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61" r:id="rId4"/>
    <p:sldId id="265" r:id="rId5"/>
  </p:sldIdLst>
  <p:sldSz cx="12192000" cy="6858000"/>
  <p:notesSz cx="6808788" cy="9940925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6C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Помірний стиль 2 –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Помірний стиль 2 –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Світлий стиль 1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2"/>
    <p:restoredTop sz="96006"/>
  </p:normalViewPr>
  <p:slideViewPr>
    <p:cSldViewPr snapToGrid="0" snapToObjects="1">
      <p:cViewPr varScale="1">
        <p:scale>
          <a:sx n="109" d="100"/>
          <a:sy n="109" d="100"/>
        </p:scale>
        <p:origin x="6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&#1057;&#1090;&#1091;&#1076;&#1077;&#1085;&#1090;&#1080;_1,2,3,4%20(1)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1057;&#1090;&#1091;&#1076;&#1077;&#1085;&#1090;&#1080;_1,2,3,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1057;&#1090;&#1091;&#1076;&#1077;&#1085;&#1090;&#1080;_1,2,3,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909928992"/>
        <c:axId val="1909929408"/>
      </c:barChart>
      <c:catAx>
        <c:axId val="1909928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516C87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909929408"/>
        <c:crosses val="autoZero"/>
        <c:auto val="1"/>
        <c:lblAlgn val="ctr"/>
        <c:lblOffset val="100"/>
        <c:noMultiLvlLbl val="0"/>
      </c:catAx>
      <c:valAx>
        <c:axId val="1909929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909928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uk-UA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Аркуш3!$A$1:$A$32</c:f>
              <c:strCache>
                <c:ptCount val="32"/>
                <c:pt idx="0">
                  <c:v> Вінницький національний технічний університет </c:v>
                </c:pt>
                <c:pt idx="1">
                  <c:v> Волинський національний університет імені Лесі Українки</c:v>
                </c:pt>
                <c:pt idx="2">
                  <c:v>Державний податковий університет</c:v>
                </c:pt>
                <c:pt idx="3">
                  <c:v>Державний торговельно-економічний університет</c:v>
                </c:pt>
                <c:pt idx="4">
                  <c:v>Державний університет «Житомирська політехніка»</c:v>
                </c:pt>
                <c:pt idx="5">
                  <c:v>Дунайський інститут Національного університету «Одеська морська академія»</c:v>
                </c:pt>
                <c:pt idx="6">
                  <c:v>Західноукраїнський національний університет</c:v>
                </c:pt>
                <c:pt idx="7">
                  <c:v> Івано-Франківський національний технічний університет нафти і газу</c:v>
                </c:pt>
                <c:pt idx="8">
                  <c:v>Луцький національний технічний університет</c:v>
                </c:pt>
                <c:pt idx="9">
                  <c:v>Львівський національний університет імені Івана Франка</c:v>
                </c:pt>
                <c:pt idx="10">
                  <c:v>Львівський торговельно - економічний університет</c:v>
                </c:pt>
                <c:pt idx="11">
                  <c:v>Національний авіаційний університет</c:v>
                </c:pt>
                <c:pt idx="12">
                  <c:v>Національний транспортний університет</c:v>
                </c:pt>
                <c:pt idx="13">
                  <c:v>Національний університет «Запорізька політехніка»</c:v>
                </c:pt>
                <c:pt idx="14">
                  <c:v>Національний університет «Львівська політехніка»</c:v>
                </c:pt>
                <c:pt idx="15">
                  <c:v>Національний університет «Одеська юридична академія»</c:v>
                </c:pt>
                <c:pt idx="16">
                  <c:v>Національний університет «Острозька академія»</c:v>
                </c:pt>
                <c:pt idx="17">
                  <c:v>Національний університет водного господарства та природокористування</c:v>
                </c:pt>
                <c:pt idx="18">
                  <c:v>Одеський національний економічний університет</c:v>
                </c:pt>
                <c:pt idx="19">
                  <c:v>Полтавський університет економіки і торгівлі</c:v>
                </c:pt>
                <c:pt idx="20">
                  <c:v>Ужгородський національний університет</c:v>
                </c:pt>
                <c:pt idx="21">
                  <c:v>Університет митної справи та фінансів</c:v>
                </c:pt>
                <c:pt idx="22">
                  <c:v>Харківський національний економічний університет імені Семена Кузнеця</c:v>
                </c:pt>
                <c:pt idx="23">
                  <c:v>Харківський національний університет імені В. Н. Каразіна</c:v>
                </c:pt>
                <c:pt idx="24">
                  <c:v>Хмельницький національний університет</c:v>
                </c:pt>
                <c:pt idx="25">
                  <c:v>Хмельницький  університет управління та права імені Леоніда Юзькова</c:v>
                </c:pt>
                <c:pt idx="26">
                  <c:v>Хмельницький кооперативний торговельно-економічний інститут</c:v>
                </c:pt>
                <c:pt idx="27">
                  <c:v>Центральноукраїнський державний університет імені Володимира Винниченка</c:v>
                </c:pt>
                <c:pt idx="28">
                  <c:v>Черкаський національний університет імені Богдана Хмельницького</c:v>
                </c:pt>
                <c:pt idx="29">
                  <c:v>Чернівецький національний університет імені Юрія Федьковича</c:v>
                </c:pt>
                <c:pt idx="30">
                  <c:v>Чорноморський національний університет імені Петра Могили</c:v>
                </c:pt>
                <c:pt idx="31">
                  <c:v>Інші </c:v>
                </c:pt>
              </c:strCache>
            </c:strRef>
          </c:cat>
          <c:val>
            <c:numRef>
              <c:f>Аркуш3!$B$1:$B$32</c:f>
              <c:numCache>
                <c:formatCode>General</c:formatCode>
                <c:ptCount val="32"/>
                <c:pt idx="0">
                  <c:v>3</c:v>
                </c:pt>
                <c:pt idx="1">
                  <c:v>1</c:v>
                </c:pt>
                <c:pt idx="2">
                  <c:v>7</c:v>
                </c:pt>
                <c:pt idx="3">
                  <c:v>8</c:v>
                </c:pt>
                <c:pt idx="4">
                  <c:v>0</c:v>
                </c:pt>
                <c:pt idx="5">
                  <c:v>1</c:v>
                </c:pt>
                <c:pt idx="6">
                  <c:v>6</c:v>
                </c:pt>
                <c:pt idx="7">
                  <c:v>2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1</c:v>
                </c:pt>
                <c:pt idx="12">
                  <c:v>6</c:v>
                </c:pt>
                <c:pt idx="13">
                  <c:v>8</c:v>
                </c:pt>
                <c:pt idx="14">
                  <c:v>3</c:v>
                </c:pt>
                <c:pt idx="15">
                  <c:v>21</c:v>
                </c:pt>
                <c:pt idx="16">
                  <c:v>5</c:v>
                </c:pt>
                <c:pt idx="17">
                  <c:v>4</c:v>
                </c:pt>
                <c:pt idx="18">
                  <c:v>4</c:v>
                </c:pt>
                <c:pt idx="19">
                  <c:v>2</c:v>
                </c:pt>
                <c:pt idx="20">
                  <c:v>4</c:v>
                </c:pt>
                <c:pt idx="21">
                  <c:v>18</c:v>
                </c:pt>
                <c:pt idx="22">
                  <c:v>5</c:v>
                </c:pt>
                <c:pt idx="23">
                  <c:v>0</c:v>
                </c:pt>
                <c:pt idx="24">
                  <c:v>1</c:v>
                </c:pt>
                <c:pt idx="25">
                  <c:v>5</c:v>
                </c:pt>
                <c:pt idx="26">
                  <c:v>0</c:v>
                </c:pt>
                <c:pt idx="27">
                  <c:v>2</c:v>
                </c:pt>
                <c:pt idx="28">
                  <c:v>5</c:v>
                </c:pt>
                <c:pt idx="29">
                  <c:v>7</c:v>
                </c:pt>
                <c:pt idx="30">
                  <c:v>3</c:v>
                </c:pt>
                <c:pt idx="3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48-411F-9462-6DB422DAB35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482199088"/>
        <c:axId val="482206992"/>
      </c:barChart>
      <c:catAx>
        <c:axId val="482199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82206992"/>
        <c:crosses val="autoZero"/>
        <c:auto val="1"/>
        <c:lblAlgn val="ctr"/>
        <c:lblOffset val="100"/>
        <c:noMultiLvlLbl val="0"/>
      </c:catAx>
      <c:valAx>
        <c:axId val="482206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8219908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Аркуш4!$D$32:$D$51</c:f>
              <c:strCache>
                <c:ptCount val="20"/>
                <c:pt idx="0">
                  <c:v>Вінницька митниця </c:v>
                </c:pt>
                <c:pt idx="1">
                  <c:v>Волинська митниця </c:v>
                </c:pt>
                <c:pt idx="2">
                  <c:v>ДСПКЗ</c:v>
                </c:pt>
                <c:pt idx="3">
                  <c:v>Дніпровська митниця </c:v>
                </c:pt>
                <c:pt idx="4">
                  <c:v>Закарпатська митниця</c:v>
                </c:pt>
                <c:pt idx="5">
                  <c:v>Запорізька митниця</c:v>
                </c:pt>
                <c:pt idx="6">
                  <c:v>Івано-Франківська митниця </c:v>
                </c:pt>
                <c:pt idx="7">
                  <c:v>Київська митниця </c:v>
                </c:pt>
                <c:pt idx="8">
                  <c:v>Координаційно-моніторингова митниця </c:v>
                </c:pt>
                <c:pt idx="9">
                  <c:v>Кропивницька митниця </c:v>
                </c:pt>
                <c:pt idx="10">
                  <c:v>Львівська митниця </c:v>
                </c:pt>
                <c:pt idx="11">
                  <c:v>Миколаївська митниця </c:v>
                </c:pt>
                <c:pt idx="12">
                  <c:v>Одеська митниця </c:v>
                </c:pt>
                <c:pt idx="13">
                  <c:v>Полтавська митниця </c:v>
                </c:pt>
                <c:pt idx="14">
                  <c:v>Рівненська митниця</c:v>
                </c:pt>
                <c:pt idx="15">
                  <c:v>СЛЕД</c:v>
                </c:pt>
                <c:pt idx="16">
                  <c:v>Тернопільська митниця </c:v>
                </c:pt>
                <c:pt idx="17">
                  <c:v>Хмельницька митниця </c:v>
                </c:pt>
                <c:pt idx="18">
                  <c:v>Черкаська митниця </c:v>
                </c:pt>
                <c:pt idx="19">
                  <c:v>Чернівецька митниця</c:v>
                </c:pt>
              </c:strCache>
            </c:strRef>
          </c:cat>
          <c:val>
            <c:numRef>
              <c:f>Аркуш4!$E$32:$E$51</c:f>
              <c:numCache>
                <c:formatCode>General</c:formatCode>
                <c:ptCount val="20"/>
                <c:pt idx="0">
                  <c:v>7</c:v>
                </c:pt>
                <c:pt idx="1">
                  <c:v>3</c:v>
                </c:pt>
                <c:pt idx="2">
                  <c:v>2</c:v>
                </c:pt>
                <c:pt idx="3">
                  <c:v>12</c:v>
                </c:pt>
                <c:pt idx="4">
                  <c:v>4</c:v>
                </c:pt>
                <c:pt idx="5">
                  <c:v>9</c:v>
                </c:pt>
                <c:pt idx="6">
                  <c:v>6</c:v>
                </c:pt>
                <c:pt idx="7">
                  <c:v>25</c:v>
                </c:pt>
                <c:pt idx="8">
                  <c:v>2</c:v>
                </c:pt>
                <c:pt idx="9">
                  <c:v>4</c:v>
                </c:pt>
                <c:pt idx="10">
                  <c:v>12</c:v>
                </c:pt>
                <c:pt idx="11">
                  <c:v>4</c:v>
                </c:pt>
                <c:pt idx="12">
                  <c:v>36</c:v>
                </c:pt>
                <c:pt idx="13">
                  <c:v>3</c:v>
                </c:pt>
                <c:pt idx="14">
                  <c:v>8</c:v>
                </c:pt>
                <c:pt idx="15">
                  <c:v>1</c:v>
                </c:pt>
                <c:pt idx="16">
                  <c:v>5</c:v>
                </c:pt>
                <c:pt idx="17">
                  <c:v>4</c:v>
                </c:pt>
                <c:pt idx="18">
                  <c:v>6</c:v>
                </c:pt>
                <c:pt idx="19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4C-4C80-BC24-5B9A253D15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48"/>
        <c:axId val="1251913583"/>
        <c:axId val="1251917743"/>
      </c:barChart>
      <c:catAx>
        <c:axId val="125191358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251917743"/>
        <c:crosses val="autoZero"/>
        <c:auto val="1"/>
        <c:lblAlgn val="ctr"/>
        <c:lblOffset val="100"/>
        <c:noMultiLvlLbl val="0"/>
      </c:catAx>
      <c:valAx>
        <c:axId val="12519177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251913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0.11073</cdr:x>
      <cdr:y>0.83441</cdr:y>
    </cdr:from>
    <cdr:to>
      <cdr:x>0.5115</cdr:x>
      <cdr:y>1</cdr:y>
    </cdr:to>
    <cdr:sp macro="" textlink="">
      <cdr:nvSpPr>
        <cdr:cNvPr id="2" name="Прямокутник 1"/>
        <cdr:cNvSpPr/>
      </cdr:nvSpPr>
      <cdr:spPr>
        <a:xfrm xmlns:a="http://schemas.openxmlformats.org/drawingml/2006/main">
          <a:off x="1428459" y="4807742"/>
          <a:ext cx="5170424" cy="9541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UA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400" dirty="0" smtClean="0">
              <a:solidFill>
                <a:srgbClr val="516C87"/>
              </a:solidFill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rPr>
            <a:t>З </a:t>
          </a:r>
          <a:r>
            <a:rPr lang="uk-UA" sz="14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rPr>
            <a:t>62 </a:t>
          </a:r>
          <a:r>
            <a:rPr lang="uk-UA" sz="1400" dirty="0">
              <a:solidFill>
                <a:srgbClr val="516C87"/>
              </a:solidFill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rPr>
            <a:t>призначених </a:t>
          </a:r>
          <a:r>
            <a:rPr lang="uk-UA" sz="1400" dirty="0" smtClean="0">
              <a:solidFill>
                <a:srgbClr val="516C87"/>
              </a:solidFill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rPr>
            <a:t>у І кварталі 2025 року </a:t>
          </a:r>
          <a:br>
            <a:rPr lang="uk-UA" sz="1400" dirty="0" smtClean="0">
              <a:solidFill>
                <a:srgbClr val="516C87"/>
              </a:solidFill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rPr>
          </a:br>
          <a:r>
            <a:rPr lang="uk-UA" sz="14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rPr>
            <a:t>48</a:t>
          </a:r>
          <a:r>
            <a:rPr lang="uk-UA" sz="1400" dirty="0" smtClean="0">
              <a:solidFill>
                <a:srgbClr val="516C87"/>
              </a:solidFill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rPr>
            <a:t> – випускники ВНЗ, з якими Держмитслужбою укладено меморандуми про взаємодію та співробітництво.</a:t>
          </a:r>
          <a:endParaRPr lang="uk-UA" sz="1400" dirty="0">
            <a:solidFill>
              <a:srgbClr val="516C87"/>
            </a:solidFill>
            <a:latin typeface="Times New Roman" panose="02020603050405020304" pitchFamily="18" charset="0"/>
            <a:ea typeface="Roboto" panose="020B060402020202020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0.526</cdr:x>
      <cdr:y>0.87993</cdr:y>
    </cdr:from>
    <cdr:to>
      <cdr:x>1</cdr:x>
      <cdr:y>0.94937</cdr:y>
    </cdr:to>
    <cdr:sp macro="" textlink="">
      <cdr:nvSpPr>
        <cdr:cNvPr id="4" name="Прямокутник 3"/>
        <cdr:cNvSpPr/>
      </cdr:nvSpPr>
      <cdr:spPr>
        <a:xfrm xmlns:a="http://schemas.openxmlformats.org/drawingml/2006/main">
          <a:off x="6785906" y="5070031"/>
          <a:ext cx="6115049" cy="400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UA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20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rPr>
            <a:t>ІНФОРМАЦІЯ </a:t>
          </a:r>
          <a:r>
            <a:rPr lang="uk-UA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rPr>
            <a:t>ЗА І КВАРТАЛУ 2025 РОКУ</a:t>
          </a:r>
          <a:endParaRPr lang="uk-UA" sz="2000" dirty="0">
            <a:solidFill>
              <a:srgbClr val="516C87"/>
            </a:solidFill>
            <a:latin typeface="Times New Roman" panose="02020603050405020304" pitchFamily="18" charset="0"/>
            <a:ea typeface="Roboto" panose="020B0604020202020204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7C9DB-D548-463D-BC68-302AC7970738}" type="datetimeFigureOut">
              <a:rPr lang="uk-UA" smtClean="0"/>
              <a:t>30.05.2025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6712" cy="3913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AF592-46AD-4B9F-BEC8-68AD826091D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3614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AF592-46AD-4B9F-BEC8-68AD826091D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5509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166108-B143-9945-A6BC-03CD68365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4BE821-F31B-2D4B-B5D8-84D35625F4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F15FFD-227A-854B-9301-D43B3622E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56B0-B55B-B243-9A14-A5F79CCED9F5}" type="datetimeFigureOut">
              <a:rPr lang="uk-UA" smtClean="0"/>
              <a:t>30.05.2025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B5329C-B512-9F47-B015-B9382E1C5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EB65CC-D50B-FB46-9D02-E163CD5E1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1C5E-70DD-0D49-89D1-C8B74BC4BE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8165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8C0C29-DCAD-4C4F-8AC9-9743D33F3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0DFEF7-B7E5-144A-ADDB-B83AC9123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A2F695-AA3D-8A48-965B-493B27CC3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56B0-B55B-B243-9A14-A5F79CCED9F5}" type="datetimeFigureOut">
              <a:rPr lang="uk-UA" smtClean="0"/>
              <a:t>30.05.2025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937EBD-6E7B-C342-AFBC-B02E1D98F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2EB898-C6B3-F441-ADC1-DD7F37E71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1C5E-70DD-0D49-89D1-C8B74BC4BE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9344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38DBB4C-8FB6-6740-917F-FAC2F2D7F6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4CBCFB-526F-2343-9F4B-ECF76886E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68A073-8503-E44B-AF8D-0D18D40E5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56B0-B55B-B243-9A14-A5F79CCED9F5}" type="datetimeFigureOut">
              <a:rPr lang="uk-UA" smtClean="0"/>
              <a:t>30.05.2025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AC42E7-4E7F-2849-812F-797C2C255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CD0C97-D376-E145-9E81-4229C5E7B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1C5E-70DD-0D49-89D1-C8B74BC4BE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5025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77CE21-66D8-1B4E-9A33-48B14FE23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F04425-F3C8-7E4F-B3B6-C73617B68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2B891E-D6B4-E04F-A57E-798FE20AD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56B0-B55B-B243-9A14-A5F79CCED9F5}" type="datetimeFigureOut">
              <a:rPr lang="uk-UA" smtClean="0"/>
              <a:t>30.05.2025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E7AEB2-6AA1-7C46-B808-58FF3C6AB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98A4B8-E740-7844-ADF8-61864923E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1C5E-70DD-0D49-89D1-C8B74BC4BE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373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F9CAF6-6274-C847-AE45-8D6395AF0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A92D91-5BDC-0C48-B771-B35971B28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A1B03F-53A6-2648-9BA1-4B4D10F41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56B0-B55B-B243-9A14-A5F79CCED9F5}" type="datetimeFigureOut">
              <a:rPr lang="uk-UA" smtClean="0"/>
              <a:t>30.05.2025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6F8E09-F124-504E-B7D2-FD25C1BFB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94607-B242-DD4B-AA84-4C99B73D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1C5E-70DD-0D49-89D1-C8B74BC4BE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737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04337-0F55-464B-BEE7-FEDF3CED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545D9D-C8DE-2542-AB05-6400D1BE1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F2C591-BC17-A74A-A8C0-7FD94F01D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92CC82-2AA1-EB48-A66A-CCAACC413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56B0-B55B-B243-9A14-A5F79CCED9F5}" type="datetimeFigureOut">
              <a:rPr lang="uk-UA" smtClean="0"/>
              <a:t>30.05.2025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4B102E-7A8D-B54B-B7B9-FD0A1F924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FC1599-81A5-D44A-99D4-A1F4DAA64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1C5E-70DD-0D49-89D1-C8B74BC4BE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6671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BBB4C-AA2B-1240-BD33-19085D098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0B17B1-4218-4641-A43A-540EB5782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E0DE9D-3BE8-BA49-9BB9-0FD99DFB1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4E2174-D2EC-B244-9ACC-EE1B727883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DB81770-4873-AE47-90DF-41B7C24974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B535F9C-CA27-B64C-861A-B77CE8E02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56B0-B55B-B243-9A14-A5F79CCED9F5}" type="datetimeFigureOut">
              <a:rPr lang="uk-UA" smtClean="0"/>
              <a:t>30.05.2025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6B99212-E96B-5F46-A38F-F15E97EC7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AE1E55-1AA8-5B41-A36A-5C44F12D2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1C5E-70DD-0D49-89D1-C8B74BC4BE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9224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C51E7-0166-2949-9A3E-A9E9D864A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16B3B90-C58A-D449-8082-724FF7382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56B0-B55B-B243-9A14-A5F79CCED9F5}" type="datetimeFigureOut">
              <a:rPr lang="uk-UA" smtClean="0"/>
              <a:t>30.05.2025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12053CF-83F7-6041-B507-C87A6360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6EB5B5-4AFC-2C4A-A53D-6CF130049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1C5E-70DD-0D49-89D1-C8B74BC4BE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702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D8ADB0A-5D4D-964D-B801-827D0E552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56B0-B55B-B243-9A14-A5F79CCED9F5}" type="datetimeFigureOut">
              <a:rPr lang="uk-UA" smtClean="0"/>
              <a:t>30.05.2025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36901DA-E824-EE4D-B89C-3528FE598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6AC4DB-C530-D847-9424-2F1407F68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1C5E-70DD-0D49-89D1-C8B74BC4BE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1611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08E5E-5713-AF4F-9B08-BC11BA469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F236DA-0F2B-5D4A-98A0-54B04B9C5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8B57B8-159A-734E-90E0-FB8DAA028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E811F1-B1F9-2943-B544-35455D26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56B0-B55B-B243-9A14-A5F79CCED9F5}" type="datetimeFigureOut">
              <a:rPr lang="uk-UA" smtClean="0"/>
              <a:t>30.05.2025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880028-BF71-054B-87BD-D9EAB2558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50A80A-9636-1A4C-9A3D-D2118F974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1C5E-70DD-0D49-89D1-C8B74BC4BE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6133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13242-61CE-A344-9CEA-76DAF5B6B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D3218C5-177D-B942-9E64-0E7E1D3C28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919A97-799E-1C4F-90BD-ED1115B65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660E76-3CC6-4944-931A-E3AC698BB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56B0-B55B-B243-9A14-A5F79CCED9F5}" type="datetimeFigureOut">
              <a:rPr lang="uk-UA" smtClean="0"/>
              <a:t>30.05.2025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12E9C0-DB21-5F42-95F2-9357B6A4D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020A48-7A93-C740-92C7-07A0893BE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1C5E-70DD-0D49-89D1-C8B74BC4BE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5170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03CA8-0D5C-E445-A356-86F381E52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76C7D6-56E9-E441-A98A-219D312BD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247968-1181-224E-993C-14BC457943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656B0-B55B-B243-9A14-A5F79CCED9F5}" type="datetimeFigureOut">
              <a:rPr lang="uk-UA" smtClean="0"/>
              <a:t>30.05.2025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291E8B-9F37-CD4B-BCD7-960EA966AD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29AF0A-4711-4243-A01B-F0C2B45E3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A1C5E-70DD-0D49-89D1-C8B74BC4BE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59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4CDD41-E676-E84A-BB06-20F7A6F8B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82" y="0"/>
            <a:ext cx="12223898" cy="68759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306" t="7860" r="1159" b="10275"/>
          <a:stretch/>
        </p:blipFill>
        <p:spPr>
          <a:xfrm>
            <a:off x="144791" y="2392224"/>
            <a:ext cx="5915313" cy="4008575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144791" y="1253407"/>
            <a:ext cx="5617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rgbClr val="516C87"/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П</a:t>
            </a:r>
            <a:r>
              <a:rPr lang="uk-UA" sz="1600" dirty="0" smtClean="0">
                <a:solidFill>
                  <a:srgbClr val="516C87"/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ідписано </a:t>
            </a: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31 меморандум </a:t>
            </a:r>
            <a:r>
              <a:rPr lang="uk-UA" sz="1600" dirty="0">
                <a:solidFill>
                  <a:srgbClr val="516C87"/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про взаємодію та </a:t>
            </a:r>
            <a:r>
              <a:rPr lang="uk-UA" sz="1600" dirty="0" smtClean="0">
                <a:solidFill>
                  <a:srgbClr val="516C87"/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співробітництво </a:t>
            </a:r>
            <a:r>
              <a:rPr lang="uk-UA" sz="1600" dirty="0">
                <a:solidFill>
                  <a:srgbClr val="516C87"/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між Держмитслужбою та вищими начальними </a:t>
            </a:r>
            <a:r>
              <a:rPr lang="uk-UA" sz="1600" dirty="0" smtClean="0">
                <a:solidFill>
                  <a:srgbClr val="516C87"/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закладами (далі – ВНЗ), </a:t>
            </a:r>
            <a:r>
              <a:rPr lang="uk-UA" sz="1600" dirty="0">
                <a:solidFill>
                  <a:srgbClr val="516C87"/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що охоплюють </a:t>
            </a: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19 областей </a:t>
            </a: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України </a:t>
            </a:r>
            <a:r>
              <a:rPr lang="uk-UA" sz="1600" dirty="0">
                <a:solidFill>
                  <a:srgbClr val="516C87"/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(окрім Донецької, Луганської, Сумської, Херсонської, Чернігівської).</a:t>
            </a:r>
          </a:p>
        </p:txBody>
      </p:sp>
      <p:graphicFrame>
        <p:nvGraphicFramePr>
          <p:cNvPr id="12" name="Таблиця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863308"/>
              </p:ext>
            </p:extLst>
          </p:nvPr>
        </p:nvGraphicFramePr>
        <p:xfrm>
          <a:off x="6715125" y="1196479"/>
          <a:ext cx="5476875" cy="5620439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813564197"/>
                    </a:ext>
                  </a:extLst>
                </a:gridCol>
                <a:gridCol w="4943475">
                  <a:extLst>
                    <a:ext uri="{9D8B030D-6E8A-4147-A177-3AD203B41FA5}">
                      <a16:colId xmlns:a16="http://schemas.microsoft.com/office/drawing/2014/main" val="8176217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509" marR="3509" marT="350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Університет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державної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фіскальної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служби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endParaRPr lang="ru-RU" sz="1100" b="0" i="0" u="none" strike="noStrike" dirty="0">
                        <a:solidFill>
                          <a:srgbClr val="516C8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5769989"/>
                  </a:ext>
                </a:extLst>
              </a:tr>
              <a:tr h="18164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509" marR="3509" marT="350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Університет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митної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справи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та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фінансів</a:t>
                      </a:r>
                      <a:endParaRPr lang="ru-RU" sz="1100" b="0" i="0" u="none" strike="noStrike" dirty="0">
                        <a:solidFill>
                          <a:srgbClr val="516C8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368411"/>
                  </a:ext>
                </a:extLst>
              </a:tr>
              <a:tr h="18164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509" marR="3509" marT="350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Київський національний торговельно-економічний </a:t>
                      </a:r>
                      <a:r>
                        <a:rPr lang="uk-UA" sz="1100" b="0" i="0" u="none" strike="noStrike" dirty="0" smtClean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університет</a:t>
                      </a:r>
                      <a:endParaRPr lang="uk-UA" sz="1100" b="0" i="0" u="none" strike="noStrike" dirty="0">
                        <a:solidFill>
                          <a:srgbClr val="516C8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4027030"/>
                  </a:ext>
                </a:extLst>
              </a:tr>
              <a:tr h="18164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509" marR="3509" marT="350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Західноукраїнський національний </a:t>
                      </a:r>
                      <a:r>
                        <a:rPr lang="uk-UA" sz="1100" b="0" i="0" u="none" strike="noStrike" dirty="0" smtClean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університет</a:t>
                      </a:r>
                      <a:endParaRPr lang="uk-UA" sz="1100" b="0" i="0" u="none" strike="noStrike" dirty="0">
                        <a:solidFill>
                          <a:srgbClr val="516C8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049867"/>
                  </a:ext>
                </a:extLst>
              </a:tr>
              <a:tr h="18164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509" marR="3509" marT="350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Івано-Франківський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національний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технічний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університет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нафти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і газу</a:t>
                      </a:r>
                    </a:p>
                  </a:txBody>
                  <a:tcPr marL="3509" marR="3509" marT="350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6423400"/>
                  </a:ext>
                </a:extLst>
              </a:tr>
              <a:tr h="18164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509" marR="3509" marT="350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Національний університет «Запорізька політехніка»</a:t>
                      </a:r>
                    </a:p>
                  </a:txBody>
                  <a:tcPr marL="3509" marR="3509" marT="350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750094"/>
                  </a:ext>
                </a:extLst>
              </a:tr>
              <a:tr h="18164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3509" marR="3509" marT="350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Харківський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національний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економічний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університет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імені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Семена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Кузнеця</a:t>
                      </a:r>
                      <a:endParaRPr lang="ru-RU" sz="1100" b="0" i="0" u="none" strike="noStrike" dirty="0">
                        <a:solidFill>
                          <a:srgbClr val="516C8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1377031"/>
                  </a:ext>
                </a:extLst>
              </a:tr>
              <a:tr h="18164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3509" marR="3509" marT="350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Національний транспортний університет</a:t>
                      </a:r>
                    </a:p>
                  </a:txBody>
                  <a:tcPr marL="3509" marR="3509" marT="350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3292825"/>
                  </a:ext>
                </a:extLst>
              </a:tr>
              <a:tr h="18164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3509" marR="3509" marT="350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Волинський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національний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університет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імені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Лесі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Українки</a:t>
                      </a:r>
                      <a:endParaRPr lang="ru-RU" sz="1100" b="0" i="0" u="none" strike="noStrike" dirty="0">
                        <a:solidFill>
                          <a:srgbClr val="516C8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5914031"/>
                  </a:ext>
                </a:extLst>
              </a:tr>
              <a:tr h="18164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3509" marR="3509" marT="350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Луцький національний технічний університет</a:t>
                      </a:r>
                    </a:p>
                  </a:txBody>
                  <a:tcPr marL="3509" marR="3509" marT="350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2780778"/>
                  </a:ext>
                </a:extLst>
              </a:tr>
              <a:tr h="18164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3509" marR="3509" marT="350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Львівський торговельно -економічний університет</a:t>
                      </a:r>
                    </a:p>
                  </a:txBody>
                  <a:tcPr marL="3509" marR="3509" marT="350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2438646"/>
                  </a:ext>
                </a:extLst>
              </a:tr>
              <a:tr h="18164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3509" marR="3509" marT="350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Національний університет «Львівська політехніка»</a:t>
                      </a:r>
                    </a:p>
                  </a:txBody>
                  <a:tcPr marL="3509" marR="3509" marT="350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6304800"/>
                  </a:ext>
                </a:extLst>
              </a:tr>
              <a:tr h="18164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3509" marR="3509" marT="350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Ужгородський національний університет </a:t>
                      </a:r>
                    </a:p>
                  </a:txBody>
                  <a:tcPr marL="3509" marR="3509" marT="350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005307"/>
                  </a:ext>
                </a:extLst>
              </a:tr>
              <a:tr h="18164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3509" marR="3509" marT="350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Одеський національний економічний університет</a:t>
                      </a:r>
                    </a:p>
                  </a:txBody>
                  <a:tcPr marL="3509" marR="3509" marT="350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0511606"/>
                  </a:ext>
                </a:extLst>
              </a:tr>
              <a:tr h="18164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3509" marR="3509" marT="350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Дунайський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інститут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Національного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університету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«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Одеська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морська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академія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»</a:t>
                      </a:r>
                    </a:p>
                  </a:txBody>
                  <a:tcPr marL="3509" marR="3509" marT="350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226345"/>
                  </a:ext>
                </a:extLst>
              </a:tr>
              <a:tr h="18164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3509" marR="3509" marT="350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Державний університет </a:t>
                      </a:r>
                      <a:r>
                        <a:rPr lang="uk-UA" sz="1100" b="0" i="0" u="none" strike="noStrike" dirty="0" smtClean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«Житомирська політехніка»</a:t>
                      </a:r>
                      <a:endParaRPr lang="uk-UA" sz="1100" b="0" i="0" u="none" strike="noStrike" dirty="0">
                        <a:solidFill>
                          <a:srgbClr val="516C8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6567269"/>
                  </a:ext>
                </a:extLst>
              </a:tr>
              <a:tr h="18164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3509" marR="3509" marT="350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Чернівецький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національний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університет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імені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Юрія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Федьковича</a:t>
                      </a:r>
                      <a:endParaRPr lang="ru-RU" sz="1100" b="0" i="0" u="none" strike="noStrike" dirty="0">
                        <a:solidFill>
                          <a:srgbClr val="516C8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859704"/>
                  </a:ext>
                </a:extLst>
              </a:tr>
              <a:tr h="18164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3509" marR="3509" marT="350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Вінницький національний технічний університет</a:t>
                      </a:r>
                    </a:p>
                  </a:txBody>
                  <a:tcPr marL="3509" marR="3509" marT="350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366429"/>
                  </a:ext>
                </a:extLst>
              </a:tr>
              <a:tr h="18164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3509" marR="3509" marT="350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Черкаський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національний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університет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імені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Богдана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Хмельницького</a:t>
                      </a:r>
                      <a:endParaRPr lang="ru-RU" sz="1100" b="0" i="0" u="none" strike="noStrike" dirty="0">
                        <a:solidFill>
                          <a:srgbClr val="516C8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179440"/>
                  </a:ext>
                </a:extLst>
              </a:tr>
              <a:tr h="18164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3509" marR="3509" marT="350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Центральноукраїнський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державний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університет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імені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Володимира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Винниченка</a:t>
                      </a:r>
                      <a:endParaRPr lang="ru-RU" sz="1100" b="0" i="0" u="none" strike="noStrike" dirty="0">
                        <a:solidFill>
                          <a:srgbClr val="516C8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3674069"/>
                  </a:ext>
                </a:extLst>
              </a:tr>
              <a:tr h="18164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3509" marR="3509" marT="350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Хмельницький кооперативний торговельно-економічний інститут</a:t>
                      </a:r>
                    </a:p>
                  </a:txBody>
                  <a:tcPr marL="3509" marR="3509" marT="350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484837"/>
                  </a:ext>
                </a:extLst>
              </a:tr>
              <a:tr h="18164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3509" marR="3509" marT="350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Полтавський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університет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економіки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і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торгівлі</a:t>
                      </a:r>
                      <a:endParaRPr lang="ru-RU" sz="1100" b="0" i="0" u="none" strike="noStrike" dirty="0">
                        <a:solidFill>
                          <a:srgbClr val="516C8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0918714"/>
                  </a:ext>
                </a:extLst>
              </a:tr>
              <a:tr h="18164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3509" marR="3509" marT="350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Національний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університет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водного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господарства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та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природокористування</a:t>
                      </a:r>
                      <a:endParaRPr lang="ru-RU" sz="1100" b="0" i="0" u="none" strike="noStrike" dirty="0">
                        <a:solidFill>
                          <a:srgbClr val="516C8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0912657"/>
                  </a:ext>
                </a:extLst>
              </a:tr>
              <a:tr h="18164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3509" marR="3509" marT="350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Національний університет </a:t>
                      </a:r>
                      <a:r>
                        <a:rPr lang="uk-UA" sz="1100" b="0" i="0" u="none" strike="noStrike" dirty="0" smtClean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«Острозька академія»</a:t>
                      </a:r>
                      <a:endParaRPr lang="uk-UA" sz="1100" b="0" i="0" u="none" strike="noStrike" dirty="0">
                        <a:solidFill>
                          <a:srgbClr val="516C8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1225258"/>
                  </a:ext>
                </a:extLst>
              </a:tr>
              <a:tr h="18164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3509" marR="3509" marT="350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Хмельницький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університет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управління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та права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імені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Леоніда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Юзькова</a:t>
                      </a:r>
                      <a:endParaRPr lang="ru-RU" sz="1100" b="0" i="0" u="none" strike="noStrike" dirty="0">
                        <a:solidFill>
                          <a:srgbClr val="516C8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632962"/>
                  </a:ext>
                </a:extLst>
              </a:tr>
              <a:tr h="18164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3509" marR="3509" marT="350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Національний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університет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«</a:t>
                      </a:r>
                      <a:r>
                        <a:rPr lang="ru-RU" sz="1100" b="0" i="0" u="none" strike="noStrike" dirty="0" err="1" smtClean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Одеська</a:t>
                      </a:r>
                      <a:r>
                        <a:rPr lang="ru-RU" sz="1100" b="0" i="0" u="none" strike="noStrike" dirty="0" smtClean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юридична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академія</a:t>
                      </a:r>
                      <a:r>
                        <a:rPr lang="ru-RU" sz="1100" b="0" i="0" u="none" strike="noStrike" dirty="0" smtClean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»</a:t>
                      </a:r>
                      <a:endParaRPr lang="ru-RU" sz="1100" b="0" i="0" u="none" strike="noStrike" dirty="0">
                        <a:solidFill>
                          <a:srgbClr val="516C8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536277"/>
                  </a:ext>
                </a:extLst>
              </a:tr>
              <a:tr h="18164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3509" marR="3509" marT="350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Чорноморський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національний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університет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імені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Петра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Могили</a:t>
                      </a:r>
                      <a:endParaRPr lang="ru-RU" sz="1100" b="0" i="0" u="none" strike="noStrike" dirty="0">
                        <a:solidFill>
                          <a:srgbClr val="516C8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1674063"/>
                  </a:ext>
                </a:extLst>
              </a:tr>
              <a:tr h="18164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3509" marR="3509" marT="350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Національний авіаційний університет</a:t>
                      </a:r>
                    </a:p>
                  </a:txBody>
                  <a:tcPr marL="3509" marR="3509" marT="350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19600"/>
                  </a:ext>
                </a:extLst>
              </a:tr>
              <a:tr h="18164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3509" marR="3509" marT="350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Хмельницький національний університет </a:t>
                      </a:r>
                    </a:p>
                  </a:txBody>
                  <a:tcPr marL="3509" marR="3509" marT="350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883778"/>
                  </a:ext>
                </a:extLst>
              </a:tr>
              <a:tr h="18164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3509" marR="3509" marT="350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Львівський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національний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університет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імені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Івана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Франка</a:t>
                      </a:r>
                    </a:p>
                  </a:txBody>
                  <a:tcPr marL="3509" marR="3509" marT="350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6303329"/>
                  </a:ext>
                </a:extLst>
              </a:tr>
              <a:tr h="18164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3509" marR="3509" marT="3509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Харківський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національний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університет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імені</a:t>
                      </a:r>
                      <a:r>
                        <a:rPr lang="ru-RU" sz="1100" b="0" i="0" u="none" strike="noStrike" dirty="0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 В. Н. </a:t>
                      </a:r>
                      <a:r>
                        <a:rPr lang="ru-RU" sz="1100" b="0" i="0" u="none" strike="noStrike" dirty="0" err="1">
                          <a:solidFill>
                            <a:srgbClr val="516C87"/>
                          </a:solidFill>
                          <a:effectLst/>
                          <a:latin typeface="Times New Roman" panose="02020603050405020304" pitchFamily="18" charset="0"/>
                        </a:rPr>
                        <a:t>Каразіна</a:t>
                      </a:r>
                      <a:endParaRPr lang="ru-RU" sz="1100" b="0" i="0" u="none" strike="noStrike" dirty="0">
                        <a:solidFill>
                          <a:srgbClr val="516C8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3771046"/>
                  </a:ext>
                </a:extLst>
              </a:tr>
            </a:tbl>
          </a:graphicData>
        </a:graphic>
      </p:graphicFrame>
      <p:cxnSp>
        <p:nvCxnSpPr>
          <p:cNvPr id="13" name="Пряма сполучна лінія 12"/>
          <p:cNvCxnSpPr/>
          <p:nvPr/>
        </p:nvCxnSpPr>
        <p:spPr>
          <a:xfrm>
            <a:off x="6542600" y="1559100"/>
            <a:ext cx="0" cy="4374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6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A0973E-AB99-9246-BBD9-D533B9509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15284" cy="6920798"/>
          </a:xfrm>
          <a:prstGeom prst="rect">
            <a:avLst/>
          </a:prstGeom>
        </p:spPr>
      </p:pic>
      <p:graphicFrame>
        <p:nvGraphicFramePr>
          <p:cNvPr id="4" name="Діагра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0874943"/>
              </p:ext>
            </p:extLst>
          </p:nvPr>
        </p:nvGraphicFramePr>
        <p:xfrm>
          <a:off x="-870880" y="1162866"/>
          <a:ext cx="12900955" cy="5761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472755"/>
              </p:ext>
            </p:extLst>
          </p:nvPr>
        </p:nvGraphicFramePr>
        <p:xfrm>
          <a:off x="664524" y="2037825"/>
          <a:ext cx="4474766" cy="4011930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2560906">
                  <a:extLst>
                    <a:ext uri="{9D8B030D-6E8A-4147-A177-3AD203B41FA5}">
                      <a16:colId xmlns:a16="http://schemas.microsoft.com/office/drawing/2014/main" val="1432262678"/>
                    </a:ext>
                  </a:extLst>
                </a:gridCol>
                <a:gridCol w="1913860">
                  <a:extLst>
                    <a:ext uri="{9D8B030D-6E8A-4147-A177-3AD203B41FA5}">
                      <a16:colId xmlns:a16="http://schemas.microsoft.com/office/drawing/2014/main" val="404869666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Львівська митниця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79582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Одеська митниця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74014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Івано-Франківська митниця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33672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Київська митниця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21776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Рівненська митниця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31444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Полтавська митниця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63404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Тернопільська митниця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86258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ДСПКЗ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71200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Закарпатська митниця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35658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Запорізька митниця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8257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Хмельницька митниця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94887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Чернівецька</a:t>
                      </a:r>
                      <a:r>
                        <a:rPr lang="uk-UA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митниця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07410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Вінницька митниця 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21079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Волинська митниця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629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Дніпровська митниця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09181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Кропивницька митниця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62157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Чернігівська митниця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18375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РАЗОМ: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59723197"/>
                  </a:ext>
                </a:extLst>
              </a:tr>
            </a:tbl>
          </a:graphicData>
        </a:graphic>
      </p:graphicFrame>
      <p:sp>
        <p:nvSpPr>
          <p:cNvPr id="6" name="Прямокутник 5"/>
          <p:cNvSpPr/>
          <p:nvPr/>
        </p:nvSpPr>
        <p:spPr>
          <a:xfrm>
            <a:off x="664524" y="1323221"/>
            <a:ext cx="4634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rgbClr val="516C87"/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Протягом </a:t>
            </a: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І кварталу 2025 року </a:t>
            </a:r>
            <a:r>
              <a:rPr lang="uk-UA" sz="1600" dirty="0">
                <a:solidFill>
                  <a:srgbClr val="516C87"/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до митних органів </a:t>
            </a:r>
            <a:r>
              <a:rPr lang="uk-UA" sz="1600" dirty="0" smtClean="0">
                <a:solidFill>
                  <a:srgbClr val="516C87"/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призначено </a:t>
            </a: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60 </a:t>
            </a:r>
            <a:r>
              <a:rPr lang="uk-UA" sz="1600" dirty="0">
                <a:solidFill>
                  <a:srgbClr val="516C87"/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випускників ВНЗ, а саме: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5422393" y="2505287"/>
            <a:ext cx="6096000" cy="28315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solidFill>
                  <a:srgbClr val="516C87"/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У</a:t>
            </a:r>
            <a:r>
              <a:rPr lang="uk-UA" dirty="0" smtClean="0">
                <a:solidFill>
                  <a:srgbClr val="516C87"/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 межах укладених меморандумів у І </a:t>
            </a:r>
            <a:r>
              <a:rPr lang="uk-UA" dirty="0">
                <a:solidFill>
                  <a:srgbClr val="516C87"/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кварталі 2025 року </a:t>
            </a:r>
            <a:r>
              <a:rPr lang="uk-UA" dirty="0" smtClean="0">
                <a:solidFill>
                  <a:srgbClr val="516C87"/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solidFill>
                  <a:srgbClr val="516C87"/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</a:b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211</a:t>
            </a:r>
            <a:r>
              <a:rPr lang="uk-UA" dirty="0" smtClean="0">
                <a:solidFill>
                  <a:srgbClr val="516C87"/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 студентам було забезпечено </a:t>
            </a: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проходження практичної підготовки. </a:t>
            </a:r>
          </a:p>
          <a:p>
            <a:pPr algn="ctr"/>
            <a:r>
              <a:rPr lang="uk-UA" sz="1400" dirty="0" smtClean="0">
                <a:solidFill>
                  <a:srgbClr val="516C87"/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Найбільше таких студентів у:</a:t>
            </a:r>
          </a:p>
          <a:p>
            <a:endParaRPr lang="uk-UA" sz="1400" dirty="0" smtClean="0">
              <a:solidFill>
                <a:srgbClr val="516C87"/>
              </a:solidFill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solidFill>
                  <a:srgbClr val="516C87"/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Київському національному торговельно-економічному університеті – 72;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solidFill>
                  <a:srgbClr val="516C87"/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Державному податковому університеті – 39;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solidFill>
                  <a:srgbClr val="516C87"/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Університет митної справи та фінансів </a:t>
            </a:r>
            <a:r>
              <a:rPr lang="uk-UA" sz="1400" dirty="0">
                <a:solidFill>
                  <a:srgbClr val="516C87"/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– </a:t>
            </a:r>
            <a:r>
              <a:rPr lang="uk-UA" sz="1400" dirty="0" smtClean="0">
                <a:solidFill>
                  <a:srgbClr val="516C87"/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35;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solidFill>
                  <a:srgbClr val="516C87"/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Національному університеті «Одеська юридична академія» – 17;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solidFill>
                  <a:srgbClr val="516C87"/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Дунайському інституті Національного університету «Одеська юридична академія» – 12.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400" dirty="0">
              <a:solidFill>
                <a:srgbClr val="516C87"/>
              </a:solidFill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42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4AABE2-C030-5F4D-884E-5B53E0E84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2705100" y="1285363"/>
            <a:ext cx="8372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516C87"/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Протягом </a:t>
            </a:r>
            <a:r>
              <a:rPr lang="uk-UA" dirty="0" smtClean="0">
                <a:solidFill>
                  <a:srgbClr val="516C87"/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2024 року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164 випускники ВНЗ призначено до митних органів </a:t>
            </a:r>
            <a:endParaRPr lang="uk-UA" dirty="0" smtClean="0">
              <a:solidFill>
                <a:srgbClr val="516C87"/>
              </a:solidFill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іагра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5391149"/>
              </p:ext>
            </p:extLst>
          </p:nvPr>
        </p:nvGraphicFramePr>
        <p:xfrm>
          <a:off x="-76200" y="1552574"/>
          <a:ext cx="12049125" cy="5385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ямокутник 13"/>
          <p:cNvSpPr/>
          <p:nvPr/>
        </p:nvSpPr>
        <p:spPr>
          <a:xfrm>
            <a:off x="8401050" y="6153150"/>
            <a:ext cx="3790951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ІНФОРМАЦІЯ ЗА </a:t>
            </a:r>
            <a:r>
              <a:rPr lang="uk-UA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2024 РІК</a:t>
            </a:r>
            <a:endParaRPr lang="uk-UA" sz="1800" dirty="0">
              <a:solidFill>
                <a:srgbClr val="516C87"/>
              </a:solidFill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7491411" y="5109746"/>
            <a:ext cx="4591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1200" b="1" dirty="0" smtClean="0">
                <a:solidFill>
                  <a:srgbClr val="516C87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Протягом 2024 року на </a:t>
            </a:r>
            <a:r>
              <a:rPr lang="uk-UA" sz="1200" b="1" dirty="0">
                <a:solidFill>
                  <a:srgbClr val="516C87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базі Держмитслужби та її територіальних органів було забезпечено проходження практики </a:t>
            </a:r>
            <a:r>
              <a:rPr lang="uk-UA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407 </a:t>
            </a:r>
            <a:r>
              <a:rPr lang="uk-UA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студентам</a:t>
            </a:r>
            <a:r>
              <a:rPr lang="uk-UA" sz="1200" b="1" dirty="0">
                <a:solidFill>
                  <a:srgbClr val="516C87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uk-UA" sz="900" b="1" dirty="0">
              <a:solidFill>
                <a:srgbClr val="516C87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13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4AABE2-C030-5F4D-884E-5B53E0E84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2705100" y="1285363"/>
            <a:ext cx="8372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516C87"/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Протягом </a:t>
            </a:r>
            <a:r>
              <a:rPr lang="uk-UA" dirty="0" smtClean="0">
                <a:solidFill>
                  <a:srgbClr val="516C87"/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2024 року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164 випускники ВНЗ призначено до митних органів </a:t>
            </a:r>
            <a:endParaRPr lang="uk-UA" dirty="0" smtClean="0">
              <a:solidFill>
                <a:srgbClr val="516C87"/>
              </a:solidFill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іагра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8711218"/>
              </p:ext>
            </p:extLst>
          </p:nvPr>
        </p:nvGraphicFramePr>
        <p:xfrm>
          <a:off x="495299" y="1549920"/>
          <a:ext cx="10360025" cy="5155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ямокутник 13"/>
          <p:cNvSpPr/>
          <p:nvPr/>
        </p:nvSpPr>
        <p:spPr>
          <a:xfrm>
            <a:off x="8312148" y="6076604"/>
            <a:ext cx="3790951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ІНФОРМАЦІЯ ЗА </a:t>
            </a:r>
            <a:r>
              <a:rPr lang="uk-UA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2024 РІК</a:t>
            </a:r>
            <a:endParaRPr lang="uk-UA" sz="1800" dirty="0">
              <a:solidFill>
                <a:srgbClr val="516C87"/>
              </a:solidFill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6769100" y="5118602"/>
            <a:ext cx="55340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uk-UA" sz="1200" dirty="0">
                <a:solidFill>
                  <a:srgbClr val="516C87"/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За результатами </a:t>
            </a:r>
            <a:r>
              <a:rPr lang="uk-UA" sz="1200" dirty="0" err="1">
                <a:solidFill>
                  <a:srgbClr val="516C87"/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промокампанії</a:t>
            </a:r>
            <a:r>
              <a:rPr lang="uk-UA" sz="1200" dirty="0">
                <a:solidFill>
                  <a:srgbClr val="516C87"/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  </a:t>
            </a:r>
            <a:r>
              <a:rPr lang="uk-UA" sz="1200" dirty="0" smtClean="0">
                <a:solidFill>
                  <a:srgbClr val="516C87"/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2024 року розпочато </a:t>
            </a:r>
            <a:r>
              <a:rPr lang="uk-UA" sz="1200" dirty="0">
                <a:solidFill>
                  <a:srgbClr val="516C87"/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роботу над професійним стандартом </a:t>
            </a:r>
            <a:r>
              <a:rPr lang="uk-UA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«Інспектор </a:t>
            </a:r>
            <a:r>
              <a:rPr lang="uk-UA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митний» - </a:t>
            </a:r>
            <a:r>
              <a:rPr lang="uk-UA" sz="1200" dirty="0" smtClean="0">
                <a:solidFill>
                  <a:srgbClr val="516C87"/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заявку </a:t>
            </a:r>
            <a:r>
              <a:rPr lang="uk-UA" sz="1200" dirty="0">
                <a:solidFill>
                  <a:srgbClr val="516C87"/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до Національного агентства кваліфікацій зареєстровано за </a:t>
            </a:r>
            <a:r>
              <a:rPr lang="uk-UA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№ 664 від 23.08.2024 </a:t>
            </a:r>
            <a:r>
              <a:rPr lang="uk-UA" sz="1200" dirty="0">
                <a:solidFill>
                  <a:srgbClr val="516C87"/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та </a:t>
            </a:r>
            <a:r>
              <a:rPr lang="uk-UA" sz="1200" dirty="0" err="1">
                <a:solidFill>
                  <a:srgbClr val="516C87"/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внесено</a:t>
            </a:r>
            <a:r>
              <a:rPr lang="uk-UA" sz="1200" dirty="0">
                <a:solidFill>
                  <a:srgbClr val="516C87"/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 відповідну інформацію до реєстру </a:t>
            </a:r>
            <a:r>
              <a:rPr lang="uk-UA" sz="1200" dirty="0" smtClean="0">
                <a:solidFill>
                  <a:srgbClr val="516C87"/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кваліфікацій.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196170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481</Words>
  <Application>Microsoft Office PowerPoint</Application>
  <PresentationFormat>Широкий екран</PresentationFormat>
  <Paragraphs>117</Paragraphs>
  <Slides>4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</vt:i4>
      </vt:variant>
    </vt:vector>
  </HeadingPairs>
  <TitlesOfParts>
    <vt:vector size="11" baseType="lpstr">
      <vt:lpstr>SimSun</vt:lpstr>
      <vt:lpstr>Arial</vt:lpstr>
      <vt:lpstr>Calibri</vt:lpstr>
      <vt:lpstr>Calibri Light</vt:lpstr>
      <vt:lpstr>Roboto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</dc:creator>
  <cp:lastModifiedBy>User</cp:lastModifiedBy>
  <cp:revision>41</cp:revision>
  <cp:lastPrinted>2024-09-17T08:39:17Z</cp:lastPrinted>
  <dcterms:created xsi:type="dcterms:W3CDTF">2021-05-19T12:08:49Z</dcterms:created>
  <dcterms:modified xsi:type="dcterms:W3CDTF">2025-05-30T12:25:13Z</dcterms:modified>
</cp:coreProperties>
</file>