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75" r:id="rId2"/>
    <p:sldId id="304" r:id="rId3"/>
    <p:sldId id="305" r:id="rId4"/>
    <p:sldId id="257" r:id="rId5"/>
    <p:sldId id="283" r:id="rId6"/>
    <p:sldId id="302" r:id="rId7"/>
    <p:sldId id="288" r:id="rId8"/>
    <p:sldId id="306" r:id="rId9"/>
    <p:sldId id="289" r:id="rId10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57"/>
    <a:srgbClr val="008D8A"/>
    <a:srgbClr val="CDDEED"/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72"/>
    <p:restoredTop sz="89554" autoAdjust="0"/>
  </p:normalViewPr>
  <p:slideViewPr>
    <p:cSldViewPr snapToGrid="0" snapToObjects="1">
      <p:cViewPr varScale="1">
        <p:scale>
          <a:sx n="102" d="100"/>
          <a:sy n="102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1010C-0ADE-44EB-BFEA-625DDFFD8007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6_5" csCatId="accent6" phldr="1"/>
      <dgm:spPr/>
      <dgm:t>
        <a:bodyPr/>
        <a:lstStyle/>
        <a:p>
          <a:endParaRPr lang="uk-UA"/>
        </a:p>
      </dgm:t>
    </dgm:pt>
    <dgm:pt modelId="{CAFAE72E-425A-4313-9B4F-1A0396EBC7D7}">
      <dgm:prSet phldrT="[Текст]"/>
      <dgm:spPr/>
      <dgm:t>
        <a:bodyPr/>
        <a:lstStyle/>
        <a:p>
          <a:r>
            <a:rPr lang="uk-UA" dirty="0" smtClean="0"/>
            <a:t>5. Назви типових посад</a:t>
          </a:r>
          <a:endParaRPr lang="uk-UA" dirty="0"/>
        </a:p>
      </dgm:t>
    </dgm:pt>
    <dgm:pt modelId="{94B0B193-7E10-41B6-A96A-4354BF81D2A1}" type="parTrans" cxnId="{D5658F13-4B37-4675-A565-49BCD190DFA1}">
      <dgm:prSet/>
      <dgm:spPr/>
      <dgm:t>
        <a:bodyPr/>
        <a:lstStyle/>
        <a:p>
          <a:endParaRPr lang="uk-UA"/>
        </a:p>
      </dgm:t>
    </dgm:pt>
    <dgm:pt modelId="{5502AA9F-D7CF-4F00-A37F-C7D1536F853B}" type="sibTrans" cxnId="{D5658F13-4B37-4675-A565-49BCD190DFA1}">
      <dgm:prSet/>
      <dgm:spPr/>
      <dgm:t>
        <a:bodyPr/>
        <a:lstStyle/>
        <a:p>
          <a:endParaRPr lang="uk-UA"/>
        </a:p>
      </dgm:t>
    </dgm:pt>
    <dgm:pt modelId="{A63312C0-44C3-4FA7-BF06-E91E05F6C041}">
      <dgm:prSet phldrT="[Текст]"/>
      <dgm:spPr/>
      <dgm:t>
        <a:bodyPr/>
        <a:lstStyle/>
        <a:p>
          <a:r>
            <a:rPr lang="ru-RU" dirty="0" err="1" smtClean="0"/>
            <a:t>Головний</a:t>
          </a:r>
          <a:r>
            <a:rPr lang="ru-RU" dirty="0" smtClean="0"/>
            <a:t> </a:t>
          </a:r>
          <a:r>
            <a:rPr lang="ru-RU" dirty="0" err="1" smtClean="0"/>
            <a:t>державний</a:t>
          </a:r>
          <a:r>
            <a:rPr lang="ru-RU" dirty="0" smtClean="0"/>
            <a:t> </a:t>
          </a:r>
          <a:r>
            <a:rPr lang="ru-RU" dirty="0" err="1" smtClean="0"/>
            <a:t>інспектор</a:t>
          </a:r>
          <a:endParaRPr lang="uk-UA" dirty="0"/>
        </a:p>
      </dgm:t>
    </dgm:pt>
    <dgm:pt modelId="{81BDECAD-BAD4-4CC8-9BF9-51A87FB32A63}" type="parTrans" cxnId="{FCECB898-0D42-4D4A-9571-63E9A0003A66}">
      <dgm:prSet/>
      <dgm:spPr/>
      <dgm:t>
        <a:bodyPr/>
        <a:lstStyle/>
        <a:p>
          <a:endParaRPr lang="uk-UA"/>
        </a:p>
      </dgm:t>
    </dgm:pt>
    <dgm:pt modelId="{A66ACF72-4699-4A42-9CDC-DFEC41033CD2}" type="sibTrans" cxnId="{FCECB898-0D42-4D4A-9571-63E9A0003A66}">
      <dgm:prSet/>
      <dgm:spPr/>
      <dgm:t>
        <a:bodyPr/>
        <a:lstStyle/>
        <a:p>
          <a:endParaRPr lang="uk-UA"/>
        </a:p>
      </dgm:t>
    </dgm:pt>
    <dgm:pt modelId="{165B9D6C-9F68-4199-97D1-04936285C944}">
      <dgm:prSet phldrT="[Текст]"/>
      <dgm:spPr/>
      <dgm:t>
        <a:bodyPr/>
        <a:lstStyle/>
        <a:p>
          <a:r>
            <a:rPr lang="ru-RU" dirty="0" smtClean="0"/>
            <a:t>Старший </a:t>
          </a:r>
          <a:r>
            <a:rPr lang="ru-RU" dirty="0" err="1" smtClean="0"/>
            <a:t>державний</a:t>
          </a:r>
          <a:r>
            <a:rPr lang="ru-RU" dirty="0" smtClean="0"/>
            <a:t> </a:t>
          </a:r>
          <a:r>
            <a:rPr lang="ru-RU" dirty="0" err="1" smtClean="0"/>
            <a:t>інспектор</a:t>
          </a:r>
          <a:endParaRPr lang="uk-UA" dirty="0"/>
        </a:p>
      </dgm:t>
    </dgm:pt>
    <dgm:pt modelId="{363ED7F1-7A49-41D1-87C1-3280BF80057D}" type="parTrans" cxnId="{D8A604E3-993E-4D65-9D7C-67838D8D5005}">
      <dgm:prSet/>
      <dgm:spPr/>
      <dgm:t>
        <a:bodyPr/>
        <a:lstStyle/>
        <a:p>
          <a:endParaRPr lang="uk-UA"/>
        </a:p>
      </dgm:t>
    </dgm:pt>
    <dgm:pt modelId="{97893D7B-CF65-467A-9F91-95EFCE48F8D5}" type="sibTrans" cxnId="{D8A604E3-993E-4D65-9D7C-67838D8D5005}">
      <dgm:prSet/>
      <dgm:spPr/>
      <dgm:t>
        <a:bodyPr/>
        <a:lstStyle/>
        <a:p>
          <a:endParaRPr lang="uk-UA"/>
        </a:p>
      </dgm:t>
    </dgm:pt>
    <dgm:pt modelId="{18250BCB-98A6-4D50-B1D3-0679721B361A}">
      <dgm:prSet phldrT="[Текст]"/>
      <dgm:spPr/>
      <dgm:t>
        <a:bodyPr/>
        <a:lstStyle/>
        <a:p>
          <a:r>
            <a:rPr lang="ru-RU" smtClean="0"/>
            <a:t>Державний </a:t>
          </a:r>
          <a:r>
            <a:rPr lang="ru-RU" dirty="0" err="1" smtClean="0"/>
            <a:t>інспектор</a:t>
          </a:r>
          <a:endParaRPr lang="uk-UA" dirty="0"/>
        </a:p>
      </dgm:t>
    </dgm:pt>
    <dgm:pt modelId="{95207C48-EA85-4D19-B247-B925D58F5749}" type="parTrans" cxnId="{4B95404E-E5C7-403C-B510-1117BC9A78B7}">
      <dgm:prSet/>
      <dgm:spPr/>
      <dgm:t>
        <a:bodyPr/>
        <a:lstStyle/>
        <a:p>
          <a:endParaRPr lang="uk-UA"/>
        </a:p>
      </dgm:t>
    </dgm:pt>
    <dgm:pt modelId="{89DEDC6F-2322-4B03-BF3B-998E32541781}" type="sibTrans" cxnId="{4B95404E-E5C7-403C-B510-1117BC9A78B7}">
      <dgm:prSet/>
      <dgm:spPr/>
      <dgm:t>
        <a:bodyPr/>
        <a:lstStyle/>
        <a:p>
          <a:endParaRPr lang="uk-UA"/>
        </a:p>
      </dgm:t>
    </dgm:pt>
    <dgm:pt modelId="{BF1B2038-765B-40F7-BBB6-BE34AA594624}" type="pres">
      <dgm:prSet presAssocID="{97D1010C-0ADE-44EB-BFEA-625DDFFD800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B428D11-D2B7-45C1-A900-39942F376B16}" type="pres">
      <dgm:prSet presAssocID="{CAFAE72E-425A-4313-9B4F-1A0396EBC7D7}" presName="root1" presStyleCnt="0"/>
      <dgm:spPr/>
    </dgm:pt>
    <dgm:pt modelId="{FC2F3117-C88F-4BAC-AFB5-B80F2F9659EF}" type="pres">
      <dgm:prSet presAssocID="{CAFAE72E-425A-4313-9B4F-1A0396EBC7D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94D7D9-B203-4086-BAE8-FBAB983026DC}" type="pres">
      <dgm:prSet presAssocID="{CAFAE72E-425A-4313-9B4F-1A0396EBC7D7}" presName="level2hierChild" presStyleCnt="0"/>
      <dgm:spPr/>
    </dgm:pt>
    <dgm:pt modelId="{9A247900-D135-4114-A31E-134F031B1458}" type="pres">
      <dgm:prSet presAssocID="{81BDECAD-BAD4-4CC8-9BF9-51A87FB32A63}" presName="conn2-1" presStyleLbl="parChTrans1D2" presStyleIdx="0" presStyleCnt="3"/>
      <dgm:spPr/>
      <dgm:t>
        <a:bodyPr/>
        <a:lstStyle/>
        <a:p>
          <a:endParaRPr lang="uk-UA"/>
        </a:p>
      </dgm:t>
    </dgm:pt>
    <dgm:pt modelId="{BEFA0202-674D-4507-B63F-66CCB93B85C4}" type="pres">
      <dgm:prSet presAssocID="{81BDECAD-BAD4-4CC8-9BF9-51A87FB32A63}" presName="connTx" presStyleLbl="parChTrans1D2" presStyleIdx="0" presStyleCnt="3"/>
      <dgm:spPr/>
      <dgm:t>
        <a:bodyPr/>
        <a:lstStyle/>
        <a:p>
          <a:endParaRPr lang="uk-UA"/>
        </a:p>
      </dgm:t>
    </dgm:pt>
    <dgm:pt modelId="{5E555249-EEBC-453E-B803-D77494BB617C}" type="pres">
      <dgm:prSet presAssocID="{A63312C0-44C3-4FA7-BF06-E91E05F6C041}" presName="root2" presStyleCnt="0"/>
      <dgm:spPr/>
    </dgm:pt>
    <dgm:pt modelId="{4116CCAA-854D-4597-AAF0-82AEB3B22C31}" type="pres">
      <dgm:prSet presAssocID="{A63312C0-44C3-4FA7-BF06-E91E05F6C041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266A65DA-CA98-402A-A1D2-822E7AA69B51}" type="pres">
      <dgm:prSet presAssocID="{A63312C0-44C3-4FA7-BF06-E91E05F6C041}" presName="level3hierChild" presStyleCnt="0"/>
      <dgm:spPr/>
    </dgm:pt>
    <dgm:pt modelId="{2EA71E60-7E61-489D-A557-B6547E431119}" type="pres">
      <dgm:prSet presAssocID="{363ED7F1-7A49-41D1-87C1-3280BF80057D}" presName="conn2-1" presStyleLbl="parChTrans1D2" presStyleIdx="1" presStyleCnt="3"/>
      <dgm:spPr/>
      <dgm:t>
        <a:bodyPr/>
        <a:lstStyle/>
        <a:p>
          <a:endParaRPr lang="uk-UA"/>
        </a:p>
      </dgm:t>
    </dgm:pt>
    <dgm:pt modelId="{F0D99D3B-1170-40C3-B8DD-471ACF7EBFA0}" type="pres">
      <dgm:prSet presAssocID="{363ED7F1-7A49-41D1-87C1-3280BF80057D}" presName="connTx" presStyleLbl="parChTrans1D2" presStyleIdx="1" presStyleCnt="3"/>
      <dgm:spPr/>
      <dgm:t>
        <a:bodyPr/>
        <a:lstStyle/>
        <a:p>
          <a:endParaRPr lang="uk-UA"/>
        </a:p>
      </dgm:t>
    </dgm:pt>
    <dgm:pt modelId="{E7A3032E-AEB3-4497-A6EF-81FB51B8A592}" type="pres">
      <dgm:prSet presAssocID="{165B9D6C-9F68-4199-97D1-04936285C944}" presName="root2" presStyleCnt="0"/>
      <dgm:spPr/>
    </dgm:pt>
    <dgm:pt modelId="{82BC012C-5CCA-4578-8FFE-7BD3D14C7926}" type="pres">
      <dgm:prSet presAssocID="{165B9D6C-9F68-4199-97D1-04936285C94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6C8F7BE-06C4-432B-BF67-553355408852}" type="pres">
      <dgm:prSet presAssocID="{165B9D6C-9F68-4199-97D1-04936285C944}" presName="level3hierChild" presStyleCnt="0"/>
      <dgm:spPr/>
    </dgm:pt>
    <dgm:pt modelId="{7A28D37E-4096-4B08-A5EF-CEA0890EFD7B}" type="pres">
      <dgm:prSet presAssocID="{95207C48-EA85-4D19-B247-B925D58F5749}" presName="conn2-1" presStyleLbl="parChTrans1D2" presStyleIdx="2" presStyleCnt="3"/>
      <dgm:spPr/>
      <dgm:t>
        <a:bodyPr/>
        <a:lstStyle/>
        <a:p>
          <a:endParaRPr lang="uk-UA"/>
        </a:p>
      </dgm:t>
    </dgm:pt>
    <dgm:pt modelId="{ADFC4021-0D20-496D-8106-B9B58941A58C}" type="pres">
      <dgm:prSet presAssocID="{95207C48-EA85-4D19-B247-B925D58F5749}" presName="connTx" presStyleLbl="parChTrans1D2" presStyleIdx="2" presStyleCnt="3"/>
      <dgm:spPr/>
      <dgm:t>
        <a:bodyPr/>
        <a:lstStyle/>
        <a:p>
          <a:endParaRPr lang="uk-UA"/>
        </a:p>
      </dgm:t>
    </dgm:pt>
    <dgm:pt modelId="{F1699A6E-8F3F-4FC7-851C-FD77DB3B2562}" type="pres">
      <dgm:prSet presAssocID="{18250BCB-98A6-4D50-B1D3-0679721B361A}" presName="root2" presStyleCnt="0"/>
      <dgm:spPr/>
    </dgm:pt>
    <dgm:pt modelId="{B7A46763-01A8-4292-8C77-A972B074574C}" type="pres">
      <dgm:prSet presAssocID="{18250BCB-98A6-4D50-B1D3-0679721B361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87A7AAF-325B-4C74-8BA9-10EEF4197AE5}" type="pres">
      <dgm:prSet presAssocID="{18250BCB-98A6-4D50-B1D3-0679721B361A}" presName="level3hierChild" presStyleCnt="0"/>
      <dgm:spPr/>
    </dgm:pt>
  </dgm:ptLst>
  <dgm:cxnLst>
    <dgm:cxn modelId="{268F350A-54B3-4F33-AEA5-E0FE068C9D68}" type="presOf" srcId="{CAFAE72E-425A-4313-9B4F-1A0396EBC7D7}" destId="{FC2F3117-C88F-4BAC-AFB5-B80F2F9659EF}" srcOrd="0" destOrd="0" presId="urn:microsoft.com/office/officeart/2008/layout/HorizontalMultiLevelHierarchy"/>
    <dgm:cxn modelId="{B4BFB990-5F1E-4E0B-AB45-3B7B8C3FC232}" type="presOf" srcId="{97D1010C-0ADE-44EB-BFEA-625DDFFD8007}" destId="{BF1B2038-765B-40F7-BBB6-BE34AA594624}" srcOrd="0" destOrd="0" presId="urn:microsoft.com/office/officeart/2008/layout/HorizontalMultiLevelHierarchy"/>
    <dgm:cxn modelId="{FCECB898-0D42-4D4A-9571-63E9A0003A66}" srcId="{CAFAE72E-425A-4313-9B4F-1A0396EBC7D7}" destId="{A63312C0-44C3-4FA7-BF06-E91E05F6C041}" srcOrd="0" destOrd="0" parTransId="{81BDECAD-BAD4-4CC8-9BF9-51A87FB32A63}" sibTransId="{A66ACF72-4699-4A42-9CDC-DFEC41033CD2}"/>
    <dgm:cxn modelId="{144F087C-E97A-4231-8FD7-A39C79C7D0C8}" type="presOf" srcId="{A63312C0-44C3-4FA7-BF06-E91E05F6C041}" destId="{4116CCAA-854D-4597-AAF0-82AEB3B22C31}" srcOrd="0" destOrd="0" presId="urn:microsoft.com/office/officeart/2008/layout/HorizontalMultiLevelHierarchy"/>
    <dgm:cxn modelId="{926041C2-68C4-426F-8C4F-85C89496C173}" type="presOf" srcId="{165B9D6C-9F68-4199-97D1-04936285C944}" destId="{82BC012C-5CCA-4578-8FFE-7BD3D14C7926}" srcOrd="0" destOrd="0" presId="urn:microsoft.com/office/officeart/2008/layout/HorizontalMultiLevelHierarchy"/>
    <dgm:cxn modelId="{652BD602-3044-4D2C-A7F9-D4D62032A27C}" type="presOf" srcId="{81BDECAD-BAD4-4CC8-9BF9-51A87FB32A63}" destId="{BEFA0202-674D-4507-B63F-66CCB93B85C4}" srcOrd="1" destOrd="0" presId="urn:microsoft.com/office/officeart/2008/layout/HorizontalMultiLevelHierarchy"/>
    <dgm:cxn modelId="{D8A604E3-993E-4D65-9D7C-67838D8D5005}" srcId="{CAFAE72E-425A-4313-9B4F-1A0396EBC7D7}" destId="{165B9D6C-9F68-4199-97D1-04936285C944}" srcOrd="1" destOrd="0" parTransId="{363ED7F1-7A49-41D1-87C1-3280BF80057D}" sibTransId="{97893D7B-CF65-467A-9F91-95EFCE48F8D5}"/>
    <dgm:cxn modelId="{9E79EB9A-13B9-4D77-A903-7E0D298E1DBD}" type="presOf" srcId="{363ED7F1-7A49-41D1-87C1-3280BF80057D}" destId="{F0D99D3B-1170-40C3-B8DD-471ACF7EBFA0}" srcOrd="1" destOrd="0" presId="urn:microsoft.com/office/officeart/2008/layout/HorizontalMultiLevelHierarchy"/>
    <dgm:cxn modelId="{627307BE-5C75-4D9C-BF2B-A81C2615FC83}" type="presOf" srcId="{81BDECAD-BAD4-4CC8-9BF9-51A87FB32A63}" destId="{9A247900-D135-4114-A31E-134F031B1458}" srcOrd="0" destOrd="0" presId="urn:microsoft.com/office/officeart/2008/layout/HorizontalMultiLevelHierarchy"/>
    <dgm:cxn modelId="{D5658F13-4B37-4675-A565-49BCD190DFA1}" srcId="{97D1010C-0ADE-44EB-BFEA-625DDFFD8007}" destId="{CAFAE72E-425A-4313-9B4F-1A0396EBC7D7}" srcOrd="0" destOrd="0" parTransId="{94B0B193-7E10-41B6-A96A-4354BF81D2A1}" sibTransId="{5502AA9F-D7CF-4F00-A37F-C7D1536F853B}"/>
    <dgm:cxn modelId="{8D2E9161-7C59-46E7-BEFA-FA4177AFD12D}" type="presOf" srcId="{95207C48-EA85-4D19-B247-B925D58F5749}" destId="{7A28D37E-4096-4B08-A5EF-CEA0890EFD7B}" srcOrd="0" destOrd="0" presId="urn:microsoft.com/office/officeart/2008/layout/HorizontalMultiLevelHierarchy"/>
    <dgm:cxn modelId="{9DFF79CD-3B30-4627-AF5C-04CA21F67627}" type="presOf" srcId="{95207C48-EA85-4D19-B247-B925D58F5749}" destId="{ADFC4021-0D20-496D-8106-B9B58941A58C}" srcOrd="1" destOrd="0" presId="urn:microsoft.com/office/officeart/2008/layout/HorizontalMultiLevelHierarchy"/>
    <dgm:cxn modelId="{4B95404E-E5C7-403C-B510-1117BC9A78B7}" srcId="{CAFAE72E-425A-4313-9B4F-1A0396EBC7D7}" destId="{18250BCB-98A6-4D50-B1D3-0679721B361A}" srcOrd="2" destOrd="0" parTransId="{95207C48-EA85-4D19-B247-B925D58F5749}" sibTransId="{89DEDC6F-2322-4B03-BF3B-998E32541781}"/>
    <dgm:cxn modelId="{EF64909C-2DF1-4968-853C-2A287791256E}" type="presOf" srcId="{363ED7F1-7A49-41D1-87C1-3280BF80057D}" destId="{2EA71E60-7E61-489D-A557-B6547E431119}" srcOrd="0" destOrd="0" presId="urn:microsoft.com/office/officeart/2008/layout/HorizontalMultiLevelHierarchy"/>
    <dgm:cxn modelId="{307C400E-10FB-499B-92BD-8B797E3EE524}" type="presOf" srcId="{18250BCB-98A6-4D50-B1D3-0679721B361A}" destId="{B7A46763-01A8-4292-8C77-A972B074574C}" srcOrd="0" destOrd="0" presId="urn:microsoft.com/office/officeart/2008/layout/HorizontalMultiLevelHierarchy"/>
    <dgm:cxn modelId="{F4BFD51C-F8DC-4AA8-AFEB-2ABB79EC25BD}" type="presParOf" srcId="{BF1B2038-765B-40F7-BBB6-BE34AA594624}" destId="{0B428D11-D2B7-45C1-A900-39942F376B16}" srcOrd="0" destOrd="0" presId="urn:microsoft.com/office/officeart/2008/layout/HorizontalMultiLevelHierarchy"/>
    <dgm:cxn modelId="{42A904BD-CC31-4E54-9716-F1E5B7B34E97}" type="presParOf" srcId="{0B428D11-D2B7-45C1-A900-39942F376B16}" destId="{FC2F3117-C88F-4BAC-AFB5-B80F2F9659EF}" srcOrd="0" destOrd="0" presId="urn:microsoft.com/office/officeart/2008/layout/HorizontalMultiLevelHierarchy"/>
    <dgm:cxn modelId="{EAE9B2A3-6470-455F-8732-C28D26D82310}" type="presParOf" srcId="{0B428D11-D2B7-45C1-A900-39942F376B16}" destId="{AE94D7D9-B203-4086-BAE8-FBAB983026DC}" srcOrd="1" destOrd="0" presId="urn:microsoft.com/office/officeart/2008/layout/HorizontalMultiLevelHierarchy"/>
    <dgm:cxn modelId="{03C99248-0942-46AA-A48A-2C8B0F1671DC}" type="presParOf" srcId="{AE94D7D9-B203-4086-BAE8-FBAB983026DC}" destId="{9A247900-D135-4114-A31E-134F031B1458}" srcOrd="0" destOrd="0" presId="urn:microsoft.com/office/officeart/2008/layout/HorizontalMultiLevelHierarchy"/>
    <dgm:cxn modelId="{C76FEE3E-B81D-41A2-B78A-F01F32272E83}" type="presParOf" srcId="{9A247900-D135-4114-A31E-134F031B1458}" destId="{BEFA0202-674D-4507-B63F-66CCB93B85C4}" srcOrd="0" destOrd="0" presId="urn:microsoft.com/office/officeart/2008/layout/HorizontalMultiLevelHierarchy"/>
    <dgm:cxn modelId="{3DD33F3C-A58D-4173-977E-A5E60D5C491E}" type="presParOf" srcId="{AE94D7D9-B203-4086-BAE8-FBAB983026DC}" destId="{5E555249-EEBC-453E-B803-D77494BB617C}" srcOrd="1" destOrd="0" presId="urn:microsoft.com/office/officeart/2008/layout/HorizontalMultiLevelHierarchy"/>
    <dgm:cxn modelId="{9D693BBC-0141-4A6E-B550-6DFE4789B319}" type="presParOf" srcId="{5E555249-EEBC-453E-B803-D77494BB617C}" destId="{4116CCAA-854D-4597-AAF0-82AEB3B22C31}" srcOrd="0" destOrd="0" presId="urn:microsoft.com/office/officeart/2008/layout/HorizontalMultiLevelHierarchy"/>
    <dgm:cxn modelId="{6897F74D-1AB9-4EC0-B068-78B3D93F20C4}" type="presParOf" srcId="{5E555249-EEBC-453E-B803-D77494BB617C}" destId="{266A65DA-CA98-402A-A1D2-822E7AA69B51}" srcOrd="1" destOrd="0" presId="urn:microsoft.com/office/officeart/2008/layout/HorizontalMultiLevelHierarchy"/>
    <dgm:cxn modelId="{0F1A6C08-9A92-4E55-BB14-9CCE6D395062}" type="presParOf" srcId="{AE94D7D9-B203-4086-BAE8-FBAB983026DC}" destId="{2EA71E60-7E61-489D-A557-B6547E431119}" srcOrd="2" destOrd="0" presId="urn:microsoft.com/office/officeart/2008/layout/HorizontalMultiLevelHierarchy"/>
    <dgm:cxn modelId="{91153123-1B04-4244-9E15-DF24468EFE40}" type="presParOf" srcId="{2EA71E60-7E61-489D-A557-B6547E431119}" destId="{F0D99D3B-1170-40C3-B8DD-471ACF7EBFA0}" srcOrd="0" destOrd="0" presId="urn:microsoft.com/office/officeart/2008/layout/HorizontalMultiLevelHierarchy"/>
    <dgm:cxn modelId="{87ECC917-A682-4322-9BF0-2EDDC9260AD8}" type="presParOf" srcId="{AE94D7D9-B203-4086-BAE8-FBAB983026DC}" destId="{E7A3032E-AEB3-4497-A6EF-81FB51B8A592}" srcOrd="3" destOrd="0" presId="urn:microsoft.com/office/officeart/2008/layout/HorizontalMultiLevelHierarchy"/>
    <dgm:cxn modelId="{BFEE8ADC-6ECE-4A97-93B5-5796682F1F7D}" type="presParOf" srcId="{E7A3032E-AEB3-4497-A6EF-81FB51B8A592}" destId="{82BC012C-5CCA-4578-8FFE-7BD3D14C7926}" srcOrd="0" destOrd="0" presId="urn:microsoft.com/office/officeart/2008/layout/HorizontalMultiLevelHierarchy"/>
    <dgm:cxn modelId="{376EA2A9-FBD8-4860-9A53-FC6461C120D4}" type="presParOf" srcId="{E7A3032E-AEB3-4497-A6EF-81FB51B8A592}" destId="{36C8F7BE-06C4-432B-BF67-553355408852}" srcOrd="1" destOrd="0" presId="urn:microsoft.com/office/officeart/2008/layout/HorizontalMultiLevelHierarchy"/>
    <dgm:cxn modelId="{27403EC3-5A2E-4964-87FB-4A0BFCF9A226}" type="presParOf" srcId="{AE94D7D9-B203-4086-BAE8-FBAB983026DC}" destId="{7A28D37E-4096-4B08-A5EF-CEA0890EFD7B}" srcOrd="4" destOrd="0" presId="urn:microsoft.com/office/officeart/2008/layout/HorizontalMultiLevelHierarchy"/>
    <dgm:cxn modelId="{D7351F1D-E516-4E56-BCBF-FAAC761F7F05}" type="presParOf" srcId="{7A28D37E-4096-4B08-A5EF-CEA0890EFD7B}" destId="{ADFC4021-0D20-496D-8106-B9B58941A58C}" srcOrd="0" destOrd="0" presId="urn:microsoft.com/office/officeart/2008/layout/HorizontalMultiLevelHierarchy"/>
    <dgm:cxn modelId="{ED640F61-AD37-4D18-9907-11AF550C7582}" type="presParOf" srcId="{AE94D7D9-B203-4086-BAE8-FBAB983026DC}" destId="{F1699A6E-8F3F-4FC7-851C-FD77DB3B2562}" srcOrd="5" destOrd="0" presId="urn:microsoft.com/office/officeart/2008/layout/HorizontalMultiLevelHierarchy"/>
    <dgm:cxn modelId="{ADB87805-3296-491D-850B-D322F30E9FA3}" type="presParOf" srcId="{F1699A6E-8F3F-4FC7-851C-FD77DB3B2562}" destId="{B7A46763-01A8-4292-8C77-A972B074574C}" srcOrd="0" destOrd="0" presId="urn:microsoft.com/office/officeart/2008/layout/HorizontalMultiLevelHierarchy"/>
    <dgm:cxn modelId="{3431E5E9-9F84-4D79-9012-B2A195B6B0E6}" type="presParOf" srcId="{F1699A6E-8F3F-4FC7-851C-FD77DB3B2562}" destId="{F87A7AAF-325B-4C74-8BA9-10EEF4197AE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0A80E-744A-48DA-9B68-B9D5C1164FEF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endParaRPr lang="uk-UA"/>
        </a:p>
      </dgm:t>
    </dgm:pt>
    <dgm:pt modelId="{E047A060-4D82-439E-90EF-96169D4CAD44}">
      <dgm:prSet phldrT="[Текст]"/>
      <dgm:spPr/>
      <dgm:t>
        <a:bodyPr/>
        <a:lstStyle/>
        <a:p>
          <a:r>
            <a:rPr lang="uk-UA" dirty="0" smtClean="0"/>
            <a:t>6. Професійна кваліфікація (кваліфікації), її (їх) рівень згідно з Національною рамкою кваліфікацій</a:t>
          </a:r>
          <a:endParaRPr lang="uk-UA" dirty="0"/>
        </a:p>
      </dgm:t>
    </dgm:pt>
    <dgm:pt modelId="{C27F32DB-FD2F-4488-9336-8BF8548FB073}" type="parTrans" cxnId="{CC8F34CB-7B46-499B-A042-9B2DF582DBDF}">
      <dgm:prSet/>
      <dgm:spPr/>
      <dgm:t>
        <a:bodyPr/>
        <a:lstStyle/>
        <a:p>
          <a:endParaRPr lang="uk-UA"/>
        </a:p>
      </dgm:t>
    </dgm:pt>
    <dgm:pt modelId="{72696445-C91A-40D8-8733-AB17FCF7BA3C}" type="sibTrans" cxnId="{CC8F34CB-7B46-499B-A042-9B2DF582DBDF}">
      <dgm:prSet/>
      <dgm:spPr/>
      <dgm:t>
        <a:bodyPr/>
        <a:lstStyle/>
        <a:p>
          <a:endParaRPr lang="uk-UA"/>
        </a:p>
      </dgm:t>
    </dgm:pt>
    <dgm:pt modelId="{86AD1DCF-1E98-4797-9D17-B665B50BCBD6}">
      <dgm:prSet phldrT="[Текст]"/>
      <dgm:spPr/>
      <dgm:t>
        <a:bodyPr/>
        <a:lstStyle/>
        <a:p>
          <a:r>
            <a:rPr lang="ru-RU" dirty="0" err="1" smtClean="0"/>
            <a:t>Інспектор</a:t>
          </a:r>
          <a:r>
            <a:rPr lang="ru-RU" dirty="0" smtClean="0"/>
            <a:t> </a:t>
          </a:r>
          <a:r>
            <a:rPr lang="ru-RU" dirty="0" err="1" smtClean="0"/>
            <a:t>митної</a:t>
          </a:r>
          <a:r>
            <a:rPr lang="ru-RU" dirty="0" smtClean="0"/>
            <a:t> </a:t>
          </a:r>
          <a:r>
            <a:rPr lang="ru-RU" dirty="0" err="1" smtClean="0"/>
            <a:t>служби</a:t>
          </a:r>
          <a:r>
            <a:rPr lang="ru-RU" dirty="0" smtClean="0"/>
            <a:t>  </a:t>
          </a:r>
          <a:r>
            <a:rPr lang="ru-RU" dirty="0" err="1" smtClean="0"/>
            <a:t>рівень</a:t>
          </a:r>
          <a:r>
            <a:rPr lang="ru-RU" dirty="0" smtClean="0"/>
            <a:t> НРК</a:t>
          </a:r>
          <a:endParaRPr lang="uk-UA" dirty="0"/>
        </a:p>
      </dgm:t>
    </dgm:pt>
    <dgm:pt modelId="{86E61F1D-20BE-4C53-9CC8-F6919725BECC}" type="parTrans" cxnId="{03851BB4-8E07-4C0D-BB36-4AC4B8DB322B}">
      <dgm:prSet/>
      <dgm:spPr/>
      <dgm:t>
        <a:bodyPr/>
        <a:lstStyle/>
        <a:p>
          <a:endParaRPr lang="uk-UA"/>
        </a:p>
      </dgm:t>
    </dgm:pt>
    <dgm:pt modelId="{FBC70707-6F7D-4E2E-92A7-1EB657992197}" type="sibTrans" cxnId="{03851BB4-8E07-4C0D-BB36-4AC4B8DB322B}">
      <dgm:prSet/>
      <dgm:spPr/>
      <dgm:t>
        <a:bodyPr/>
        <a:lstStyle/>
        <a:p>
          <a:endParaRPr lang="uk-UA"/>
        </a:p>
      </dgm:t>
    </dgm:pt>
    <dgm:pt modelId="{3CC8DB6A-8CB6-458D-AE54-F4BF567CB484}" type="pres">
      <dgm:prSet presAssocID="{65D0A80E-744A-48DA-9B68-B9D5C1164F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B0AE7A5-7860-42A4-8600-15028CE84857}" type="pres">
      <dgm:prSet presAssocID="{E047A060-4D82-439E-90EF-96169D4CAD44}" presName="root1" presStyleCnt="0"/>
      <dgm:spPr/>
    </dgm:pt>
    <dgm:pt modelId="{E7B794B7-A3BD-4A14-8FD1-27ADE45CED8F}" type="pres">
      <dgm:prSet presAssocID="{E047A060-4D82-439E-90EF-96169D4CAD4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01376D8-567F-4618-B09C-0C4E398D3673}" type="pres">
      <dgm:prSet presAssocID="{E047A060-4D82-439E-90EF-96169D4CAD44}" presName="level2hierChild" presStyleCnt="0"/>
      <dgm:spPr/>
    </dgm:pt>
    <dgm:pt modelId="{EC39F7B7-BF5A-4359-B06C-72C859008616}" type="pres">
      <dgm:prSet presAssocID="{86E61F1D-20BE-4C53-9CC8-F6919725BECC}" presName="conn2-1" presStyleLbl="parChTrans1D2" presStyleIdx="0" presStyleCnt="1"/>
      <dgm:spPr/>
      <dgm:t>
        <a:bodyPr/>
        <a:lstStyle/>
        <a:p>
          <a:endParaRPr lang="uk-UA"/>
        </a:p>
      </dgm:t>
    </dgm:pt>
    <dgm:pt modelId="{4336C0B1-EE32-47B9-AE4E-C0CE12E73B86}" type="pres">
      <dgm:prSet presAssocID="{86E61F1D-20BE-4C53-9CC8-F6919725BECC}" presName="connTx" presStyleLbl="parChTrans1D2" presStyleIdx="0" presStyleCnt="1"/>
      <dgm:spPr/>
      <dgm:t>
        <a:bodyPr/>
        <a:lstStyle/>
        <a:p>
          <a:endParaRPr lang="uk-UA"/>
        </a:p>
      </dgm:t>
    </dgm:pt>
    <dgm:pt modelId="{6E48E0F5-D314-4CAC-BB48-9FAE4911F51B}" type="pres">
      <dgm:prSet presAssocID="{86AD1DCF-1E98-4797-9D17-B665B50BCBD6}" presName="root2" presStyleCnt="0"/>
      <dgm:spPr/>
    </dgm:pt>
    <dgm:pt modelId="{A49A11F9-9E50-49BB-BB9E-E042D4DE946C}" type="pres">
      <dgm:prSet presAssocID="{86AD1DCF-1E98-4797-9D17-B665B50BCBD6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CF25438E-43DA-4466-87C9-4D58C2BA04DE}" type="pres">
      <dgm:prSet presAssocID="{86AD1DCF-1E98-4797-9D17-B665B50BCBD6}" presName="level3hierChild" presStyleCnt="0"/>
      <dgm:spPr/>
    </dgm:pt>
  </dgm:ptLst>
  <dgm:cxnLst>
    <dgm:cxn modelId="{CC8F34CB-7B46-499B-A042-9B2DF582DBDF}" srcId="{65D0A80E-744A-48DA-9B68-B9D5C1164FEF}" destId="{E047A060-4D82-439E-90EF-96169D4CAD44}" srcOrd="0" destOrd="0" parTransId="{C27F32DB-FD2F-4488-9336-8BF8548FB073}" sibTransId="{72696445-C91A-40D8-8733-AB17FCF7BA3C}"/>
    <dgm:cxn modelId="{42BEDCA3-3231-42F4-BAC9-EF5AA4E2C184}" type="presOf" srcId="{86E61F1D-20BE-4C53-9CC8-F6919725BECC}" destId="{4336C0B1-EE32-47B9-AE4E-C0CE12E73B86}" srcOrd="1" destOrd="0" presId="urn:microsoft.com/office/officeart/2008/layout/HorizontalMultiLevelHierarchy"/>
    <dgm:cxn modelId="{03851BB4-8E07-4C0D-BB36-4AC4B8DB322B}" srcId="{E047A060-4D82-439E-90EF-96169D4CAD44}" destId="{86AD1DCF-1E98-4797-9D17-B665B50BCBD6}" srcOrd="0" destOrd="0" parTransId="{86E61F1D-20BE-4C53-9CC8-F6919725BECC}" sibTransId="{FBC70707-6F7D-4E2E-92A7-1EB657992197}"/>
    <dgm:cxn modelId="{E54ABFFB-B200-4AE2-9B87-F3181D1CC9A4}" type="presOf" srcId="{86E61F1D-20BE-4C53-9CC8-F6919725BECC}" destId="{EC39F7B7-BF5A-4359-B06C-72C859008616}" srcOrd="0" destOrd="0" presId="urn:microsoft.com/office/officeart/2008/layout/HorizontalMultiLevelHierarchy"/>
    <dgm:cxn modelId="{6EBF6FB1-A66E-4B30-A40F-E7DE950D66FE}" type="presOf" srcId="{65D0A80E-744A-48DA-9B68-B9D5C1164FEF}" destId="{3CC8DB6A-8CB6-458D-AE54-F4BF567CB484}" srcOrd="0" destOrd="0" presId="urn:microsoft.com/office/officeart/2008/layout/HorizontalMultiLevelHierarchy"/>
    <dgm:cxn modelId="{7377E064-10E3-4C32-AE4D-5EB2743D5C9D}" type="presOf" srcId="{E047A060-4D82-439E-90EF-96169D4CAD44}" destId="{E7B794B7-A3BD-4A14-8FD1-27ADE45CED8F}" srcOrd="0" destOrd="0" presId="urn:microsoft.com/office/officeart/2008/layout/HorizontalMultiLevelHierarchy"/>
    <dgm:cxn modelId="{C3A9459F-77B5-4645-B5D5-700D88BF4503}" type="presOf" srcId="{86AD1DCF-1E98-4797-9D17-B665B50BCBD6}" destId="{A49A11F9-9E50-49BB-BB9E-E042D4DE946C}" srcOrd="0" destOrd="0" presId="urn:microsoft.com/office/officeart/2008/layout/HorizontalMultiLevelHierarchy"/>
    <dgm:cxn modelId="{7122F65E-8F33-499D-853C-2EEB64E7EB3C}" type="presParOf" srcId="{3CC8DB6A-8CB6-458D-AE54-F4BF567CB484}" destId="{4B0AE7A5-7860-42A4-8600-15028CE84857}" srcOrd="0" destOrd="0" presId="urn:microsoft.com/office/officeart/2008/layout/HorizontalMultiLevelHierarchy"/>
    <dgm:cxn modelId="{A2F42B8C-B599-49E3-9553-E033F40AFE27}" type="presParOf" srcId="{4B0AE7A5-7860-42A4-8600-15028CE84857}" destId="{E7B794B7-A3BD-4A14-8FD1-27ADE45CED8F}" srcOrd="0" destOrd="0" presId="urn:microsoft.com/office/officeart/2008/layout/HorizontalMultiLevelHierarchy"/>
    <dgm:cxn modelId="{5EFFBAD9-7AA3-4710-BF90-A405B460545C}" type="presParOf" srcId="{4B0AE7A5-7860-42A4-8600-15028CE84857}" destId="{F01376D8-567F-4618-B09C-0C4E398D3673}" srcOrd="1" destOrd="0" presId="urn:microsoft.com/office/officeart/2008/layout/HorizontalMultiLevelHierarchy"/>
    <dgm:cxn modelId="{AB7FE202-F264-4EB7-83ED-7336B124B414}" type="presParOf" srcId="{F01376D8-567F-4618-B09C-0C4E398D3673}" destId="{EC39F7B7-BF5A-4359-B06C-72C859008616}" srcOrd="0" destOrd="0" presId="urn:microsoft.com/office/officeart/2008/layout/HorizontalMultiLevelHierarchy"/>
    <dgm:cxn modelId="{3E884217-500B-475E-9DD6-B93685C39CA4}" type="presParOf" srcId="{EC39F7B7-BF5A-4359-B06C-72C859008616}" destId="{4336C0B1-EE32-47B9-AE4E-C0CE12E73B86}" srcOrd="0" destOrd="0" presId="urn:microsoft.com/office/officeart/2008/layout/HorizontalMultiLevelHierarchy"/>
    <dgm:cxn modelId="{4EBA55BF-9197-4F91-BE15-7CA0E9A46D46}" type="presParOf" srcId="{F01376D8-567F-4618-B09C-0C4E398D3673}" destId="{6E48E0F5-D314-4CAC-BB48-9FAE4911F51B}" srcOrd="1" destOrd="0" presId="urn:microsoft.com/office/officeart/2008/layout/HorizontalMultiLevelHierarchy"/>
    <dgm:cxn modelId="{77E0516B-61CF-4FFE-8E07-BAC4123A09FC}" type="presParOf" srcId="{6E48E0F5-D314-4CAC-BB48-9FAE4911F51B}" destId="{A49A11F9-9E50-49BB-BB9E-E042D4DE946C}" srcOrd="0" destOrd="0" presId="urn:microsoft.com/office/officeart/2008/layout/HorizontalMultiLevelHierarchy"/>
    <dgm:cxn modelId="{4B44C96F-8745-4723-BB5A-8A9BDAF348D9}" type="presParOf" srcId="{6E48E0F5-D314-4CAC-BB48-9FAE4911F51B}" destId="{CF25438E-43DA-4466-87C9-4D58C2BA04D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B2EF5-619E-4E87-BE68-4178DF44BB2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F325714-AFFC-4685-B552-9DB89D045B61}">
      <dgm:prSet phldrT="[Текст]" custT="1"/>
      <dgm:spPr/>
      <dgm:t>
        <a:bodyPr/>
        <a:lstStyle/>
        <a:p>
          <a:r>
            <a:rPr lang="ru-RU" sz="1500" dirty="0" smtClean="0">
              <a:solidFill>
                <a:schemeClr val="accent6">
                  <a:lumMod val="75000"/>
                </a:schemeClr>
              </a:solidFill>
            </a:rPr>
            <a:t>7. </a:t>
          </a:r>
          <a:r>
            <a:rPr lang="ru-RU" sz="1500" dirty="0" err="1" smtClean="0">
              <a:solidFill>
                <a:schemeClr val="accent6">
                  <a:lumMod val="75000"/>
                </a:schemeClr>
              </a:solidFill>
            </a:rPr>
            <a:t>Назва</a:t>
          </a:r>
          <a:r>
            <a:rPr lang="ru-RU" sz="1500" dirty="0" smtClean="0">
              <a:solidFill>
                <a:schemeClr val="accent6">
                  <a:lumMod val="75000"/>
                </a:schemeClr>
              </a:solidFill>
            </a:rPr>
            <a:t> (</a:t>
          </a:r>
          <a:r>
            <a:rPr lang="ru-RU" sz="1500" dirty="0" err="1" smtClean="0">
              <a:solidFill>
                <a:schemeClr val="accent6">
                  <a:lumMod val="75000"/>
                </a:schemeClr>
              </a:solidFill>
            </a:rPr>
            <a:t>назви</a:t>
          </a:r>
          <a:r>
            <a:rPr lang="ru-RU" sz="1500" dirty="0" smtClean="0">
              <a:solidFill>
                <a:schemeClr val="accent6">
                  <a:lumMod val="75000"/>
                </a:schemeClr>
              </a:solidFill>
            </a:rPr>
            <a:t>) документа (</a:t>
          </a:r>
          <a:r>
            <a:rPr lang="ru-RU" sz="1500" dirty="0" err="1" smtClean="0">
              <a:solidFill>
                <a:schemeClr val="accent6">
                  <a:lumMod val="75000"/>
                </a:schemeClr>
              </a:solidFill>
            </a:rPr>
            <a:t>документів</a:t>
          </a:r>
          <a:r>
            <a:rPr lang="ru-RU" sz="1500" dirty="0" smtClean="0">
              <a:solidFill>
                <a:schemeClr val="accent6">
                  <a:lumMod val="75000"/>
                </a:schemeClr>
              </a:solidFill>
            </a:rPr>
            <a:t>), </a:t>
          </a:r>
          <a:r>
            <a:rPr lang="ru-RU" sz="1500" dirty="0" err="1" smtClean="0">
              <a:solidFill>
                <a:schemeClr val="accent6">
                  <a:lumMod val="75000"/>
                </a:schemeClr>
              </a:solidFill>
            </a:rPr>
            <a:t>що</a:t>
          </a:r>
          <a:r>
            <a:rPr lang="ru-RU" sz="15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500" dirty="0" err="1" smtClean="0">
              <a:solidFill>
                <a:schemeClr val="accent6">
                  <a:lumMod val="75000"/>
                </a:schemeClr>
              </a:solidFill>
            </a:rPr>
            <a:t>підтверджує</a:t>
          </a:r>
          <a:r>
            <a:rPr lang="ru-RU" sz="1500" dirty="0" smtClean="0">
              <a:solidFill>
                <a:schemeClr val="accent6">
                  <a:lumMod val="75000"/>
                </a:schemeClr>
              </a:solidFill>
            </a:rPr>
            <a:t> (</a:t>
          </a:r>
          <a:r>
            <a:rPr lang="ru-RU" sz="1500" dirty="0" err="1" smtClean="0">
              <a:solidFill>
                <a:schemeClr val="accent6">
                  <a:lumMod val="75000"/>
                </a:schemeClr>
              </a:solidFill>
            </a:rPr>
            <a:t>підтверджують</a:t>
          </a:r>
          <a:r>
            <a:rPr lang="ru-RU" sz="1500" dirty="0" smtClean="0">
              <a:solidFill>
                <a:schemeClr val="accent6">
                  <a:lumMod val="75000"/>
                </a:schemeClr>
              </a:solidFill>
            </a:rPr>
            <a:t>) </a:t>
          </a:r>
          <a:r>
            <a:rPr lang="ru-RU" sz="1500" dirty="0" err="1" smtClean="0">
              <a:solidFill>
                <a:schemeClr val="accent6">
                  <a:lumMod val="75000"/>
                </a:schemeClr>
              </a:solidFill>
            </a:rPr>
            <a:t>професійну</a:t>
          </a:r>
          <a:r>
            <a:rPr lang="ru-RU" sz="15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500" dirty="0" err="1" smtClean="0">
              <a:solidFill>
                <a:schemeClr val="accent6">
                  <a:lumMod val="75000"/>
                </a:schemeClr>
              </a:solidFill>
            </a:rPr>
            <a:t>кваліфікацію</a:t>
          </a:r>
          <a:r>
            <a:rPr lang="ru-RU" sz="1500" dirty="0" smtClean="0">
              <a:solidFill>
                <a:schemeClr val="accent6">
                  <a:lumMod val="75000"/>
                </a:schemeClr>
              </a:solidFill>
            </a:rPr>
            <a:t> особи</a:t>
          </a:r>
          <a:endParaRPr lang="uk-UA" sz="1500" dirty="0">
            <a:solidFill>
              <a:schemeClr val="accent6">
                <a:lumMod val="75000"/>
              </a:schemeClr>
            </a:solidFill>
          </a:endParaRPr>
        </a:p>
      </dgm:t>
    </dgm:pt>
    <dgm:pt modelId="{8C4CB17A-FCAD-4385-8190-906508C155C7}" type="parTrans" cxnId="{00928BE3-925E-4F32-ABD8-FE0BD69A3301}">
      <dgm:prSet/>
      <dgm:spPr/>
      <dgm:t>
        <a:bodyPr/>
        <a:lstStyle/>
        <a:p>
          <a:endParaRPr lang="uk-UA"/>
        </a:p>
      </dgm:t>
    </dgm:pt>
    <dgm:pt modelId="{6DD54E78-4BE6-459C-B252-A06BB63AE327}" type="sibTrans" cxnId="{00928BE3-925E-4F32-ABD8-FE0BD69A3301}">
      <dgm:prSet/>
      <dgm:spPr/>
      <dgm:t>
        <a:bodyPr/>
        <a:lstStyle/>
        <a:p>
          <a:endParaRPr lang="uk-UA"/>
        </a:p>
      </dgm:t>
    </dgm:pt>
    <dgm:pt modelId="{0AEDFED3-8EF1-46F5-A222-FC08FAE8F592}">
      <dgm:prSet phldrT="[Текст]" custT="1"/>
      <dgm:spPr/>
      <dgm:t>
        <a:bodyPr/>
        <a:lstStyle/>
        <a:p>
          <a:r>
            <a:rPr lang="uk-UA" sz="1800" b="1" dirty="0" smtClean="0">
              <a:solidFill>
                <a:schemeClr val="accent6">
                  <a:lumMod val="75000"/>
                </a:schemeClr>
              </a:solidFill>
            </a:rPr>
            <a:t>диплом бакалавра/магістра, що містить інформацію про присвоєння професійної кваліфікації </a:t>
          </a:r>
        </a:p>
        <a:p>
          <a:r>
            <a:rPr lang="uk-UA" sz="2500" b="1" dirty="0" smtClean="0">
              <a:solidFill>
                <a:schemeClr val="accent6">
                  <a:lumMod val="75000"/>
                </a:schemeClr>
              </a:solidFill>
            </a:rPr>
            <a:t>«інспектор митної служби»</a:t>
          </a:r>
          <a:endParaRPr lang="uk-UA" sz="2500" b="1" dirty="0">
            <a:solidFill>
              <a:schemeClr val="accent6">
                <a:lumMod val="75000"/>
              </a:schemeClr>
            </a:solidFill>
          </a:endParaRPr>
        </a:p>
      </dgm:t>
    </dgm:pt>
    <dgm:pt modelId="{C75C2525-6EEB-4221-B821-A85A5AD66A80}" type="parTrans" cxnId="{49277186-71F5-47CB-9742-D007E0762041}">
      <dgm:prSet/>
      <dgm:spPr/>
      <dgm:t>
        <a:bodyPr/>
        <a:lstStyle/>
        <a:p>
          <a:endParaRPr lang="uk-UA"/>
        </a:p>
      </dgm:t>
    </dgm:pt>
    <dgm:pt modelId="{B02E2F9F-FE4D-4D45-9482-BFB8C419780B}" type="sibTrans" cxnId="{49277186-71F5-47CB-9742-D007E0762041}">
      <dgm:prSet/>
      <dgm:spPr/>
      <dgm:t>
        <a:bodyPr/>
        <a:lstStyle/>
        <a:p>
          <a:endParaRPr lang="uk-UA"/>
        </a:p>
      </dgm:t>
    </dgm:pt>
    <dgm:pt modelId="{9509B89D-48AF-485C-801D-651C16C47EF3}" type="pres">
      <dgm:prSet presAssocID="{B9CB2EF5-619E-4E87-BE68-4178DF44BB2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703D9E4-DD38-4E98-9B3D-63C82CB7A2B0}" type="pres">
      <dgm:prSet presAssocID="{B9CB2EF5-619E-4E87-BE68-4178DF44BB27}" presName="radial" presStyleCnt="0">
        <dgm:presLayoutVars>
          <dgm:animLvl val="ctr"/>
        </dgm:presLayoutVars>
      </dgm:prSet>
      <dgm:spPr/>
    </dgm:pt>
    <dgm:pt modelId="{1341A988-A004-4B7F-B5D4-70CE50234853}" type="pres">
      <dgm:prSet presAssocID="{AF325714-AFFC-4685-B552-9DB89D045B61}" presName="centerShape" presStyleLbl="vennNode1" presStyleIdx="0" presStyleCnt="2" custScaleX="82194" custScaleY="67410" custLinFactNeighborX="-634" custLinFactNeighborY="-17800"/>
      <dgm:spPr/>
      <dgm:t>
        <a:bodyPr/>
        <a:lstStyle/>
        <a:p>
          <a:endParaRPr lang="uk-UA"/>
        </a:p>
      </dgm:t>
    </dgm:pt>
    <dgm:pt modelId="{4C327443-FD8F-4669-A459-C2F90CD95BDB}" type="pres">
      <dgm:prSet presAssocID="{0AEDFED3-8EF1-46F5-A222-FC08FAE8F592}" presName="node" presStyleLbl="vennNode1" presStyleIdx="1" presStyleCnt="2" custScaleX="177431" custScaleY="179779" custRadScaleRad="127591" custRadScaleInc="-19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6CE969A-B775-4DFA-ADBD-143D794B6537}" type="presOf" srcId="{AF325714-AFFC-4685-B552-9DB89D045B61}" destId="{1341A988-A004-4B7F-B5D4-70CE50234853}" srcOrd="0" destOrd="0" presId="urn:microsoft.com/office/officeart/2005/8/layout/radial3"/>
    <dgm:cxn modelId="{696B79E2-59F6-444C-89C7-EC1999D4CA48}" type="presOf" srcId="{B9CB2EF5-619E-4E87-BE68-4178DF44BB27}" destId="{9509B89D-48AF-485C-801D-651C16C47EF3}" srcOrd="0" destOrd="0" presId="urn:microsoft.com/office/officeart/2005/8/layout/radial3"/>
    <dgm:cxn modelId="{49277186-71F5-47CB-9742-D007E0762041}" srcId="{AF325714-AFFC-4685-B552-9DB89D045B61}" destId="{0AEDFED3-8EF1-46F5-A222-FC08FAE8F592}" srcOrd="0" destOrd="0" parTransId="{C75C2525-6EEB-4221-B821-A85A5AD66A80}" sibTransId="{B02E2F9F-FE4D-4D45-9482-BFB8C419780B}"/>
    <dgm:cxn modelId="{00928BE3-925E-4F32-ABD8-FE0BD69A3301}" srcId="{B9CB2EF5-619E-4E87-BE68-4178DF44BB27}" destId="{AF325714-AFFC-4685-B552-9DB89D045B61}" srcOrd="0" destOrd="0" parTransId="{8C4CB17A-FCAD-4385-8190-906508C155C7}" sibTransId="{6DD54E78-4BE6-459C-B252-A06BB63AE327}"/>
    <dgm:cxn modelId="{B4BFB98A-B799-432F-8C9E-295B4CB1353B}" type="presOf" srcId="{0AEDFED3-8EF1-46F5-A222-FC08FAE8F592}" destId="{4C327443-FD8F-4669-A459-C2F90CD95BDB}" srcOrd="0" destOrd="0" presId="urn:microsoft.com/office/officeart/2005/8/layout/radial3"/>
    <dgm:cxn modelId="{20F9DE7B-31FC-4FB2-ACAC-81163A8FDC37}" type="presParOf" srcId="{9509B89D-48AF-485C-801D-651C16C47EF3}" destId="{1703D9E4-DD38-4E98-9B3D-63C82CB7A2B0}" srcOrd="0" destOrd="0" presId="urn:microsoft.com/office/officeart/2005/8/layout/radial3"/>
    <dgm:cxn modelId="{255C199A-6247-4493-B4DF-5147635135AA}" type="presParOf" srcId="{1703D9E4-DD38-4E98-9B3D-63C82CB7A2B0}" destId="{1341A988-A004-4B7F-B5D4-70CE50234853}" srcOrd="0" destOrd="0" presId="urn:microsoft.com/office/officeart/2005/8/layout/radial3"/>
    <dgm:cxn modelId="{81A7CF10-11BB-4511-B23E-23F19C3B82AD}" type="presParOf" srcId="{1703D9E4-DD38-4E98-9B3D-63C82CB7A2B0}" destId="{4C327443-FD8F-4669-A459-C2F90CD95BDB}" srcOrd="1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76A860-1283-4FBF-882E-E367A1829B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CF10953-B46F-4849-BA9D-4E14A28CB27D}">
      <dgm:prSet phldrT="[Текст]" custT="1"/>
      <dgm:spPr/>
      <dgm:t>
        <a:bodyPr/>
        <a:lstStyle/>
        <a:p>
          <a:r>
            <a:rPr lang="uk-UA" sz="2000" b="1" dirty="0" smtClean="0"/>
            <a:t>Трудові функції</a:t>
          </a:r>
          <a:endParaRPr lang="uk-UA" sz="2000" b="1" dirty="0"/>
        </a:p>
      </dgm:t>
    </dgm:pt>
    <dgm:pt modelId="{E5D29BCC-2612-4005-8030-182000957D5C}" type="parTrans" cxnId="{DB8A018B-90BA-4E45-B640-9CF10430B9D7}">
      <dgm:prSet/>
      <dgm:spPr/>
      <dgm:t>
        <a:bodyPr/>
        <a:lstStyle/>
        <a:p>
          <a:endParaRPr lang="uk-UA"/>
        </a:p>
      </dgm:t>
    </dgm:pt>
    <dgm:pt modelId="{F71E0B0A-B68C-49CA-9CD1-C9F7220F5090}" type="sibTrans" cxnId="{DB8A018B-90BA-4E45-B640-9CF10430B9D7}">
      <dgm:prSet/>
      <dgm:spPr/>
      <dgm:t>
        <a:bodyPr/>
        <a:lstStyle/>
        <a:p>
          <a:endParaRPr lang="uk-UA"/>
        </a:p>
      </dgm:t>
    </dgm:pt>
    <dgm:pt modelId="{5DC51FAC-01CD-4D3D-B19B-0D2E1A81AA01}">
      <dgm:prSet phldrT="[Текст]" custT="1"/>
      <dgm:spPr/>
      <dgm:t>
        <a:bodyPr/>
        <a:lstStyle/>
        <a:p>
          <a:r>
            <a:rPr lang="ru-RU" sz="1600" b="1" dirty="0" err="1" smtClean="0"/>
            <a:t>Компетентності</a:t>
          </a:r>
          <a:endParaRPr lang="uk-UA" sz="1600" dirty="0"/>
        </a:p>
      </dgm:t>
    </dgm:pt>
    <dgm:pt modelId="{9EC656CE-158A-41F8-94B8-DCD28D698E36}" type="parTrans" cxnId="{BD2BF5A6-6F3D-4860-8C4E-1AD9A46895A8}">
      <dgm:prSet/>
      <dgm:spPr/>
      <dgm:t>
        <a:bodyPr/>
        <a:lstStyle/>
        <a:p>
          <a:endParaRPr lang="uk-UA"/>
        </a:p>
      </dgm:t>
    </dgm:pt>
    <dgm:pt modelId="{F7F62831-1439-4F6B-93EA-D9AECAC7AA27}" type="sibTrans" cxnId="{BD2BF5A6-6F3D-4860-8C4E-1AD9A46895A8}">
      <dgm:prSet/>
      <dgm:spPr/>
      <dgm:t>
        <a:bodyPr/>
        <a:lstStyle/>
        <a:p>
          <a:endParaRPr lang="uk-UA"/>
        </a:p>
      </dgm:t>
    </dgm:pt>
    <dgm:pt modelId="{07F69CAE-2962-4C53-A24D-17904AE9C061}">
      <dgm:prSet phldrT="[Текст]" custT="1"/>
      <dgm:spPr/>
      <dgm:t>
        <a:bodyPr/>
        <a:lstStyle/>
        <a:p>
          <a:r>
            <a:rPr lang="uk-UA" sz="2000" b="1" dirty="0" smtClean="0"/>
            <a:t>Знання</a:t>
          </a:r>
          <a:endParaRPr lang="uk-UA" sz="2000" b="1" dirty="0"/>
        </a:p>
      </dgm:t>
    </dgm:pt>
    <dgm:pt modelId="{92045A3C-E28F-4CC2-8ABE-34220DD34C2D}" type="parTrans" cxnId="{F6D3709D-EADD-4AB9-9211-084F52731F58}">
      <dgm:prSet/>
      <dgm:spPr/>
      <dgm:t>
        <a:bodyPr/>
        <a:lstStyle/>
        <a:p>
          <a:endParaRPr lang="uk-UA"/>
        </a:p>
      </dgm:t>
    </dgm:pt>
    <dgm:pt modelId="{9E4288C8-E426-4555-81AB-9F632C054FCA}" type="sibTrans" cxnId="{F6D3709D-EADD-4AB9-9211-084F52731F58}">
      <dgm:prSet/>
      <dgm:spPr/>
      <dgm:t>
        <a:bodyPr/>
        <a:lstStyle/>
        <a:p>
          <a:endParaRPr lang="uk-UA"/>
        </a:p>
      </dgm:t>
    </dgm:pt>
    <dgm:pt modelId="{E3B09E84-2B3F-457F-B94E-8DED0FBB83FC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/>
            <a:t>Уміння та навички</a:t>
          </a:r>
        </a:p>
      </dgm:t>
    </dgm:pt>
    <dgm:pt modelId="{4508464F-2957-4CE3-916B-73AEC3A78085}" type="parTrans" cxnId="{A63E2AF5-ABB3-4CF3-ACAB-CF129A4008B3}">
      <dgm:prSet/>
      <dgm:spPr/>
      <dgm:t>
        <a:bodyPr/>
        <a:lstStyle/>
        <a:p>
          <a:endParaRPr lang="uk-UA"/>
        </a:p>
      </dgm:t>
    </dgm:pt>
    <dgm:pt modelId="{4CC6EB4D-E97C-4CAF-AA7E-18BBE6C21EFB}" type="sibTrans" cxnId="{A63E2AF5-ABB3-4CF3-ACAB-CF129A4008B3}">
      <dgm:prSet/>
      <dgm:spPr/>
      <dgm:t>
        <a:bodyPr/>
        <a:lstStyle/>
        <a:p>
          <a:endParaRPr lang="uk-UA"/>
        </a:p>
      </dgm:t>
    </dgm:pt>
    <dgm:pt modelId="{D47ABF9E-542F-42C9-B7D8-07EF7332EB96}">
      <dgm:prSet phldrT="[Текст]" custT="1"/>
      <dgm:spPr/>
      <dgm:t>
        <a:bodyPr/>
        <a:lstStyle/>
        <a:p>
          <a:r>
            <a:rPr lang="uk-UA" sz="1500" b="1" dirty="0" smtClean="0"/>
            <a:t>Комунікація</a:t>
          </a:r>
        </a:p>
        <a:p>
          <a:r>
            <a:rPr lang="uk-UA" sz="1500" b="1" dirty="0" smtClean="0"/>
            <a:t>Відповідальність і автономія</a:t>
          </a:r>
          <a:endParaRPr lang="uk-UA" sz="1500" b="1" dirty="0"/>
        </a:p>
      </dgm:t>
    </dgm:pt>
    <dgm:pt modelId="{5A2DB2E2-62B6-482A-A6A5-EE6740BA54A6}" type="parTrans" cxnId="{D64E65AA-E619-4C47-A4CF-A7335F218D7E}">
      <dgm:prSet/>
      <dgm:spPr/>
      <dgm:t>
        <a:bodyPr/>
        <a:lstStyle/>
        <a:p>
          <a:endParaRPr lang="uk-UA"/>
        </a:p>
      </dgm:t>
    </dgm:pt>
    <dgm:pt modelId="{113AA189-E733-4952-B4BD-29DD3A81BF8C}" type="sibTrans" cxnId="{D64E65AA-E619-4C47-A4CF-A7335F218D7E}">
      <dgm:prSet/>
      <dgm:spPr/>
      <dgm:t>
        <a:bodyPr/>
        <a:lstStyle/>
        <a:p>
          <a:endParaRPr lang="uk-UA"/>
        </a:p>
      </dgm:t>
    </dgm:pt>
    <dgm:pt modelId="{2CC5CA5D-6F88-465C-ABD8-7E1ACC9F0037}" type="pres">
      <dgm:prSet presAssocID="{5876A860-1283-4FBF-882E-E367A1829B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72C9CB63-FBA3-460B-B0AB-AE03195EB7DF}" type="pres">
      <dgm:prSet presAssocID="{DCF10953-B46F-4849-BA9D-4E14A28CB2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50335B-FA0E-4E08-9ABE-1E545D42C050}" type="pres">
      <dgm:prSet presAssocID="{F71E0B0A-B68C-49CA-9CD1-C9F7220F5090}" presName="sibTrans" presStyleLbl="sibTrans2D1" presStyleIdx="0" presStyleCnt="5"/>
      <dgm:spPr/>
      <dgm:t>
        <a:bodyPr/>
        <a:lstStyle/>
        <a:p>
          <a:endParaRPr lang="uk-UA"/>
        </a:p>
      </dgm:t>
    </dgm:pt>
    <dgm:pt modelId="{816036D0-C450-45DC-9027-AA2AE1489980}" type="pres">
      <dgm:prSet presAssocID="{F71E0B0A-B68C-49CA-9CD1-C9F7220F5090}" presName="connectorText" presStyleLbl="sibTrans2D1" presStyleIdx="0" presStyleCnt="5"/>
      <dgm:spPr/>
      <dgm:t>
        <a:bodyPr/>
        <a:lstStyle/>
        <a:p>
          <a:endParaRPr lang="uk-UA"/>
        </a:p>
      </dgm:t>
    </dgm:pt>
    <dgm:pt modelId="{103FF926-83A6-41F7-B10F-40975C742BD8}" type="pres">
      <dgm:prSet presAssocID="{5DC51FAC-01CD-4D3D-B19B-0D2E1A81AA01}" presName="node" presStyleLbl="node1" presStyleIdx="1" presStyleCnt="5" custScaleX="123407" custScaleY="111841" custRadScaleRad="118616" custRadScaleInc="155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A2BAC7-2DCC-46E4-B670-E846AA42A8C0}" type="pres">
      <dgm:prSet presAssocID="{F7F62831-1439-4F6B-93EA-D9AECAC7AA27}" presName="sibTrans" presStyleLbl="sibTrans2D1" presStyleIdx="1" presStyleCnt="5"/>
      <dgm:spPr/>
      <dgm:t>
        <a:bodyPr/>
        <a:lstStyle/>
        <a:p>
          <a:endParaRPr lang="uk-UA"/>
        </a:p>
      </dgm:t>
    </dgm:pt>
    <dgm:pt modelId="{C4A2718A-6154-456C-A595-5A19B03CD348}" type="pres">
      <dgm:prSet presAssocID="{F7F62831-1439-4F6B-93EA-D9AECAC7AA27}" presName="connectorText" presStyleLbl="sibTrans2D1" presStyleIdx="1" presStyleCnt="5"/>
      <dgm:spPr/>
      <dgm:t>
        <a:bodyPr/>
        <a:lstStyle/>
        <a:p>
          <a:endParaRPr lang="uk-UA"/>
        </a:p>
      </dgm:t>
    </dgm:pt>
    <dgm:pt modelId="{28733265-B33D-4ED1-9B5D-ADF9FC1FDFDE}" type="pres">
      <dgm:prSet presAssocID="{07F69CAE-2962-4C53-A24D-17904AE9C061}" presName="node" presStyleLbl="node1" presStyleIdx="2" presStyleCnt="5" custRadScaleRad="106446" custRadScaleInc="-125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2FA286-6223-4424-B972-24E77E4E3724}" type="pres">
      <dgm:prSet presAssocID="{9E4288C8-E426-4555-81AB-9F632C054FCA}" presName="sibTrans" presStyleLbl="sibTrans2D1" presStyleIdx="2" presStyleCnt="5"/>
      <dgm:spPr/>
      <dgm:t>
        <a:bodyPr/>
        <a:lstStyle/>
        <a:p>
          <a:endParaRPr lang="uk-UA"/>
        </a:p>
      </dgm:t>
    </dgm:pt>
    <dgm:pt modelId="{29E7EBE7-65B3-4435-84F8-71DB09A7ADBB}" type="pres">
      <dgm:prSet presAssocID="{9E4288C8-E426-4555-81AB-9F632C054FCA}" presName="connectorText" presStyleLbl="sibTrans2D1" presStyleIdx="2" presStyleCnt="5"/>
      <dgm:spPr/>
      <dgm:t>
        <a:bodyPr/>
        <a:lstStyle/>
        <a:p>
          <a:endParaRPr lang="uk-UA"/>
        </a:p>
      </dgm:t>
    </dgm:pt>
    <dgm:pt modelId="{4D8EA774-01B8-4F53-9328-5FDE73BDC9E7}" type="pres">
      <dgm:prSet presAssocID="{E3B09E84-2B3F-457F-B94E-8DED0FBB83FC}" presName="node" presStyleLbl="node1" presStyleIdx="3" presStyleCnt="5" custRadScaleRad="109219" custRadScaleInc="171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2C7AFB-CF59-4137-ADDE-F5CA009B5937}" type="pres">
      <dgm:prSet presAssocID="{4CC6EB4D-E97C-4CAF-AA7E-18BBE6C21EFB}" presName="sibTrans" presStyleLbl="sibTrans2D1" presStyleIdx="3" presStyleCnt="5"/>
      <dgm:spPr/>
      <dgm:t>
        <a:bodyPr/>
        <a:lstStyle/>
        <a:p>
          <a:endParaRPr lang="uk-UA"/>
        </a:p>
      </dgm:t>
    </dgm:pt>
    <dgm:pt modelId="{2E74E865-E512-4594-AFBF-F991DA90C53C}" type="pres">
      <dgm:prSet presAssocID="{4CC6EB4D-E97C-4CAF-AA7E-18BBE6C21EFB}" presName="connectorText" presStyleLbl="sibTrans2D1" presStyleIdx="3" presStyleCnt="5"/>
      <dgm:spPr/>
      <dgm:t>
        <a:bodyPr/>
        <a:lstStyle/>
        <a:p>
          <a:endParaRPr lang="uk-UA"/>
        </a:p>
      </dgm:t>
    </dgm:pt>
    <dgm:pt modelId="{97D19CED-5753-4626-930D-6C35CBFF09EE}" type="pres">
      <dgm:prSet presAssocID="{D47ABF9E-542F-42C9-B7D8-07EF7332EB96}" presName="node" presStyleLbl="node1" presStyleIdx="4" presStyleCnt="5" custScaleX="126431" custScaleY="113785" custRadScaleRad="116534" custRadScaleInc="-77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762CDD-DEAC-40F4-8F77-79D65F18469D}" type="pres">
      <dgm:prSet presAssocID="{113AA189-E733-4952-B4BD-29DD3A81BF8C}" presName="sibTrans" presStyleLbl="sibTrans2D1" presStyleIdx="4" presStyleCnt="5"/>
      <dgm:spPr/>
      <dgm:t>
        <a:bodyPr/>
        <a:lstStyle/>
        <a:p>
          <a:endParaRPr lang="uk-UA"/>
        </a:p>
      </dgm:t>
    </dgm:pt>
    <dgm:pt modelId="{DBA3A5EF-DAD4-4C0E-93C1-961C7D0BD5AC}" type="pres">
      <dgm:prSet presAssocID="{113AA189-E733-4952-B4BD-29DD3A81BF8C}" presName="connectorText" presStyleLbl="sibTrans2D1" presStyleIdx="4" presStyleCnt="5"/>
      <dgm:spPr/>
      <dgm:t>
        <a:bodyPr/>
        <a:lstStyle/>
        <a:p>
          <a:endParaRPr lang="uk-UA"/>
        </a:p>
      </dgm:t>
    </dgm:pt>
  </dgm:ptLst>
  <dgm:cxnLst>
    <dgm:cxn modelId="{F787FDB5-3B2A-4957-8C52-3851BFC14FDA}" type="presOf" srcId="{113AA189-E733-4952-B4BD-29DD3A81BF8C}" destId="{DBA3A5EF-DAD4-4C0E-93C1-961C7D0BD5AC}" srcOrd="1" destOrd="0" presId="urn:microsoft.com/office/officeart/2005/8/layout/cycle2"/>
    <dgm:cxn modelId="{086180ED-83F7-4CA1-90DA-07C097F4720B}" type="presOf" srcId="{113AA189-E733-4952-B4BD-29DD3A81BF8C}" destId="{5F762CDD-DEAC-40F4-8F77-79D65F18469D}" srcOrd="0" destOrd="0" presId="urn:microsoft.com/office/officeart/2005/8/layout/cycle2"/>
    <dgm:cxn modelId="{9541577B-A5A3-4B5D-BAFC-AE958A086AE7}" type="presOf" srcId="{4CC6EB4D-E97C-4CAF-AA7E-18BBE6C21EFB}" destId="{B52C7AFB-CF59-4137-ADDE-F5CA009B5937}" srcOrd="0" destOrd="0" presId="urn:microsoft.com/office/officeart/2005/8/layout/cycle2"/>
    <dgm:cxn modelId="{A57F7975-E810-4A3A-B4E2-8D3370FF6477}" type="presOf" srcId="{F7F62831-1439-4F6B-93EA-D9AECAC7AA27}" destId="{1AA2BAC7-2DCC-46E4-B670-E846AA42A8C0}" srcOrd="0" destOrd="0" presId="urn:microsoft.com/office/officeart/2005/8/layout/cycle2"/>
    <dgm:cxn modelId="{0237966B-27F0-4A24-970F-AD948B862EDE}" type="presOf" srcId="{4CC6EB4D-E97C-4CAF-AA7E-18BBE6C21EFB}" destId="{2E74E865-E512-4594-AFBF-F991DA90C53C}" srcOrd="1" destOrd="0" presId="urn:microsoft.com/office/officeart/2005/8/layout/cycle2"/>
    <dgm:cxn modelId="{DB8A018B-90BA-4E45-B640-9CF10430B9D7}" srcId="{5876A860-1283-4FBF-882E-E367A1829B76}" destId="{DCF10953-B46F-4849-BA9D-4E14A28CB27D}" srcOrd="0" destOrd="0" parTransId="{E5D29BCC-2612-4005-8030-182000957D5C}" sibTransId="{F71E0B0A-B68C-49CA-9CD1-C9F7220F5090}"/>
    <dgm:cxn modelId="{F6D3709D-EADD-4AB9-9211-084F52731F58}" srcId="{5876A860-1283-4FBF-882E-E367A1829B76}" destId="{07F69CAE-2962-4C53-A24D-17904AE9C061}" srcOrd="2" destOrd="0" parTransId="{92045A3C-E28F-4CC2-8ABE-34220DD34C2D}" sibTransId="{9E4288C8-E426-4555-81AB-9F632C054FCA}"/>
    <dgm:cxn modelId="{BD2BF5A6-6F3D-4860-8C4E-1AD9A46895A8}" srcId="{5876A860-1283-4FBF-882E-E367A1829B76}" destId="{5DC51FAC-01CD-4D3D-B19B-0D2E1A81AA01}" srcOrd="1" destOrd="0" parTransId="{9EC656CE-158A-41F8-94B8-DCD28D698E36}" sibTransId="{F7F62831-1439-4F6B-93EA-D9AECAC7AA27}"/>
    <dgm:cxn modelId="{A3E6624E-58BF-40EC-9129-E46F8212DE73}" type="presOf" srcId="{E3B09E84-2B3F-457F-B94E-8DED0FBB83FC}" destId="{4D8EA774-01B8-4F53-9328-5FDE73BDC9E7}" srcOrd="0" destOrd="0" presId="urn:microsoft.com/office/officeart/2005/8/layout/cycle2"/>
    <dgm:cxn modelId="{738BE18F-E700-4331-83C4-50FF1E25DFB3}" type="presOf" srcId="{07F69CAE-2962-4C53-A24D-17904AE9C061}" destId="{28733265-B33D-4ED1-9B5D-ADF9FC1FDFDE}" srcOrd="0" destOrd="0" presId="urn:microsoft.com/office/officeart/2005/8/layout/cycle2"/>
    <dgm:cxn modelId="{D692867D-D81D-44CC-AD7F-0B04CE5BE452}" type="presOf" srcId="{5DC51FAC-01CD-4D3D-B19B-0D2E1A81AA01}" destId="{103FF926-83A6-41F7-B10F-40975C742BD8}" srcOrd="0" destOrd="0" presId="urn:microsoft.com/office/officeart/2005/8/layout/cycle2"/>
    <dgm:cxn modelId="{9E6E17CD-D66D-4411-A4F3-72BD08930D37}" type="presOf" srcId="{5876A860-1283-4FBF-882E-E367A1829B76}" destId="{2CC5CA5D-6F88-465C-ABD8-7E1ACC9F0037}" srcOrd="0" destOrd="0" presId="urn:microsoft.com/office/officeart/2005/8/layout/cycle2"/>
    <dgm:cxn modelId="{A63E2AF5-ABB3-4CF3-ACAB-CF129A4008B3}" srcId="{5876A860-1283-4FBF-882E-E367A1829B76}" destId="{E3B09E84-2B3F-457F-B94E-8DED0FBB83FC}" srcOrd="3" destOrd="0" parTransId="{4508464F-2957-4CE3-916B-73AEC3A78085}" sibTransId="{4CC6EB4D-E97C-4CAF-AA7E-18BBE6C21EFB}"/>
    <dgm:cxn modelId="{C663D1D7-0507-4226-AEB6-87CC52B3A553}" type="presOf" srcId="{DCF10953-B46F-4849-BA9D-4E14A28CB27D}" destId="{72C9CB63-FBA3-460B-B0AB-AE03195EB7DF}" srcOrd="0" destOrd="0" presId="urn:microsoft.com/office/officeart/2005/8/layout/cycle2"/>
    <dgm:cxn modelId="{72292348-EA30-49B4-8589-DA089CDD572E}" type="presOf" srcId="{D47ABF9E-542F-42C9-B7D8-07EF7332EB96}" destId="{97D19CED-5753-4626-930D-6C35CBFF09EE}" srcOrd="0" destOrd="0" presId="urn:microsoft.com/office/officeart/2005/8/layout/cycle2"/>
    <dgm:cxn modelId="{E36766AE-8AB4-4EFB-B9C2-6C41F38D4647}" type="presOf" srcId="{F7F62831-1439-4F6B-93EA-D9AECAC7AA27}" destId="{C4A2718A-6154-456C-A595-5A19B03CD348}" srcOrd="1" destOrd="0" presId="urn:microsoft.com/office/officeart/2005/8/layout/cycle2"/>
    <dgm:cxn modelId="{D64E65AA-E619-4C47-A4CF-A7335F218D7E}" srcId="{5876A860-1283-4FBF-882E-E367A1829B76}" destId="{D47ABF9E-542F-42C9-B7D8-07EF7332EB96}" srcOrd="4" destOrd="0" parTransId="{5A2DB2E2-62B6-482A-A6A5-EE6740BA54A6}" sibTransId="{113AA189-E733-4952-B4BD-29DD3A81BF8C}"/>
    <dgm:cxn modelId="{5CE6C39A-707B-4877-B524-BD85D2EA05AF}" type="presOf" srcId="{9E4288C8-E426-4555-81AB-9F632C054FCA}" destId="{2B2FA286-6223-4424-B972-24E77E4E3724}" srcOrd="0" destOrd="0" presId="urn:microsoft.com/office/officeart/2005/8/layout/cycle2"/>
    <dgm:cxn modelId="{65DFE5ED-00B4-4369-8BC6-3F7D55129161}" type="presOf" srcId="{9E4288C8-E426-4555-81AB-9F632C054FCA}" destId="{29E7EBE7-65B3-4435-84F8-71DB09A7ADBB}" srcOrd="1" destOrd="0" presId="urn:microsoft.com/office/officeart/2005/8/layout/cycle2"/>
    <dgm:cxn modelId="{DFE90551-D173-4BA8-BE83-48E7DA94FC27}" type="presOf" srcId="{F71E0B0A-B68C-49CA-9CD1-C9F7220F5090}" destId="{816036D0-C450-45DC-9027-AA2AE1489980}" srcOrd="1" destOrd="0" presId="urn:microsoft.com/office/officeart/2005/8/layout/cycle2"/>
    <dgm:cxn modelId="{31A58905-C83E-44A4-A9E8-79BE6E17A16E}" type="presOf" srcId="{F71E0B0A-B68C-49CA-9CD1-C9F7220F5090}" destId="{5650335B-FA0E-4E08-9ABE-1E545D42C050}" srcOrd="0" destOrd="0" presId="urn:microsoft.com/office/officeart/2005/8/layout/cycle2"/>
    <dgm:cxn modelId="{2FE4937A-A8FD-4AA7-AA4F-84EDFF2F836E}" type="presParOf" srcId="{2CC5CA5D-6F88-465C-ABD8-7E1ACC9F0037}" destId="{72C9CB63-FBA3-460B-B0AB-AE03195EB7DF}" srcOrd="0" destOrd="0" presId="urn:microsoft.com/office/officeart/2005/8/layout/cycle2"/>
    <dgm:cxn modelId="{6C2480D3-8722-450D-B838-F1B8CB05D5A6}" type="presParOf" srcId="{2CC5CA5D-6F88-465C-ABD8-7E1ACC9F0037}" destId="{5650335B-FA0E-4E08-9ABE-1E545D42C050}" srcOrd="1" destOrd="0" presId="urn:microsoft.com/office/officeart/2005/8/layout/cycle2"/>
    <dgm:cxn modelId="{15E1579D-9EC3-42B8-9535-E83090AD3D3B}" type="presParOf" srcId="{5650335B-FA0E-4E08-9ABE-1E545D42C050}" destId="{816036D0-C450-45DC-9027-AA2AE1489980}" srcOrd="0" destOrd="0" presId="urn:microsoft.com/office/officeart/2005/8/layout/cycle2"/>
    <dgm:cxn modelId="{424BF2B8-CECD-45FD-B7E4-CDC7952E5C52}" type="presParOf" srcId="{2CC5CA5D-6F88-465C-ABD8-7E1ACC9F0037}" destId="{103FF926-83A6-41F7-B10F-40975C742BD8}" srcOrd="2" destOrd="0" presId="urn:microsoft.com/office/officeart/2005/8/layout/cycle2"/>
    <dgm:cxn modelId="{67A93C59-8FAB-4523-AE85-B2BD233EB538}" type="presParOf" srcId="{2CC5CA5D-6F88-465C-ABD8-7E1ACC9F0037}" destId="{1AA2BAC7-2DCC-46E4-B670-E846AA42A8C0}" srcOrd="3" destOrd="0" presId="urn:microsoft.com/office/officeart/2005/8/layout/cycle2"/>
    <dgm:cxn modelId="{E6613CA3-F978-4E46-8300-EED00C35BEA0}" type="presParOf" srcId="{1AA2BAC7-2DCC-46E4-B670-E846AA42A8C0}" destId="{C4A2718A-6154-456C-A595-5A19B03CD348}" srcOrd="0" destOrd="0" presId="urn:microsoft.com/office/officeart/2005/8/layout/cycle2"/>
    <dgm:cxn modelId="{5E46A83F-4CA1-4194-9E89-8DDABFA8BDB3}" type="presParOf" srcId="{2CC5CA5D-6F88-465C-ABD8-7E1ACC9F0037}" destId="{28733265-B33D-4ED1-9B5D-ADF9FC1FDFDE}" srcOrd="4" destOrd="0" presId="urn:microsoft.com/office/officeart/2005/8/layout/cycle2"/>
    <dgm:cxn modelId="{24476DAA-17ED-4476-9EAB-2690DC9A4ABE}" type="presParOf" srcId="{2CC5CA5D-6F88-465C-ABD8-7E1ACC9F0037}" destId="{2B2FA286-6223-4424-B972-24E77E4E3724}" srcOrd="5" destOrd="0" presId="urn:microsoft.com/office/officeart/2005/8/layout/cycle2"/>
    <dgm:cxn modelId="{63382A6A-F247-497B-8426-CD99E7D11069}" type="presParOf" srcId="{2B2FA286-6223-4424-B972-24E77E4E3724}" destId="{29E7EBE7-65B3-4435-84F8-71DB09A7ADBB}" srcOrd="0" destOrd="0" presId="urn:microsoft.com/office/officeart/2005/8/layout/cycle2"/>
    <dgm:cxn modelId="{2C045227-B553-497F-A68A-E83B3B02AD5D}" type="presParOf" srcId="{2CC5CA5D-6F88-465C-ABD8-7E1ACC9F0037}" destId="{4D8EA774-01B8-4F53-9328-5FDE73BDC9E7}" srcOrd="6" destOrd="0" presId="urn:microsoft.com/office/officeart/2005/8/layout/cycle2"/>
    <dgm:cxn modelId="{B08CEDDC-8729-40B7-8908-4FD1BC5C461A}" type="presParOf" srcId="{2CC5CA5D-6F88-465C-ABD8-7E1ACC9F0037}" destId="{B52C7AFB-CF59-4137-ADDE-F5CA009B5937}" srcOrd="7" destOrd="0" presId="urn:microsoft.com/office/officeart/2005/8/layout/cycle2"/>
    <dgm:cxn modelId="{02BFE375-2ECF-4CE9-B054-E2FC96282AC1}" type="presParOf" srcId="{B52C7AFB-CF59-4137-ADDE-F5CA009B5937}" destId="{2E74E865-E512-4594-AFBF-F991DA90C53C}" srcOrd="0" destOrd="0" presId="urn:microsoft.com/office/officeart/2005/8/layout/cycle2"/>
    <dgm:cxn modelId="{5EFD3DD2-A75E-4C35-A55A-76DCC410C2C3}" type="presParOf" srcId="{2CC5CA5D-6F88-465C-ABD8-7E1ACC9F0037}" destId="{97D19CED-5753-4626-930D-6C35CBFF09EE}" srcOrd="8" destOrd="0" presId="urn:microsoft.com/office/officeart/2005/8/layout/cycle2"/>
    <dgm:cxn modelId="{9A88D1E9-7BE1-4352-A39E-89EB54A58D9A}" type="presParOf" srcId="{2CC5CA5D-6F88-465C-ABD8-7E1ACC9F0037}" destId="{5F762CDD-DEAC-40F4-8F77-79D65F18469D}" srcOrd="9" destOrd="0" presId="urn:microsoft.com/office/officeart/2005/8/layout/cycle2"/>
    <dgm:cxn modelId="{1E23DD58-7BDE-4843-9D2C-9A8D0E00A99E}" type="presParOf" srcId="{5F762CDD-DEAC-40F4-8F77-79D65F18469D}" destId="{DBA3A5EF-DAD4-4C0E-93C1-961C7D0BD5A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8D37E-4096-4B08-A5EF-CEA0890EFD7B}">
      <dsp:nvSpPr>
        <dsp:cNvPr id="0" name=""/>
        <dsp:cNvSpPr/>
      </dsp:nvSpPr>
      <dsp:spPr>
        <a:xfrm>
          <a:off x="665135" y="1815132"/>
          <a:ext cx="435684" cy="830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7842" y="0"/>
              </a:lnTo>
              <a:lnTo>
                <a:pt x="217842" y="830192"/>
              </a:lnTo>
              <a:lnTo>
                <a:pt x="435684" y="830192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859539" y="2206788"/>
        <a:ext cx="46878" cy="46878"/>
      </dsp:txXfrm>
    </dsp:sp>
    <dsp:sp modelId="{2EA71E60-7E61-489D-A557-B6547E431119}">
      <dsp:nvSpPr>
        <dsp:cNvPr id="0" name=""/>
        <dsp:cNvSpPr/>
      </dsp:nvSpPr>
      <dsp:spPr>
        <a:xfrm>
          <a:off x="665135" y="1769412"/>
          <a:ext cx="4356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5684" y="4572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872086" y="1804239"/>
        <a:ext cx="21784" cy="21784"/>
      </dsp:txXfrm>
    </dsp:sp>
    <dsp:sp modelId="{9A247900-D135-4114-A31E-134F031B1458}">
      <dsp:nvSpPr>
        <dsp:cNvPr id="0" name=""/>
        <dsp:cNvSpPr/>
      </dsp:nvSpPr>
      <dsp:spPr>
        <a:xfrm>
          <a:off x="665135" y="984939"/>
          <a:ext cx="435684" cy="830192"/>
        </a:xfrm>
        <a:custGeom>
          <a:avLst/>
          <a:gdLst/>
          <a:ahLst/>
          <a:cxnLst/>
          <a:rect l="0" t="0" r="0" b="0"/>
          <a:pathLst>
            <a:path>
              <a:moveTo>
                <a:pt x="0" y="830192"/>
              </a:moveTo>
              <a:lnTo>
                <a:pt x="217842" y="830192"/>
              </a:lnTo>
              <a:lnTo>
                <a:pt x="217842" y="0"/>
              </a:lnTo>
              <a:lnTo>
                <a:pt x="435684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859539" y="1376596"/>
        <a:ext cx="46878" cy="46878"/>
      </dsp:txXfrm>
    </dsp:sp>
    <dsp:sp modelId="{FC2F3117-C88F-4BAC-AFB5-B80F2F9659EF}">
      <dsp:nvSpPr>
        <dsp:cNvPr id="0" name=""/>
        <dsp:cNvSpPr/>
      </dsp:nvSpPr>
      <dsp:spPr>
        <a:xfrm rot="16200000">
          <a:off x="-1414714" y="1483055"/>
          <a:ext cx="3495547" cy="664153"/>
        </a:xfrm>
        <a:prstGeom prst="rect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5. Назви типових посад</a:t>
          </a:r>
          <a:endParaRPr lang="uk-UA" sz="2700" kern="1200" dirty="0"/>
        </a:p>
      </dsp:txBody>
      <dsp:txXfrm>
        <a:off x="-1414714" y="1483055"/>
        <a:ext cx="3495547" cy="664153"/>
      </dsp:txXfrm>
    </dsp:sp>
    <dsp:sp modelId="{4116CCAA-854D-4597-AAF0-82AEB3B22C31}">
      <dsp:nvSpPr>
        <dsp:cNvPr id="0" name=""/>
        <dsp:cNvSpPr/>
      </dsp:nvSpPr>
      <dsp:spPr>
        <a:xfrm>
          <a:off x="1100820" y="652862"/>
          <a:ext cx="2178424" cy="664153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Головний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державний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інспектор</a:t>
          </a:r>
          <a:endParaRPr lang="uk-UA" sz="1800" kern="1200" dirty="0"/>
        </a:p>
      </dsp:txBody>
      <dsp:txXfrm>
        <a:off x="1100820" y="652862"/>
        <a:ext cx="2178424" cy="664153"/>
      </dsp:txXfrm>
    </dsp:sp>
    <dsp:sp modelId="{82BC012C-5CCA-4578-8FFE-7BD3D14C7926}">
      <dsp:nvSpPr>
        <dsp:cNvPr id="0" name=""/>
        <dsp:cNvSpPr/>
      </dsp:nvSpPr>
      <dsp:spPr>
        <a:xfrm>
          <a:off x="1100820" y="1483055"/>
          <a:ext cx="2178424" cy="664153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Старший </a:t>
          </a:r>
          <a:r>
            <a:rPr lang="ru-RU" sz="1800" kern="1200" dirty="0" err="1" smtClean="0"/>
            <a:t>державний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інспектор</a:t>
          </a:r>
          <a:endParaRPr lang="uk-UA" sz="1800" kern="1200" dirty="0"/>
        </a:p>
      </dsp:txBody>
      <dsp:txXfrm>
        <a:off x="1100820" y="1483055"/>
        <a:ext cx="2178424" cy="664153"/>
      </dsp:txXfrm>
    </dsp:sp>
    <dsp:sp modelId="{B7A46763-01A8-4292-8C77-A972B074574C}">
      <dsp:nvSpPr>
        <dsp:cNvPr id="0" name=""/>
        <dsp:cNvSpPr/>
      </dsp:nvSpPr>
      <dsp:spPr>
        <a:xfrm>
          <a:off x="1100820" y="2313247"/>
          <a:ext cx="2178424" cy="664153"/>
        </a:xfrm>
        <a:prstGeom prst="rect">
          <a:avLst/>
        </a:prstGeom>
        <a:solidFill>
          <a:schemeClr val="accent6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Державний </a:t>
          </a:r>
          <a:r>
            <a:rPr lang="ru-RU" sz="1800" kern="1200" dirty="0" err="1" smtClean="0"/>
            <a:t>інспектор</a:t>
          </a:r>
          <a:endParaRPr lang="uk-UA" sz="1800" kern="1200" dirty="0"/>
        </a:p>
      </dsp:txBody>
      <dsp:txXfrm>
        <a:off x="1100820" y="2313247"/>
        <a:ext cx="2178424" cy="664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9F7B7-BF5A-4359-B06C-72C859008616}">
      <dsp:nvSpPr>
        <dsp:cNvPr id="0" name=""/>
        <dsp:cNvSpPr/>
      </dsp:nvSpPr>
      <dsp:spPr>
        <a:xfrm>
          <a:off x="854812" y="1830372"/>
          <a:ext cx="4676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7672" y="4572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500" kern="1200"/>
        </a:p>
      </dsp:txBody>
      <dsp:txXfrm>
        <a:off x="1076956" y="1864400"/>
        <a:ext cx="23383" cy="23383"/>
      </dsp:txXfrm>
    </dsp:sp>
    <dsp:sp modelId="{E7B794B7-A3BD-4A14-8FD1-27ADE45CED8F}">
      <dsp:nvSpPr>
        <dsp:cNvPr id="0" name=""/>
        <dsp:cNvSpPr/>
      </dsp:nvSpPr>
      <dsp:spPr>
        <a:xfrm rot="16200000">
          <a:off x="-1377737" y="1519634"/>
          <a:ext cx="3752184" cy="712914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6. Професійна кваліфікація (кваліфікації), її (їх) рівень згідно з Національною рамкою кваліфікацій</a:t>
          </a:r>
          <a:endParaRPr lang="uk-UA" sz="1600" kern="1200" dirty="0"/>
        </a:p>
      </dsp:txBody>
      <dsp:txXfrm>
        <a:off x="-1377737" y="1519634"/>
        <a:ext cx="3752184" cy="712914"/>
      </dsp:txXfrm>
    </dsp:sp>
    <dsp:sp modelId="{A49A11F9-9E50-49BB-BB9E-E042D4DE946C}">
      <dsp:nvSpPr>
        <dsp:cNvPr id="0" name=""/>
        <dsp:cNvSpPr/>
      </dsp:nvSpPr>
      <dsp:spPr>
        <a:xfrm>
          <a:off x="1322484" y="1519634"/>
          <a:ext cx="2338361" cy="712914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Інспектор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митної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служби</a:t>
          </a:r>
          <a:r>
            <a:rPr lang="ru-RU" sz="1600" kern="1200" dirty="0" smtClean="0"/>
            <a:t>  </a:t>
          </a:r>
          <a:r>
            <a:rPr lang="ru-RU" sz="1600" kern="1200" dirty="0" err="1" smtClean="0"/>
            <a:t>рівень</a:t>
          </a:r>
          <a:r>
            <a:rPr lang="ru-RU" sz="1600" kern="1200" dirty="0" smtClean="0"/>
            <a:t> НРК</a:t>
          </a:r>
          <a:endParaRPr lang="uk-UA" sz="1600" kern="1200" dirty="0"/>
        </a:p>
      </dsp:txBody>
      <dsp:txXfrm>
        <a:off x="1322484" y="1519634"/>
        <a:ext cx="2338361" cy="712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1A988-A004-4B7F-B5D4-70CE50234853}">
      <dsp:nvSpPr>
        <dsp:cNvPr id="0" name=""/>
        <dsp:cNvSpPr/>
      </dsp:nvSpPr>
      <dsp:spPr>
        <a:xfrm>
          <a:off x="1121546" y="510019"/>
          <a:ext cx="3179435" cy="26075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7. </a:t>
          </a:r>
          <a:r>
            <a:rPr lang="ru-RU" sz="1500" kern="1200" dirty="0" err="1" smtClean="0">
              <a:solidFill>
                <a:schemeClr val="accent6">
                  <a:lumMod val="75000"/>
                </a:schemeClr>
              </a:solidFill>
            </a:rPr>
            <a:t>Назва</a:t>
          </a: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 (</a:t>
          </a:r>
          <a:r>
            <a:rPr lang="ru-RU" sz="1500" kern="1200" dirty="0" err="1" smtClean="0">
              <a:solidFill>
                <a:schemeClr val="accent6">
                  <a:lumMod val="75000"/>
                </a:schemeClr>
              </a:solidFill>
            </a:rPr>
            <a:t>назви</a:t>
          </a: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) документа (</a:t>
          </a:r>
          <a:r>
            <a:rPr lang="ru-RU" sz="1500" kern="1200" dirty="0" err="1" smtClean="0">
              <a:solidFill>
                <a:schemeClr val="accent6">
                  <a:lumMod val="75000"/>
                </a:schemeClr>
              </a:solidFill>
            </a:rPr>
            <a:t>документів</a:t>
          </a: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), </a:t>
          </a:r>
          <a:r>
            <a:rPr lang="ru-RU" sz="1500" kern="1200" dirty="0" err="1" smtClean="0">
              <a:solidFill>
                <a:schemeClr val="accent6">
                  <a:lumMod val="75000"/>
                </a:schemeClr>
              </a:solidFill>
            </a:rPr>
            <a:t>що</a:t>
          </a: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500" kern="1200" dirty="0" err="1" smtClean="0">
              <a:solidFill>
                <a:schemeClr val="accent6">
                  <a:lumMod val="75000"/>
                </a:schemeClr>
              </a:solidFill>
            </a:rPr>
            <a:t>підтверджує</a:t>
          </a: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 (</a:t>
          </a:r>
          <a:r>
            <a:rPr lang="ru-RU" sz="1500" kern="1200" dirty="0" err="1" smtClean="0">
              <a:solidFill>
                <a:schemeClr val="accent6">
                  <a:lumMod val="75000"/>
                </a:schemeClr>
              </a:solidFill>
            </a:rPr>
            <a:t>підтверджують</a:t>
          </a: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) </a:t>
          </a:r>
          <a:r>
            <a:rPr lang="ru-RU" sz="1500" kern="1200" dirty="0" err="1" smtClean="0">
              <a:solidFill>
                <a:schemeClr val="accent6">
                  <a:lumMod val="75000"/>
                </a:schemeClr>
              </a:solidFill>
            </a:rPr>
            <a:t>професійну</a:t>
          </a: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ru-RU" sz="1500" kern="1200" dirty="0" err="1" smtClean="0">
              <a:solidFill>
                <a:schemeClr val="accent6">
                  <a:lumMod val="75000"/>
                </a:schemeClr>
              </a:solidFill>
            </a:rPr>
            <a:t>кваліфікацію</a:t>
          </a:r>
          <a:r>
            <a:rPr lang="ru-RU" sz="1500" kern="1200" dirty="0" smtClean="0">
              <a:solidFill>
                <a:schemeClr val="accent6">
                  <a:lumMod val="75000"/>
                </a:schemeClr>
              </a:solidFill>
            </a:rPr>
            <a:t> особи</a:t>
          </a:r>
          <a:endParaRPr lang="uk-UA" sz="15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87163" y="891887"/>
        <a:ext cx="2248201" cy="1843823"/>
      </dsp:txXfrm>
    </dsp:sp>
    <dsp:sp modelId="{4C327443-FD8F-4669-A459-C2F90CD95BDB}">
      <dsp:nvSpPr>
        <dsp:cNvPr id="0" name=""/>
        <dsp:cNvSpPr/>
      </dsp:nvSpPr>
      <dsp:spPr>
        <a:xfrm>
          <a:off x="4212388" y="574709"/>
          <a:ext cx="3431700" cy="34771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accent6">
                  <a:lumMod val="75000"/>
                </a:schemeClr>
              </a:solidFill>
            </a:rPr>
            <a:t>диплом бакалавра/магістра, що містить інформацію про присвоєння професійної кваліфікації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solidFill>
                <a:schemeClr val="accent6">
                  <a:lumMod val="75000"/>
                </a:schemeClr>
              </a:solidFill>
            </a:rPr>
            <a:t>«інспектор митної служби»</a:t>
          </a:r>
          <a:endParaRPr lang="uk-UA" sz="25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714949" y="1083920"/>
        <a:ext cx="2426578" cy="24586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9CB63-FBA3-460B-B0AB-AE03195EB7DF}">
      <dsp:nvSpPr>
        <dsp:cNvPr id="0" name=""/>
        <dsp:cNvSpPr/>
      </dsp:nvSpPr>
      <dsp:spPr>
        <a:xfrm>
          <a:off x="3258799" y="534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Трудові функції</a:t>
          </a:r>
          <a:endParaRPr lang="uk-UA" sz="2000" b="1" kern="1200" dirty="0"/>
        </a:p>
      </dsp:txBody>
      <dsp:txXfrm>
        <a:off x="3498257" y="239992"/>
        <a:ext cx="1156208" cy="1156208"/>
      </dsp:txXfrm>
    </dsp:sp>
    <dsp:sp modelId="{5650335B-FA0E-4E08-9ABE-1E545D42C050}">
      <dsp:nvSpPr>
        <dsp:cNvPr id="0" name=""/>
        <dsp:cNvSpPr/>
      </dsp:nvSpPr>
      <dsp:spPr>
        <a:xfrm rot="1964899">
          <a:off x="4918908" y="1268857"/>
          <a:ext cx="574577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4932065" y="1334449"/>
        <a:ext cx="409021" cy="331112"/>
      </dsp:txXfrm>
    </dsp:sp>
    <dsp:sp modelId="{103FF926-83A6-41F7-B10F-40975C742BD8}">
      <dsp:nvSpPr>
        <dsp:cNvPr id="0" name=""/>
        <dsp:cNvSpPr/>
      </dsp:nvSpPr>
      <dsp:spPr>
        <a:xfrm>
          <a:off x="5489625" y="1461633"/>
          <a:ext cx="2017858" cy="1828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Компетентності</a:t>
          </a:r>
          <a:endParaRPr lang="uk-UA" sz="1600" kern="1200" dirty="0"/>
        </a:p>
      </dsp:txBody>
      <dsp:txXfrm>
        <a:off x="5785133" y="1729446"/>
        <a:ext cx="1426842" cy="1293114"/>
      </dsp:txXfrm>
    </dsp:sp>
    <dsp:sp modelId="{1AA2BAC7-2DCC-46E4-B670-E846AA42A8C0}">
      <dsp:nvSpPr>
        <dsp:cNvPr id="0" name=""/>
        <dsp:cNvSpPr/>
      </dsp:nvSpPr>
      <dsp:spPr>
        <a:xfrm rot="6821505">
          <a:off x="5810951" y="3253721"/>
          <a:ext cx="362773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10800000">
        <a:off x="5887232" y="3314262"/>
        <a:ext cx="253941" cy="331112"/>
      </dsp:txXfrm>
    </dsp:sp>
    <dsp:sp modelId="{28733265-B33D-4ED1-9B5D-ADF9FC1FDFDE}">
      <dsp:nvSpPr>
        <dsp:cNvPr id="0" name=""/>
        <dsp:cNvSpPr/>
      </dsp:nvSpPr>
      <dsp:spPr>
        <a:xfrm>
          <a:off x="4704623" y="3783542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Знання</a:t>
          </a:r>
          <a:endParaRPr lang="uk-UA" sz="2000" b="1" kern="1200" dirty="0"/>
        </a:p>
      </dsp:txBody>
      <dsp:txXfrm>
        <a:off x="4944081" y="4023000"/>
        <a:ext cx="1156208" cy="1156208"/>
      </dsp:txXfrm>
    </dsp:sp>
    <dsp:sp modelId="{2B2FA286-6223-4424-B972-24E77E4E3724}">
      <dsp:nvSpPr>
        <dsp:cNvPr id="0" name=""/>
        <dsp:cNvSpPr/>
      </dsp:nvSpPr>
      <dsp:spPr>
        <a:xfrm rot="10800004">
          <a:off x="3696409" y="4325175"/>
          <a:ext cx="712470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10800000">
        <a:off x="3861965" y="4435546"/>
        <a:ext cx="546914" cy="331112"/>
      </dsp:txXfrm>
    </dsp:sp>
    <dsp:sp modelId="{4D8EA774-01B8-4F53-9328-5FDE73BDC9E7}">
      <dsp:nvSpPr>
        <dsp:cNvPr id="0" name=""/>
        <dsp:cNvSpPr/>
      </dsp:nvSpPr>
      <dsp:spPr>
        <a:xfrm>
          <a:off x="1725213" y="3783538"/>
          <a:ext cx="1635124" cy="1635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/>
            <a:t>Уміння та навички</a:t>
          </a:r>
        </a:p>
      </dsp:txBody>
      <dsp:txXfrm>
        <a:off x="1964671" y="4022996"/>
        <a:ext cx="1156208" cy="1156208"/>
      </dsp:txXfrm>
    </dsp:sp>
    <dsp:sp modelId="{B52C7AFB-CF59-4137-ADDE-F5CA009B5937}">
      <dsp:nvSpPr>
        <dsp:cNvPr id="0" name=""/>
        <dsp:cNvSpPr/>
      </dsp:nvSpPr>
      <dsp:spPr>
        <a:xfrm rot="15040689">
          <a:off x="1968788" y="3227209"/>
          <a:ext cx="378032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 rot="10800000">
        <a:off x="2044255" y="3391091"/>
        <a:ext cx="264622" cy="331112"/>
      </dsp:txXfrm>
    </dsp:sp>
    <dsp:sp modelId="{97D19CED-5753-4626-930D-6C35CBFF09EE}">
      <dsp:nvSpPr>
        <dsp:cNvPr id="0" name=""/>
        <dsp:cNvSpPr/>
      </dsp:nvSpPr>
      <dsp:spPr>
        <a:xfrm>
          <a:off x="691557" y="1339086"/>
          <a:ext cx="2067304" cy="1860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Комунікація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Відповідальність і автономія</a:t>
          </a:r>
          <a:endParaRPr lang="uk-UA" sz="1500" b="1" kern="1200" dirty="0"/>
        </a:p>
      </dsp:txBody>
      <dsp:txXfrm>
        <a:off x="994307" y="1611554"/>
        <a:ext cx="1461804" cy="1315590"/>
      </dsp:txXfrm>
    </dsp:sp>
    <dsp:sp modelId="{5F762CDD-DEAC-40F4-8F77-79D65F18469D}">
      <dsp:nvSpPr>
        <dsp:cNvPr id="0" name=""/>
        <dsp:cNvSpPr/>
      </dsp:nvSpPr>
      <dsp:spPr>
        <a:xfrm rot="19698898">
          <a:off x="2717028" y="1226861"/>
          <a:ext cx="500148" cy="5518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300" kern="1200"/>
        </a:p>
      </dsp:txBody>
      <dsp:txXfrm>
        <a:off x="2728210" y="1376637"/>
        <a:ext cx="350104" cy="33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22" cy="4982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263" y="1"/>
            <a:ext cx="2945522" cy="49821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36" y="4778723"/>
            <a:ext cx="5437886" cy="3909864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522" cy="49821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263" y="9431599"/>
            <a:ext cx="2945522" cy="498214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0DCDC-533A-4C54-99AF-675AE5938B94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155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56B0-B55B-B243-9A14-A5F79CCED9F5}" type="datetimeFigureOut">
              <a:rPr lang="uk-UA" smtClean="0"/>
              <a:t>07.07.2025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1C5E-70DD-0D49-89D1-C8B74BC4BE9B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1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43930" y="62743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000" dirty="0">
                <a:solidFill>
                  <a:srgbClr val="005757"/>
                </a:solidFill>
                <a:latin typeface="+mj-lt"/>
                <a:cs typeface="Arial" pitchFamily="34" charset="0"/>
              </a:rPr>
              <a:t>Департамент по роботі з персоналом</a:t>
            </a:r>
          </a:p>
          <a:p>
            <a:pPr algn="r"/>
            <a:endParaRPr lang="uk-UA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552903" y="2055144"/>
            <a:ext cx="996380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200" b="1" dirty="0" err="1" smtClean="0">
                <a:solidFill>
                  <a:srgbClr val="005757"/>
                </a:solidFill>
                <a:latin typeface="+mj-lt"/>
                <a:cs typeface="Arial" pitchFamily="34" charset="0"/>
              </a:rPr>
              <a:t>Проєкт</a:t>
            </a:r>
            <a:endParaRPr lang="uk-UA" sz="2200" b="1" dirty="0" smtClean="0">
              <a:solidFill>
                <a:srgbClr val="005757"/>
              </a:solidFill>
              <a:latin typeface="+mj-lt"/>
              <a:cs typeface="Arial" pitchFamily="34" charset="0"/>
            </a:endParaRPr>
          </a:p>
          <a:p>
            <a:pPr algn="ctr"/>
            <a:r>
              <a:rPr lang="uk-UA" sz="4500" b="1" dirty="0" smtClean="0">
                <a:solidFill>
                  <a:srgbClr val="005757"/>
                </a:solidFill>
                <a:latin typeface="+mj-lt"/>
                <a:cs typeface="Arial" pitchFamily="34" charset="0"/>
              </a:rPr>
              <a:t>ПРОФЕСІЙНИЙ СТАНДАРТ</a:t>
            </a:r>
          </a:p>
          <a:p>
            <a:pPr algn="ctr"/>
            <a:r>
              <a:rPr lang="uk-UA" sz="4500" b="1" dirty="0" smtClean="0">
                <a:solidFill>
                  <a:srgbClr val="005757"/>
                </a:solidFill>
                <a:latin typeface="+mj-lt"/>
                <a:cs typeface="Arial" pitchFamily="34" charset="0"/>
              </a:rPr>
              <a:t>«ІНСПЕКТОР МИТНИЙ»</a:t>
            </a:r>
            <a:endParaRPr lang="uk-UA" sz="4500" b="1" dirty="0">
              <a:solidFill>
                <a:srgbClr val="005757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6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0" y="1495566"/>
            <a:ext cx="6366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600" b="1" dirty="0">
              <a:solidFill>
                <a:srgbClr val="005757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5757"/>
              </a:solidFill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70500"/>
              </p:ext>
            </p:extLst>
          </p:nvPr>
        </p:nvGraphicFramePr>
        <p:xfrm>
          <a:off x="253183" y="2306133"/>
          <a:ext cx="11481293" cy="359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0630">
                  <a:extLst>
                    <a:ext uri="{9D8B030D-6E8A-4147-A177-3AD203B41FA5}">
                      <a16:colId xmlns:a16="http://schemas.microsoft.com/office/drawing/2014/main" val="517968988"/>
                    </a:ext>
                  </a:extLst>
                </a:gridCol>
                <a:gridCol w="5730663">
                  <a:extLst>
                    <a:ext uri="{9D8B030D-6E8A-4147-A177-3AD203B41FA5}">
                      <a16:colId xmlns:a16="http://schemas.microsoft.com/office/drawing/2014/main" val="3769827326"/>
                    </a:ext>
                  </a:extLst>
                </a:gridCol>
              </a:tblGrid>
              <a:tr h="359231">
                <a:tc>
                  <a:txBody>
                    <a:bodyPr/>
                    <a:lstStyle/>
                    <a:p>
                      <a:pPr algn="ctr"/>
                      <a:r>
                        <a:rPr lang="uk-UA" sz="1400" b="0" dirty="0" smtClean="0">
                          <a:solidFill>
                            <a:srgbClr val="005757"/>
                          </a:solidFill>
                        </a:rPr>
                        <a:t>Склад робочої групи від Держмитслужби</a:t>
                      </a:r>
                      <a:endParaRPr lang="uk-UA" sz="1400" b="0" dirty="0">
                        <a:solidFill>
                          <a:srgbClr val="00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5757"/>
                          </a:solidFill>
                        </a:rPr>
                        <a:t>Склад </a:t>
                      </a:r>
                      <a:r>
                        <a:rPr lang="ru-RU" sz="1400" b="0" dirty="0" err="1" smtClean="0">
                          <a:solidFill>
                            <a:srgbClr val="005757"/>
                          </a:solidFill>
                        </a:rPr>
                        <a:t>робочої</a:t>
                      </a:r>
                      <a:r>
                        <a:rPr lang="ru-RU" sz="1400" b="0" dirty="0" smtClean="0">
                          <a:solidFill>
                            <a:srgbClr val="005757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5757"/>
                          </a:solidFill>
                        </a:rPr>
                        <a:t>групи</a:t>
                      </a:r>
                      <a:r>
                        <a:rPr lang="ru-RU" sz="1400" b="0" dirty="0" smtClean="0">
                          <a:solidFill>
                            <a:srgbClr val="005757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5757"/>
                          </a:solidFill>
                        </a:rPr>
                        <a:t>від</a:t>
                      </a:r>
                      <a:r>
                        <a:rPr lang="ru-RU" sz="1400" b="0" dirty="0" smtClean="0">
                          <a:solidFill>
                            <a:srgbClr val="005757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5757"/>
                          </a:solidFill>
                        </a:rPr>
                        <a:t>інших</a:t>
                      </a:r>
                      <a:r>
                        <a:rPr lang="ru-RU" sz="1400" b="0" dirty="0" smtClean="0">
                          <a:solidFill>
                            <a:srgbClr val="005757"/>
                          </a:solidFill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5757"/>
                          </a:solidFill>
                        </a:rPr>
                        <a:t>організацій</a:t>
                      </a:r>
                      <a:endParaRPr lang="ru-RU" sz="1400" b="0" dirty="0">
                        <a:solidFill>
                          <a:srgbClr val="00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955209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409984"/>
              </p:ext>
            </p:extLst>
          </p:nvPr>
        </p:nvGraphicFramePr>
        <p:xfrm>
          <a:off x="278906" y="2891204"/>
          <a:ext cx="1148129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9526">
                  <a:extLst>
                    <a:ext uri="{9D8B030D-6E8A-4147-A177-3AD203B41FA5}">
                      <a16:colId xmlns:a16="http://schemas.microsoft.com/office/drawing/2014/main" val="3193798916"/>
                    </a:ext>
                  </a:extLst>
                </a:gridCol>
                <a:gridCol w="5751767">
                  <a:extLst>
                    <a:ext uri="{9D8B030D-6E8A-4147-A177-3AD203B41FA5}">
                      <a16:colId xmlns:a16="http://schemas.microsoft.com/office/drawing/2014/main" val="11561264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200" b="0" dirty="0" smtClean="0">
                          <a:solidFill>
                            <a:srgbClr val="005757"/>
                          </a:solidFill>
                        </a:rPr>
                        <a:t>Голова</a:t>
                      </a:r>
                      <a:r>
                        <a:rPr lang="uk-UA" sz="1200" b="0" baseline="0" dirty="0" smtClean="0">
                          <a:solidFill>
                            <a:srgbClr val="005757"/>
                          </a:solidFill>
                        </a:rPr>
                        <a:t> – Андрій АРТЕМЕНКО</a:t>
                      </a:r>
                    </a:p>
                    <a:p>
                      <a:pPr algn="just"/>
                      <a:r>
                        <a:rPr lang="uk-UA" sz="1200" b="0" baseline="0" dirty="0" smtClean="0">
                          <a:solidFill>
                            <a:srgbClr val="005757"/>
                          </a:solidFill>
                        </a:rPr>
                        <a:t>Директор Департаменту організації виконання митних формальностей</a:t>
                      </a:r>
                      <a:endParaRPr lang="uk-UA" sz="1200" b="0" dirty="0" smtClean="0">
                        <a:solidFill>
                          <a:srgbClr val="00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200" b="0" dirty="0" smtClean="0">
                          <a:solidFill>
                            <a:srgbClr val="005757"/>
                          </a:solidFill>
                        </a:rPr>
                        <a:t>Представники наукової спільноти та викладачі провідних закладів вищої освіт</a:t>
                      </a:r>
                      <a:endParaRPr lang="uk-UA" sz="1200" b="0" dirty="0">
                        <a:solidFill>
                          <a:srgbClr val="00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188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200" dirty="0" smtClean="0">
                          <a:solidFill>
                            <a:srgbClr val="005757"/>
                          </a:solidFill>
                        </a:rPr>
                        <a:t>Секретар – Ірина ЧЕРВІНСЬКА</a:t>
                      </a:r>
                    </a:p>
                    <a:p>
                      <a:pPr algn="just"/>
                      <a:r>
                        <a:rPr lang="uk-UA" sz="1200" dirty="0" smtClean="0">
                          <a:solidFill>
                            <a:srgbClr val="005757"/>
                          </a:solidFill>
                        </a:rPr>
                        <a:t>Заступник</a:t>
                      </a:r>
                      <a:r>
                        <a:rPr lang="uk-UA" sz="1200" baseline="0" dirty="0" smtClean="0">
                          <a:solidFill>
                            <a:srgbClr val="005757"/>
                          </a:solidFill>
                        </a:rPr>
                        <a:t> начальника відділу професійної підготовки управління розвитку персоналу Департаменту по роботі з персоналом</a:t>
                      </a:r>
                      <a:endParaRPr lang="uk-UA" sz="1200" dirty="0">
                        <a:solidFill>
                          <a:srgbClr val="00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rgbClr val="005757"/>
                          </a:solidFill>
                        </a:rPr>
                        <a:t>Представники громадських організацій</a:t>
                      </a:r>
                      <a:endParaRPr lang="uk-UA" sz="1200" dirty="0">
                        <a:solidFill>
                          <a:srgbClr val="00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075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1200" dirty="0" smtClean="0">
                          <a:solidFill>
                            <a:srgbClr val="005757"/>
                          </a:solidFill>
                        </a:rPr>
                        <a:t>Члени робочої</a:t>
                      </a:r>
                      <a:r>
                        <a:rPr lang="uk-UA" sz="1200" baseline="0" dirty="0" smtClean="0">
                          <a:solidFill>
                            <a:srgbClr val="005757"/>
                          </a:solidFill>
                        </a:rPr>
                        <a:t> групи – керівники підрозділів Держмитслужби</a:t>
                      </a:r>
                    </a:p>
                    <a:p>
                      <a:pPr algn="just"/>
                      <a:endParaRPr lang="uk-UA" sz="1200" dirty="0">
                        <a:solidFill>
                          <a:srgbClr val="00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200" dirty="0">
                        <a:solidFill>
                          <a:srgbClr val="005757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7667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39509" y="874938"/>
            <a:ext cx="80935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Порядок розроблення, введення в дію та перегляду професійних стандартів, затверджений постановою Кабінету Міністрів України від 31 травня 2017 року №373;</a:t>
            </a:r>
            <a:endParaRPr lang="uk-UA" sz="1400" b="1" dirty="0">
              <a:solidFill>
                <a:srgbClr val="005757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Наказ Державної митної служби України «Про утворення робочої групи з розроблення</a:t>
            </a:r>
          </a:p>
          <a:p>
            <a:pPr algn="just"/>
            <a:r>
              <a:rPr lang="uk-UA" sz="1400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Професійного стандарту «Інспектор митний»» від 30.09.2024 №1127</a:t>
            </a:r>
            <a:endParaRPr lang="uk-UA" sz="1400" b="1" dirty="0">
              <a:solidFill>
                <a:srgbClr val="005757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1400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ЗАЯВКА на розроблення проекту професійного стандарту (зареєстрована 21.08.2024)*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759716" y="375371"/>
            <a:ext cx="198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altLang="uk-UA" b="1" u="sng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Нормативна база:</a:t>
            </a:r>
            <a:endParaRPr lang="uk-UA" altLang="uk-UA" b="1" u="sng" dirty="0">
              <a:solidFill>
                <a:srgbClr val="005757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A96887C2-53E7-4BCB-91FB-AF2AB2D3FCD9}"/>
              </a:ext>
            </a:extLst>
          </p:cNvPr>
          <p:cNvSpPr/>
          <p:nvPr/>
        </p:nvSpPr>
        <p:spPr>
          <a:xfrm>
            <a:off x="398013" y="4585290"/>
            <a:ext cx="11395973" cy="9774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altLang="uk-UA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        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</a:rPr>
              <a:t>Актуальність роботи:</a:t>
            </a:r>
            <a:endParaRPr lang="uk-UA" altLang="uk-UA" sz="1400" b="1" dirty="0">
              <a:solidFill>
                <a:srgbClr val="005757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Один з механізмів реалізації стратегії розвитку управління людськими ресурсами:</a:t>
            </a:r>
          </a:p>
          <a:p>
            <a:pPr algn="just"/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</a:rPr>
              <a:t>Залучення </a:t>
            </a:r>
            <a:r>
              <a:rPr lang="uk-UA" sz="1500" dirty="0">
                <a:solidFill>
                  <a:schemeClr val="accent1">
                    <a:lumMod val="50000"/>
                  </a:schemeClr>
                </a:solidFill>
              </a:rPr>
              <a:t>молоді до роботи в митних органах, зокрема й, з профільних закладів вищої освіти, з якими укладено Меморандуми про співпрацю, та освітні програми яких відповідають Професійному стандарту «Інспектор митний»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DEC08347-5C25-41A1-A7FB-BF4FC48E5539}"/>
              </a:ext>
            </a:extLst>
          </p:cNvPr>
          <p:cNvSpPr/>
          <p:nvPr/>
        </p:nvSpPr>
        <p:spPr>
          <a:xfrm>
            <a:off x="398013" y="5741590"/>
            <a:ext cx="5968281" cy="53021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+mj-lt"/>
              </a:rPr>
              <a:t>ǃ</a:t>
            </a:r>
            <a:r>
              <a:rPr lang="uk-UA" sz="1400" b="1" dirty="0">
                <a:solidFill>
                  <a:srgbClr val="005757"/>
                </a:solidFill>
                <a:latin typeface="+mj-lt"/>
              </a:rPr>
              <a:t> </a:t>
            </a:r>
            <a:r>
              <a:rPr lang="uk-UA" sz="1400" b="1" dirty="0" smtClean="0">
                <a:solidFill>
                  <a:srgbClr val="005757"/>
                </a:solidFill>
                <a:latin typeface="+mj-lt"/>
              </a:rPr>
              <a:t>*</a:t>
            </a:r>
            <a:r>
              <a:rPr lang="uk-UA" sz="1400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УВАГА!!! Орієнтовний строк проведення робіт – 18 місяців</a:t>
            </a:r>
          </a:p>
        </p:txBody>
      </p:sp>
    </p:spTree>
    <p:extLst>
      <p:ext uri="{BB962C8B-B14F-4D97-AF65-F5344CB8AC3E}">
        <p14:creationId xmlns:p14="http://schemas.microsoft.com/office/powerpoint/2010/main" val="223742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101708" y="1256229"/>
            <a:ext cx="393212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І. Назва професійного стандарту </a:t>
            </a:r>
            <a:endParaRPr lang="uk-UA" sz="12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uk-UA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Інспектор митний</a:t>
            </a:r>
            <a:endParaRPr lang="uk-UA" sz="12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01" name="Изображение 100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6782" y="3682010"/>
            <a:ext cx="2238246" cy="19197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Прямокутник 9"/>
          <p:cNvSpPr/>
          <p:nvPr/>
        </p:nvSpPr>
        <p:spPr>
          <a:xfrm>
            <a:off x="-20357" y="5463466"/>
            <a:ext cx="518454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sz="14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</a:t>
            </a:r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Назва професії «Інспектор </a:t>
            </a:r>
            <a:r>
              <a:rPr lang="uk-UA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митної служби, </a:t>
            </a:r>
            <a:r>
              <a:rPr lang="uk-UA" sz="1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3441»</a:t>
            </a:r>
            <a:endParaRPr lang="uk-UA" sz="14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uk-UA" sz="1400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4.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Узагальнена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назва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професії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«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Інспектор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митної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служби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.»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Бульбашка прямої мови: овальна 1">
            <a:extLst>
              <a:ext uri="{FF2B5EF4-FFF2-40B4-BE49-F238E27FC236}">
                <a16:creationId xmlns:a16="http://schemas.microsoft.com/office/drawing/2014/main" id="{F7DB3084-6D50-4867-A718-A27B8348EF5E}"/>
              </a:ext>
            </a:extLst>
          </p:cNvPr>
          <p:cNvSpPr/>
          <p:nvPr/>
        </p:nvSpPr>
        <p:spPr>
          <a:xfrm>
            <a:off x="374470" y="1779450"/>
            <a:ext cx="3740720" cy="2214416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Мета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діяльності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за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професією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Забезпечення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контролю за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дотриманням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митного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законодавства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при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переміщенні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товарів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і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транспортних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засобів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через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митний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кордон,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захист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економічних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інтересів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держави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22727"/>
              </p:ext>
            </p:extLst>
          </p:nvPr>
        </p:nvGraphicFramePr>
        <p:xfrm>
          <a:off x="5447165" y="739571"/>
          <a:ext cx="6069965" cy="13157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38810">
                  <a:extLst>
                    <a:ext uri="{9D8B030D-6E8A-4147-A177-3AD203B41FA5}">
                      <a16:colId xmlns:a16="http://schemas.microsoft.com/office/drawing/2014/main" val="265741827"/>
                    </a:ext>
                  </a:extLst>
                </a:gridCol>
                <a:gridCol w="840740">
                  <a:extLst>
                    <a:ext uri="{9D8B030D-6E8A-4147-A177-3AD203B41FA5}">
                      <a16:colId xmlns:a16="http://schemas.microsoft.com/office/drawing/2014/main" val="647169391"/>
                    </a:ext>
                  </a:extLst>
                </a:gridCol>
                <a:gridCol w="540385">
                  <a:extLst>
                    <a:ext uri="{9D8B030D-6E8A-4147-A177-3AD203B41FA5}">
                      <a16:colId xmlns:a16="http://schemas.microsoft.com/office/drawing/2014/main" val="418287544"/>
                    </a:ext>
                  </a:extLst>
                </a:gridCol>
                <a:gridCol w="989965">
                  <a:extLst>
                    <a:ext uri="{9D8B030D-6E8A-4147-A177-3AD203B41FA5}">
                      <a16:colId xmlns:a16="http://schemas.microsoft.com/office/drawing/2014/main" val="3978273431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89938099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382110604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val="2948371973"/>
                    </a:ext>
                  </a:extLst>
                </a:gridCol>
                <a:gridCol w="926465">
                  <a:extLst>
                    <a:ext uri="{9D8B030D-6E8A-4147-A177-3AD203B41FA5}">
                      <a16:colId xmlns:a16="http://schemas.microsoft.com/office/drawing/2014/main" val="4184281763"/>
                    </a:ext>
                  </a:extLst>
                </a:gridCol>
              </a:tblGrid>
              <a:tr h="11715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Секція</a:t>
                      </a:r>
                      <a:endParaRPr lang="uk-UA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</a:t>
                      </a:r>
                      <a:endParaRPr lang="uk-UA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Державне управління й оборона; обов’язкове соціальне страхування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Розділ</a:t>
                      </a:r>
                      <a:endParaRPr lang="uk-UA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</a:t>
                      </a:r>
                      <a:endParaRPr lang="uk-UA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Державне управління й оборона; обов’язкове соціальне страхування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Група</a:t>
                      </a:r>
                      <a:endParaRPr lang="uk-UA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84.1</a:t>
                      </a:r>
                      <a:endParaRPr lang="uk-UA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Державне управління загального характеру; соціально-економічне управління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Клас</a:t>
                      </a:r>
                      <a:endParaRPr lang="uk-UA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84.11</a:t>
                      </a:r>
                      <a:endParaRPr lang="uk-UA" sz="120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Державне управління загального характеру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220139"/>
                  </a:ext>
                </a:extLst>
              </a:tr>
            </a:tbl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996296214"/>
              </p:ext>
            </p:extLst>
          </p:nvPr>
        </p:nvGraphicFramePr>
        <p:xfrm>
          <a:off x="4781005" y="2508069"/>
          <a:ext cx="3280228" cy="363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4729900"/>
              </p:ext>
            </p:extLst>
          </p:nvPr>
        </p:nvGraphicFramePr>
        <p:xfrm>
          <a:off x="7714387" y="2563136"/>
          <a:ext cx="3802743" cy="375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0506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60"/>
            <a:ext cx="12192000" cy="6858000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0" y="1495566"/>
            <a:ext cx="6366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1600" b="1" dirty="0">
              <a:solidFill>
                <a:srgbClr val="005757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endParaRPr lang="uk-UA" sz="1600" dirty="0">
              <a:solidFill>
                <a:srgbClr val="00575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40162" y="340757"/>
            <a:ext cx="5251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ІІІ. </a:t>
            </a:r>
            <a:r>
              <a:rPr lang="ru-RU" sz="1400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Здобуття</a:t>
            </a:r>
            <a:r>
              <a:rPr lang="ru-RU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професійної</a:t>
            </a:r>
            <a:r>
              <a:rPr lang="ru-RU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кваліфікації</a:t>
            </a:r>
            <a:r>
              <a:rPr lang="ru-RU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 та </a:t>
            </a:r>
            <a:r>
              <a:rPr lang="ru-RU" sz="1400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професійний</a:t>
            </a:r>
            <a:r>
              <a:rPr lang="ru-RU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розвиток</a:t>
            </a:r>
            <a:endParaRPr lang="ru-RU" sz="1400" b="1" dirty="0">
              <a:solidFill>
                <a:srgbClr val="005757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1.	</a:t>
            </a:r>
            <a:r>
              <a:rPr lang="ru-RU" sz="1400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Здобуття</a:t>
            </a:r>
            <a:r>
              <a:rPr lang="ru-RU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професійної</a:t>
            </a:r>
            <a:r>
              <a:rPr lang="ru-RU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кваліфікації</a:t>
            </a:r>
            <a:r>
              <a:rPr lang="ru-RU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endParaRPr lang="uk-UA" sz="1400" b="1" dirty="0">
              <a:solidFill>
                <a:srgbClr val="005757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9400" y="467690"/>
            <a:ext cx="4053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altLang="uk-UA" b="1" u="sng" dirty="0">
              <a:solidFill>
                <a:srgbClr val="005757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DEC08347-5C25-41A1-A7FB-BF4FC48E5539}"/>
              </a:ext>
            </a:extLst>
          </p:cNvPr>
          <p:cNvSpPr/>
          <p:nvPr/>
        </p:nvSpPr>
        <p:spPr>
          <a:xfrm>
            <a:off x="3975009" y="5293284"/>
            <a:ext cx="4441140" cy="13967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+mj-lt"/>
              </a:rPr>
              <a:t>ǃ</a:t>
            </a:r>
            <a:r>
              <a:rPr lang="uk-UA" sz="1400" b="1" dirty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ІІІ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. 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Здобуття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професійної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кваліфікації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 та 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професійний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розвиток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відповідно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до норм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діючого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законодавства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з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питань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державної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служби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з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урахуванням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специфіки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організації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митних</a:t>
            </a:r>
            <a:r>
              <a:rPr lang="ru-RU" sz="1400" b="1" dirty="0" smtClean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 smtClean="0">
                <a:solidFill>
                  <a:srgbClr val="005757"/>
                </a:solidFill>
                <a:latin typeface="+mj-lt"/>
              </a:rPr>
              <a:t>органів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108" y="3837226"/>
            <a:ext cx="3042009" cy="3014614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032327458"/>
              </p:ext>
            </p:extLst>
          </p:nvPr>
        </p:nvGraphicFramePr>
        <p:xfrm>
          <a:off x="-1117842" y="110956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03428"/>
              </p:ext>
            </p:extLst>
          </p:nvPr>
        </p:nvGraphicFramePr>
        <p:xfrm>
          <a:off x="6740162" y="890931"/>
          <a:ext cx="5251823" cy="3025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5043">
                  <a:extLst>
                    <a:ext uri="{9D8B030D-6E8A-4147-A177-3AD203B41FA5}">
                      <a16:colId xmlns:a16="http://schemas.microsoft.com/office/drawing/2014/main" val="1871238154"/>
                    </a:ext>
                  </a:extLst>
                </a:gridCol>
                <a:gridCol w="2103390">
                  <a:extLst>
                    <a:ext uri="{9D8B030D-6E8A-4147-A177-3AD203B41FA5}">
                      <a16:colId xmlns:a16="http://schemas.microsoft.com/office/drawing/2014/main" val="607075701"/>
                    </a:ext>
                  </a:extLst>
                </a:gridCol>
                <a:gridCol w="2103390">
                  <a:extLst>
                    <a:ext uri="{9D8B030D-6E8A-4147-A177-3AD203B41FA5}">
                      <a16:colId xmlns:a16="http://schemas.microsoft.com/office/drawing/2014/main" val="1304911092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200" dirty="0">
                          <a:effectLst/>
                        </a:rPr>
                        <a:t>Назва професійної та/або частково професійної кваліфікації</a:t>
                      </a:r>
                      <a:endParaRPr lang="uk-UA" sz="1100" b="1" dirty="0">
                        <a:effectLst/>
                        <a:latin typeface="Palatino Linotype" panose="02040502050505030304" pitchFamily="18" charset="0"/>
                        <a:ea typeface="Arial Unicode MS"/>
                        <a:cs typeface="Palatino Linotype" panose="0204050205050503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200">
                          <a:effectLst/>
                        </a:rPr>
                        <a:t>Суб’єкти, уповноважені законодавством на присвоєння/підтвердження та визнання професійних кваліфікацій</a:t>
                      </a:r>
                      <a:endParaRPr lang="uk-UA" sz="1100" b="1">
                        <a:effectLst/>
                        <a:latin typeface="Palatino Linotype" panose="02040502050505030304" pitchFamily="18" charset="0"/>
                        <a:ea typeface="Arial Unicode MS"/>
                        <a:cs typeface="Palatino Linotype" panose="0204050205050503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4842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Кваліфікаційні центри</a:t>
                      </a:r>
                      <a:endParaRPr lang="uk-UA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Arial Unicode MS"/>
                        <a:cs typeface="Palatino Linotype" panose="02040502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Суб’єкти освітньої діяльності</a:t>
                      </a:r>
                      <a:endParaRPr lang="uk-UA" sz="1100" b="1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Arial Unicode MS"/>
                        <a:cs typeface="Palatino Linotype" panose="0204050205050503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090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400" dirty="0">
                          <a:effectLst/>
                        </a:rPr>
                        <a:t>Інспектор митної служби</a:t>
                      </a:r>
                      <a:endParaRPr lang="uk-UA" sz="1100" b="1" dirty="0">
                        <a:effectLst/>
                        <a:latin typeface="Palatino Linotype" panose="02040502050505030304" pitchFamily="18" charset="0"/>
                        <a:ea typeface="Arial Unicode MS"/>
                        <a:cs typeface="Palatino Linotype" panose="02040502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Не передбачено професійним стандартом</a:t>
                      </a:r>
                      <a:endParaRPr lang="uk-UA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Arial Unicode MS"/>
                        <a:cs typeface="Palatino Linotype" panose="0204050205050503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15"/>
                        </a:lnSpc>
                        <a:spcAft>
                          <a:spcPts val="0"/>
                        </a:spcAft>
                        <a:tabLst>
                          <a:tab pos="685800" algn="l"/>
                        </a:tabLst>
                      </a:pPr>
                      <a:r>
                        <a:rPr lang="uk-UA" sz="1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Підготовка здобувачів на першому (бакалаврському) і другому (магістерському) рівні вищої освіти у галузях знань «Бізнес, адміністрування та право» та «Безпека та оборона», які можуть обіймати посади в митних органах</a:t>
                      </a:r>
                      <a:endParaRPr lang="uk-UA" sz="11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anose="02040502050505030304" pitchFamily="18" charset="0"/>
                        <a:ea typeface="Arial Unicode MS"/>
                        <a:cs typeface="Palatino Linotype" panose="0204050205050503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3200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5" y="-30427"/>
            <a:ext cx="12192000" cy="6858635"/>
          </a:xfrm>
          <a:prstGeom prst="rect">
            <a:avLst/>
          </a:prstGeom>
        </p:spPr>
      </p:pic>
      <p:sp>
        <p:nvSpPr>
          <p:cNvPr id="8" name="Стрілка вправо 7"/>
          <p:cNvSpPr/>
          <p:nvPr/>
        </p:nvSpPr>
        <p:spPr>
          <a:xfrm>
            <a:off x="5268636" y="2660184"/>
            <a:ext cx="1106943" cy="2338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1"/>
          <p:cNvSpPr/>
          <p:nvPr/>
        </p:nvSpPr>
        <p:spPr>
          <a:xfrm>
            <a:off x="2425241" y="1140736"/>
            <a:ext cx="823051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0200" indent="-285750" algn="just">
              <a:spcBef>
                <a:spcPct val="0"/>
              </a:spcBef>
              <a:buClr>
                <a:srgbClr val="36738E"/>
              </a:buClr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5757"/>
                </a:solidFill>
                <a:latin typeface="+mj-lt"/>
              </a:rPr>
              <a:t>Конституція України. </a:t>
            </a:r>
          </a:p>
          <a:p>
            <a:pPr marL="330200" indent="-285750" algn="just">
              <a:spcBef>
                <a:spcPct val="0"/>
              </a:spcBef>
              <a:buClr>
                <a:srgbClr val="36738E"/>
              </a:buClr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5757"/>
                </a:solidFill>
                <a:latin typeface="+mj-lt"/>
              </a:rPr>
              <a:t>Митний кодекс України (Закон України від 13 березня 2012 року№ 4495-</a:t>
            </a:r>
            <a:r>
              <a:rPr lang="en-US" sz="1600" b="1" dirty="0">
                <a:solidFill>
                  <a:srgbClr val="005757"/>
                </a:solidFill>
                <a:latin typeface="+mj-lt"/>
              </a:rPr>
              <a:t>VI).</a:t>
            </a:r>
          </a:p>
          <a:p>
            <a:pPr marL="330200" indent="-285750" algn="just">
              <a:spcBef>
                <a:spcPct val="0"/>
              </a:spcBef>
              <a:buClr>
                <a:srgbClr val="36738E"/>
              </a:buClr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5757"/>
                </a:solidFill>
                <a:latin typeface="+mj-lt"/>
              </a:rPr>
              <a:t>Податковий кодекс України (Закон України від 02 грудня 2010 року № 2755-</a:t>
            </a:r>
            <a:r>
              <a:rPr lang="en-US" sz="1600" b="1" dirty="0">
                <a:solidFill>
                  <a:srgbClr val="005757"/>
                </a:solidFill>
                <a:latin typeface="+mj-lt"/>
              </a:rPr>
              <a:t>VI).</a:t>
            </a:r>
          </a:p>
          <a:p>
            <a:pPr marL="330200" indent="-285750" algn="just">
              <a:spcBef>
                <a:spcPct val="0"/>
              </a:spcBef>
              <a:buClr>
                <a:srgbClr val="36738E"/>
              </a:buClr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5757"/>
                </a:solidFill>
                <a:latin typeface="+mj-lt"/>
              </a:rPr>
              <a:t>Закон України «Про державну службу» від 10.12.2015 р. № 889-</a:t>
            </a:r>
            <a:r>
              <a:rPr lang="en-US" sz="1600" b="1" dirty="0">
                <a:solidFill>
                  <a:srgbClr val="005757"/>
                </a:solidFill>
                <a:latin typeface="+mj-lt"/>
              </a:rPr>
              <a:t>VIII</a:t>
            </a:r>
          </a:p>
          <a:p>
            <a:pPr marL="330200" indent="-285750" algn="just">
              <a:spcBef>
                <a:spcPct val="0"/>
              </a:spcBef>
              <a:buClr>
                <a:srgbClr val="36738E"/>
              </a:buClr>
              <a:buFont typeface="Wingdings" panose="05000000000000000000" pitchFamily="2" charset="2"/>
              <a:buChar char="ü"/>
            </a:pPr>
            <a:r>
              <a:rPr lang="uk-UA" sz="1600" b="1" dirty="0">
                <a:solidFill>
                  <a:srgbClr val="005757"/>
                </a:solidFill>
                <a:latin typeface="+mj-lt"/>
              </a:rPr>
              <a:t>Закон України «Про запобігання корупції» від 14.10.2014 р. № 1700-</a:t>
            </a:r>
            <a:r>
              <a:rPr lang="en-US" sz="1600" b="1" dirty="0">
                <a:solidFill>
                  <a:srgbClr val="005757"/>
                </a:solidFill>
                <a:latin typeface="+mj-lt"/>
              </a:rPr>
              <a:t>VII. </a:t>
            </a:r>
          </a:p>
          <a:p>
            <a:pPr marL="330200" indent="-285750" algn="just">
              <a:spcBef>
                <a:spcPct val="0"/>
              </a:spcBef>
              <a:buClr>
                <a:srgbClr val="36738E"/>
              </a:buClr>
              <a:buFont typeface="Wingdings" panose="05000000000000000000" pitchFamily="2" charset="2"/>
              <a:buChar char="ü"/>
            </a:pPr>
            <a:endParaRPr lang="uk-UA" altLang="uk-UA" dirty="0">
              <a:solidFill>
                <a:srgbClr val="005757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923" y="2577494"/>
            <a:ext cx="4109825" cy="30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1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0575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Митні процедури</a:t>
            </a:r>
            <a:endParaRPr lang="uk-UA" sz="1400" dirty="0">
              <a:solidFill>
                <a:srgbClr val="00575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3426" y="2991929"/>
            <a:ext cx="4109825" cy="30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1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0575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Протидія контрабанді</a:t>
            </a:r>
            <a:endParaRPr lang="uk-UA" sz="1400" dirty="0">
              <a:solidFill>
                <a:srgbClr val="00575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Стрілка вправо 7"/>
          <p:cNvSpPr/>
          <p:nvPr/>
        </p:nvSpPr>
        <p:spPr>
          <a:xfrm>
            <a:off x="5279651" y="3142611"/>
            <a:ext cx="1106943" cy="2338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 11"/>
          <p:cNvSpPr/>
          <p:nvPr/>
        </p:nvSpPr>
        <p:spPr>
          <a:xfrm>
            <a:off x="304951" y="3482447"/>
            <a:ext cx="4620796" cy="30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1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0575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Транзитна процедура</a:t>
            </a:r>
            <a:endParaRPr lang="uk-UA" sz="1400" dirty="0">
              <a:solidFill>
                <a:srgbClr val="00575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Стрілка вправо 7"/>
          <p:cNvSpPr/>
          <p:nvPr/>
        </p:nvSpPr>
        <p:spPr>
          <a:xfrm>
            <a:off x="5268635" y="3535897"/>
            <a:ext cx="1106943" cy="2338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3004913" y="519369"/>
            <a:ext cx="6741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algn="ctr">
              <a:buClr>
                <a:srgbClr val="36738E"/>
              </a:buClr>
            </a:pPr>
            <a:r>
              <a:rPr lang="ru-RU" altLang="uk-UA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3. Нормативно-</a:t>
            </a:r>
            <a:r>
              <a:rPr lang="ru-RU" altLang="uk-UA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правові</a:t>
            </a:r>
            <a:r>
              <a:rPr lang="ru-RU" altLang="uk-UA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акти</a:t>
            </a:r>
            <a:r>
              <a:rPr lang="ru-RU" altLang="uk-UA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та </a:t>
            </a:r>
            <a:endParaRPr lang="ru-RU" altLang="uk-UA" b="1" u="sng" dirty="0" smtClean="0">
              <a:solidFill>
                <a:srgbClr val="005757"/>
              </a:solidFill>
              <a:cs typeface="Times New Roman" panose="02020603050405020304" pitchFamily="18" charset="0"/>
            </a:endParaRPr>
          </a:p>
          <a:p>
            <a:pPr marL="44450" algn="ctr">
              <a:buClr>
                <a:srgbClr val="36738E"/>
              </a:buClr>
            </a:pPr>
            <a:r>
              <a:rPr lang="ru-RU" altLang="uk-UA" b="1" u="sng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нормативно-</a:t>
            </a:r>
            <a:r>
              <a:rPr lang="ru-RU" altLang="uk-UA" b="1" u="sng" dirty="0" err="1" smtClean="0">
                <a:solidFill>
                  <a:srgbClr val="005757"/>
                </a:solidFill>
                <a:cs typeface="Times New Roman" panose="02020603050405020304" pitchFamily="18" charset="0"/>
              </a:rPr>
              <a:t>технічні</a:t>
            </a:r>
            <a:r>
              <a:rPr lang="ru-RU" altLang="uk-UA" b="1" u="sng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документи</a:t>
            </a:r>
            <a:r>
              <a:rPr lang="ru-RU" altLang="uk-UA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з </a:t>
            </a:r>
            <a:r>
              <a:rPr lang="ru-RU" altLang="uk-UA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питань</a:t>
            </a:r>
            <a:r>
              <a:rPr lang="ru-RU" altLang="uk-UA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професійної</a:t>
            </a:r>
            <a:r>
              <a:rPr lang="ru-RU" altLang="uk-UA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діяльності</a:t>
            </a:r>
            <a:endParaRPr lang="uk-UA" altLang="uk-UA" b="1" u="sng" dirty="0">
              <a:solidFill>
                <a:srgbClr val="005757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5">
            <a:extLst>
              <a:ext uri="{FF2B5EF4-FFF2-40B4-BE49-F238E27FC236}">
                <a16:creationId xmlns:a16="http://schemas.microsoft.com/office/drawing/2014/main" id="{F9261C1A-BA87-4387-B051-A026311698B8}"/>
              </a:ext>
            </a:extLst>
          </p:cNvPr>
          <p:cNvSpPr/>
          <p:nvPr/>
        </p:nvSpPr>
        <p:spPr>
          <a:xfrm>
            <a:off x="8017844" y="2454442"/>
            <a:ext cx="3792902" cy="2408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1000"/>
              </a:lnSpc>
              <a:spcAft>
                <a:spcPts val="800"/>
              </a:spcAft>
            </a:pPr>
            <a:r>
              <a:rPr lang="uk-UA" sz="3000" b="1" dirty="0" smtClean="0">
                <a:solidFill>
                  <a:srgbClr val="00575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Вимоги до знань законодавства визначаються відповідно до здійснюваних функцій</a:t>
            </a:r>
            <a:endParaRPr lang="uk-UA" sz="3000" b="1" dirty="0">
              <a:solidFill>
                <a:srgbClr val="00575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27B49657-4F3E-40E4-9535-1EAFE9F62A7D}"/>
              </a:ext>
            </a:extLst>
          </p:cNvPr>
          <p:cNvSpPr/>
          <p:nvPr/>
        </p:nvSpPr>
        <p:spPr>
          <a:xfrm>
            <a:off x="313426" y="4927600"/>
            <a:ext cx="6227074" cy="8617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altLang="uk-UA" sz="1400" b="1" dirty="0">
                <a:solidFill>
                  <a:srgbClr val="005757"/>
                </a:solidFill>
                <a:cs typeface="Times New Roman" panose="02020603050405020304" pitchFamily="18" charset="0"/>
              </a:rPr>
              <a:t>        </a:t>
            </a:r>
          </a:p>
          <a:p>
            <a:pPr algn="just"/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</a:rPr>
              <a:t>Актуальні питання:</a:t>
            </a:r>
          </a:p>
          <a:p>
            <a:pPr marL="285750" indent="-285750" algn="just">
              <a:buFontTx/>
              <a:buChar char="-"/>
            </a:pP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</a:rPr>
              <a:t>Визначити оптимальний перелік нормативно – правових актів</a:t>
            </a:r>
            <a:endParaRPr lang="uk-UA" altLang="uk-UA" sz="1400" b="1" dirty="0">
              <a:solidFill>
                <a:srgbClr val="005757"/>
              </a:solidFill>
              <a:latin typeface="+mj-lt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B07F81C8-8681-4773-AC30-16A9A9BF580D}"/>
              </a:ext>
            </a:extLst>
          </p:cNvPr>
          <p:cNvSpPr/>
          <p:nvPr/>
        </p:nvSpPr>
        <p:spPr>
          <a:xfrm>
            <a:off x="304951" y="5899187"/>
            <a:ext cx="11429849" cy="7382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ǃ</a:t>
            </a:r>
            <a:r>
              <a:rPr lang="uk-UA" sz="2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uk-UA" sz="1400" b="1" dirty="0" smtClean="0">
                <a:solidFill>
                  <a:srgbClr val="005757"/>
                </a:solidFill>
                <a:latin typeface="+mj-lt"/>
              </a:rPr>
              <a:t>Рекомендація</a:t>
            </a:r>
            <a:r>
              <a:rPr lang="uk-UA" sz="1400" b="1" dirty="0">
                <a:solidFill>
                  <a:srgbClr val="005757"/>
                </a:solidFill>
                <a:latin typeface="+mj-lt"/>
              </a:rPr>
              <a:t>: розробити та затвердити </a:t>
            </a:r>
            <a:r>
              <a:rPr lang="uk-UA" sz="1400" b="1" dirty="0" smtClean="0">
                <a:solidFill>
                  <a:srgbClr val="005757"/>
                </a:solidFill>
                <a:latin typeface="+mj-lt"/>
              </a:rPr>
              <a:t>актуальний перелік документів з питань професійної діяльності, який допоможе закладам вищої освіти розробляти новітні освітні програми</a:t>
            </a:r>
            <a:endParaRPr lang="uk-UA" dirty="0"/>
          </a:p>
        </p:txBody>
      </p:sp>
      <p:sp>
        <p:nvSpPr>
          <p:cNvPr id="18" name="Прямоугольник 11"/>
          <p:cNvSpPr/>
          <p:nvPr/>
        </p:nvSpPr>
        <p:spPr>
          <a:xfrm>
            <a:off x="343923" y="3849052"/>
            <a:ext cx="4620796" cy="30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1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0575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Управління ризиками</a:t>
            </a:r>
            <a:endParaRPr lang="uk-UA" sz="1400" dirty="0">
              <a:solidFill>
                <a:srgbClr val="00575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11"/>
          <p:cNvSpPr/>
          <p:nvPr/>
        </p:nvSpPr>
        <p:spPr>
          <a:xfrm>
            <a:off x="343923" y="4214067"/>
            <a:ext cx="4620796" cy="30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1000"/>
              </a:lnSpc>
              <a:spcAft>
                <a:spcPts val="800"/>
              </a:spcAft>
            </a:pPr>
            <a:r>
              <a:rPr lang="uk-UA" sz="1400" b="1" dirty="0">
                <a:solidFill>
                  <a:srgbClr val="005757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Митний аудит</a:t>
            </a:r>
            <a:endParaRPr lang="uk-UA" sz="1400" dirty="0">
              <a:solidFill>
                <a:srgbClr val="005757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010" y="3929183"/>
            <a:ext cx="1109568" cy="2316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010" y="4321871"/>
            <a:ext cx="1109568" cy="231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8" name="Прямокутник 7"/>
          <p:cNvSpPr/>
          <p:nvPr/>
        </p:nvSpPr>
        <p:spPr>
          <a:xfrm>
            <a:off x="218583" y="2511192"/>
            <a:ext cx="115737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>
                <a:solidFill>
                  <a:srgbClr val="005757"/>
                </a:solidFill>
                <a:latin typeface="+mj-lt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28419" y="578929"/>
            <a:ext cx="29127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altLang="uk-UA" b="1" u="sng" dirty="0" smtClean="0">
              <a:solidFill>
                <a:srgbClr val="005757"/>
              </a:solidFill>
              <a:cs typeface="Times New Roman" panose="02020603050405020304" pitchFamily="18" charset="0"/>
            </a:endParaRPr>
          </a:p>
          <a:p>
            <a:r>
              <a:rPr lang="en-US" altLang="uk-UA" b="1" u="sng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IV</a:t>
            </a:r>
            <a:r>
              <a:rPr lang="en-US" altLang="uk-UA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. </a:t>
            </a:r>
            <a:r>
              <a:rPr lang="uk-UA" altLang="uk-UA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Загальні </a:t>
            </a:r>
            <a:r>
              <a:rPr lang="uk-UA" altLang="uk-UA" b="1" u="sng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компетентності</a:t>
            </a:r>
          </a:p>
          <a:p>
            <a:endParaRPr lang="uk-UA" dirty="0"/>
          </a:p>
        </p:txBody>
      </p:sp>
      <p:sp>
        <p:nvSpPr>
          <p:cNvPr id="10" name="Прямокутник 8"/>
          <p:cNvSpPr/>
          <p:nvPr/>
        </p:nvSpPr>
        <p:spPr>
          <a:xfrm>
            <a:off x="763572" y="1377931"/>
            <a:ext cx="8807428" cy="5365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buClr>
                <a:srgbClr val="3A5750"/>
              </a:buClr>
              <a:buSzPts val="2100"/>
            </a:pPr>
            <a:r>
              <a:rPr lang="uk-UA" altLang="uk-UA" sz="16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Умовні </a:t>
            </a:r>
            <a:r>
              <a:rPr lang="uk-UA" altLang="uk-UA" sz="16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		Загальні </a:t>
            </a:r>
            <a:r>
              <a:rPr lang="uk-UA" altLang="uk-UA" sz="16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компетентності</a:t>
            </a:r>
            <a:endParaRPr lang="uk-UA" altLang="uk-UA" sz="1600" b="1" dirty="0" smtClean="0">
              <a:solidFill>
                <a:srgbClr val="005757"/>
              </a:solidFill>
              <a:latin typeface="+mj-lt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marL="44450" algn="just">
              <a:buClr>
                <a:srgbClr val="3A5750"/>
              </a:buClr>
              <a:buSzPts val="2100"/>
            </a:pPr>
            <a:r>
              <a:rPr lang="uk-UA" altLang="uk-UA" sz="16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п</a:t>
            </a:r>
            <a:r>
              <a:rPr lang="uk-UA" altLang="uk-UA" sz="16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означення	</a:t>
            </a:r>
            <a:endParaRPr lang="uk-UA" altLang="uk-UA" sz="1600" b="1" dirty="0">
              <a:solidFill>
                <a:srgbClr val="005757"/>
              </a:solidFill>
              <a:latin typeface="+mj-lt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ЗК.01 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до логічного мислення, узагальнення, конкретизації, розкладання складних 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		питань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на 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складові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, виділяти головне від другорядного, виявляти закономірності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ЗК.02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до пошуку, оброблення та аналізу інформації з різних джерел, проведення 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                     		досліджень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на відповідному рівні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ЗК.03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виявляти, визначати та виробляти варіанти вирішення проблем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ЗК.04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до адаптації та дії в новій ситуації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ЗК.05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генерувати нові ідеї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ЗК.06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обґрунтовувати власну позицію, використовувати прийоми, методи порівняння і 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	узагальнення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, доведення аргументів прикладами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ЗК.07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 err="1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самоорганізовуватися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 та працювати самостійно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ЗК.08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спілкуватися з представниками інших професійних груп різного рівня, з 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		експертами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 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інших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видів економічної діяльності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ЗК.09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планувати та управляти часом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ЗК.10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використовувати сучасні інформаційні та комунікаційні технології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ЗК.11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до управління конфліктами</a:t>
            </a:r>
          </a:p>
          <a:p>
            <a:pPr marL="44450" algn="just">
              <a:spcAft>
                <a:spcPts val="800"/>
              </a:spcAft>
              <a:buClr>
                <a:srgbClr val="3A5750"/>
              </a:buClr>
              <a:buSzPts val="2100"/>
            </a:pP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ЗК.12	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	Здатність </a:t>
            </a:r>
            <a:r>
              <a:rPr lang="uk-UA" altLang="uk-UA" sz="1400" b="1" dirty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брати на себе зобов’язання, чітко їх дотримуватись і </a:t>
            </a:r>
            <a:r>
              <a:rPr lang="uk-UA" altLang="uk-UA" sz="1400" b="1" dirty="0" smtClean="0">
                <a:solidFill>
                  <a:srgbClr val="005757"/>
                </a:solidFill>
                <a:latin typeface="+mj-lt"/>
                <a:cs typeface="Times New Roman" panose="02020603050405020304" pitchFamily="18" charset="0"/>
                <a:sym typeface="Century Gothic" panose="020B0502020202020204" pitchFamily="34" charset="0"/>
              </a:rPr>
              <a:t>виконувати</a:t>
            </a:r>
            <a:endParaRPr lang="uk-UA" altLang="uk-UA" sz="1400" b="1" dirty="0">
              <a:solidFill>
                <a:srgbClr val="005757"/>
              </a:solidFill>
              <a:latin typeface="+mj-lt"/>
              <a:cs typeface="Times New Roman" panose="02020603050405020304" pitchFamily="18" charset="0"/>
              <a:sym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91" y="3187337"/>
            <a:ext cx="1998226" cy="355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" y="-247349"/>
            <a:ext cx="12191365" cy="6858000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734738" y="1576979"/>
            <a:ext cx="40404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SzPts val="1500"/>
              <a:buFont typeface="Wingdings" panose="05000000000000000000" pitchFamily="2" charset="2"/>
              <a:buChar char="ü"/>
            </a:pPr>
            <a:endParaRPr lang="uk-UA" altLang="uk-UA" sz="1600" b="1" dirty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marL="285750" indent="-285750" algn="just">
              <a:buSzPts val="1500"/>
              <a:buFont typeface="Wingdings" panose="05000000000000000000" pitchFamily="2" charset="2"/>
              <a:buChar char="ü"/>
            </a:pPr>
            <a:r>
              <a:rPr lang="uk-UA" altLang="uk-UA" sz="1600" b="1" dirty="0" smtClean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А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Здійснення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митного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контролю,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виконання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митних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формальностей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щодо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товарів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,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транспортних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засобів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комерційного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призначення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,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що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переміщуються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через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митний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кордон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України</a:t>
            </a:r>
            <a:endParaRPr lang="uk-UA" altLang="uk-UA" sz="1600" b="1" dirty="0" smtClean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marL="285750" indent="-285750" algn="just">
              <a:buSzPts val="1500"/>
              <a:buFont typeface="Wingdings" panose="05000000000000000000" pitchFamily="2" charset="2"/>
              <a:buChar char="ü"/>
            </a:pPr>
            <a:r>
              <a:rPr lang="ru-RU" altLang="uk-UA" sz="1600" b="1" dirty="0" smtClean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Б </a:t>
            </a:r>
            <a:r>
              <a:rPr lang="ru-RU" altLang="uk-UA" sz="1600" b="1" dirty="0" err="1" smtClean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Протидія</a:t>
            </a:r>
            <a:r>
              <a:rPr lang="ru-RU" altLang="uk-UA" sz="1600" b="1" dirty="0" smtClean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контрабанді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та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порушенням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1600" b="1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митних</a:t>
            </a:r>
            <a:r>
              <a:rPr lang="ru-RU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1600" b="1" dirty="0" smtClean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правил</a:t>
            </a:r>
          </a:p>
          <a:p>
            <a:pPr marL="285750" indent="-285750" algn="just">
              <a:buSzPts val="1500"/>
              <a:buFont typeface="Wingdings" panose="05000000000000000000" pitchFamily="2" charset="2"/>
              <a:buChar char="ü"/>
            </a:pPr>
            <a:endParaRPr lang="ru-RU" altLang="uk-UA" sz="1600" b="1" dirty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marL="285750" indent="-285750" algn="just">
              <a:buSzPts val="1500"/>
              <a:buFont typeface="Wingdings" panose="05000000000000000000" pitchFamily="2" charset="2"/>
              <a:buChar char="ü"/>
            </a:pPr>
            <a:endParaRPr lang="ru-RU" altLang="uk-UA" sz="1600" b="1" dirty="0" smtClean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algn="just">
              <a:buSzPts val="1500"/>
            </a:pPr>
            <a:endParaRPr lang="ru-RU" altLang="uk-UA" sz="1600" b="1" dirty="0" smtClean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marL="285750" indent="-285750" algn="just">
              <a:buSzPts val="1500"/>
              <a:buFont typeface="Wingdings" panose="05000000000000000000" pitchFamily="2" charset="2"/>
              <a:buChar char="ü"/>
            </a:pPr>
            <a:endParaRPr lang="uk-UA" altLang="uk-UA" sz="1600" b="1" dirty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algn="just">
              <a:buSzPts val="1500"/>
            </a:pPr>
            <a:endParaRPr lang="uk-UA" altLang="uk-UA" sz="1600" b="1" dirty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marL="285750" indent="-285750" algn="just">
              <a:buSzPts val="1500"/>
              <a:buFont typeface="Wingdings" panose="05000000000000000000" pitchFamily="2" charset="2"/>
              <a:buChar char="ü"/>
            </a:pPr>
            <a:r>
              <a:rPr lang="uk-UA" altLang="uk-UA" sz="1600" b="1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В Проведення митного аудиту</a:t>
            </a:r>
          </a:p>
          <a:p>
            <a:pPr algn="just">
              <a:buSzPts val="1500"/>
            </a:pPr>
            <a:endParaRPr lang="uk-UA" altLang="uk-UA" sz="1600" b="1" dirty="0" smtClean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algn="just">
              <a:buSzPts val="1500"/>
            </a:pPr>
            <a:endParaRPr lang="uk-UA" altLang="uk-UA" sz="1600" b="1" dirty="0" smtClean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algn="just">
              <a:buSzPts val="1500"/>
            </a:pPr>
            <a:endParaRPr lang="uk-UA" altLang="uk-UA" sz="1600" b="1" dirty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algn="just">
              <a:buSzPts val="1500"/>
            </a:pPr>
            <a:endParaRPr lang="uk-UA" altLang="uk-UA" sz="1600" b="1" dirty="0" smtClean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algn="just">
              <a:buSzPts val="1500"/>
            </a:pPr>
            <a:endParaRPr lang="uk-UA" altLang="uk-UA" sz="1600" b="1" dirty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3482" y="166246"/>
            <a:ext cx="9326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" algn="just">
              <a:spcBef>
                <a:spcPts val="1200"/>
              </a:spcBef>
              <a:spcAft>
                <a:spcPts val="1200"/>
              </a:spcAft>
              <a:buClr>
                <a:srgbClr val="36738E"/>
              </a:buClr>
            </a:pPr>
            <a:r>
              <a:rPr lang="ru-RU" altLang="uk-UA" sz="2400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V. </a:t>
            </a:r>
            <a:r>
              <a:rPr lang="ru-RU" altLang="uk-UA" sz="2400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Перелік</a:t>
            </a:r>
            <a:r>
              <a:rPr lang="ru-RU" altLang="uk-UA" sz="2400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sz="2400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трудових</a:t>
            </a:r>
            <a:r>
              <a:rPr lang="ru-RU" altLang="uk-UA" sz="2400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sz="2400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функцій</a:t>
            </a:r>
            <a:r>
              <a:rPr lang="ru-RU" altLang="uk-UA" sz="2400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(</a:t>
            </a:r>
            <a:r>
              <a:rPr lang="ru-RU" altLang="uk-UA" sz="2400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умовні</a:t>
            </a:r>
            <a:r>
              <a:rPr lang="ru-RU" altLang="uk-UA" sz="2400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sz="2400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позначення</a:t>
            </a:r>
            <a:r>
              <a:rPr lang="ru-RU" altLang="uk-UA" sz="2400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sz="2400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трудових</a:t>
            </a:r>
            <a:r>
              <a:rPr lang="ru-RU" altLang="uk-UA" sz="2400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sz="2400" b="1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функцій</a:t>
            </a:r>
            <a:r>
              <a:rPr lang="ru-RU" altLang="uk-UA" sz="2400" b="1" u="sng" dirty="0">
                <a:solidFill>
                  <a:srgbClr val="005757"/>
                </a:solidFill>
                <a:cs typeface="Times New Roman" panose="02020603050405020304" pitchFamily="18" charset="0"/>
              </a:rPr>
              <a:t>)</a:t>
            </a:r>
            <a:endParaRPr lang="uk-UA" altLang="uk-UA" sz="2400" b="1" u="sng" dirty="0">
              <a:solidFill>
                <a:srgbClr val="005757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Стрілка вправо 7">
            <a:extLst>
              <a:ext uri="{FF2B5EF4-FFF2-40B4-BE49-F238E27FC236}">
                <a16:creationId xmlns:a16="http://schemas.microsoft.com/office/drawing/2014/main" id="{8B0022F7-F53C-42EC-9DE5-44FA88244461}"/>
              </a:ext>
            </a:extLst>
          </p:cNvPr>
          <p:cNvSpPr/>
          <p:nvPr/>
        </p:nvSpPr>
        <p:spPr>
          <a:xfrm>
            <a:off x="4999026" y="4507980"/>
            <a:ext cx="1106943" cy="2338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ілка вправо 7">
            <a:extLst>
              <a:ext uri="{FF2B5EF4-FFF2-40B4-BE49-F238E27FC236}">
                <a16:creationId xmlns:a16="http://schemas.microsoft.com/office/drawing/2014/main" id="{414D0C37-80D8-4D7D-A648-57A91912D18C}"/>
              </a:ext>
            </a:extLst>
          </p:cNvPr>
          <p:cNvSpPr/>
          <p:nvPr/>
        </p:nvSpPr>
        <p:spPr>
          <a:xfrm>
            <a:off x="4938255" y="3434019"/>
            <a:ext cx="1106943" cy="2338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право 7">
            <a:extLst>
              <a:ext uri="{FF2B5EF4-FFF2-40B4-BE49-F238E27FC236}">
                <a16:creationId xmlns:a16="http://schemas.microsoft.com/office/drawing/2014/main" id="{C36FECB4-F136-4A14-8E11-13B1706EDE75}"/>
              </a:ext>
            </a:extLst>
          </p:cNvPr>
          <p:cNvSpPr/>
          <p:nvPr/>
        </p:nvSpPr>
        <p:spPr>
          <a:xfrm>
            <a:off x="4989374" y="1972508"/>
            <a:ext cx="1106943" cy="2338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право 7">
            <a:extLst>
              <a:ext uri="{FF2B5EF4-FFF2-40B4-BE49-F238E27FC236}">
                <a16:creationId xmlns:a16="http://schemas.microsoft.com/office/drawing/2014/main" id="{E109D185-09C4-43B2-9358-DFE88E63543D}"/>
              </a:ext>
            </a:extLst>
          </p:cNvPr>
          <p:cNvSpPr/>
          <p:nvPr/>
        </p:nvSpPr>
        <p:spPr>
          <a:xfrm>
            <a:off x="4938254" y="5704704"/>
            <a:ext cx="1106943" cy="23382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E40FBEE-0934-403C-9FC7-9D8D116831F3}"/>
              </a:ext>
            </a:extLst>
          </p:cNvPr>
          <p:cNvSpPr/>
          <p:nvPr/>
        </p:nvSpPr>
        <p:spPr>
          <a:xfrm>
            <a:off x="6208256" y="1632221"/>
            <a:ext cx="5501779" cy="133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сукупності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формальностей,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переміщуються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митний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кордон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A1A8FDA-E1C5-46F2-9952-6467C168C2D8}"/>
              </a:ext>
            </a:extLst>
          </p:cNvPr>
          <p:cNvSpPr/>
          <p:nvPr/>
        </p:nvSpPr>
        <p:spPr>
          <a:xfrm>
            <a:off x="6208256" y="3135715"/>
            <a:ext cx="550177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</a:rPr>
              <a:t>Здатність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</a:rPr>
              <a:t>здійснювати</a:t>
            </a:r>
            <a:r>
              <a:rPr lang="ru-RU" sz="1600" dirty="0">
                <a:latin typeface="Times New Roman" panose="02020603050405020304" pitchFamily="18" charset="0"/>
              </a:rPr>
              <a:t> заходи </a:t>
            </a:r>
            <a:r>
              <a:rPr lang="ru-RU" sz="1600" dirty="0" err="1">
                <a:latin typeface="Times New Roman" panose="02020603050405020304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</a:rPr>
              <a:t>протидії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</a:rPr>
              <a:t>контрабанді</a:t>
            </a:r>
            <a:r>
              <a:rPr lang="ru-RU" sz="1600" dirty="0">
                <a:latin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</a:rPr>
              <a:t>порушенням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</a:rPr>
              <a:t>митних</a:t>
            </a:r>
            <a:r>
              <a:rPr lang="ru-RU" sz="1600" dirty="0">
                <a:latin typeface="Times New Roman" panose="02020603050405020304" pitchFamily="18" charset="0"/>
              </a:rPr>
              <a:t> правил.</a:t>
            </a:r>
            <a:endParaRPr lang="uk-UA" sz="1600" dirty="0">
              <a:latin typeface="Times New Roman" panose="02020603050405020304" pitchFamily="18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A43BAF3-6490-45FE-A3C5-06A77E54C943}"/>
              </a:ext>
            </a:extLst>
          </p:cNvPr>
          <p:cNvSpPr/>
          <p:nvPr/>
        </p:nvSpPr>
        <p:spPr>
          <a:xfrm>
            <a:off x="6198829" y="4164651"/>
            <a:ext cx="5501779" cy="1174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Здатність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проводити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аналіз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підприємства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яке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здійснює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зовнішньоекономічну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діяльність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оцінка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ризиковості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діяльності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підприємства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питань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своєчасності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нарахування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сплати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податків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Прямокутник: округлені кути 12">
            <a:extLst>
              <a:ext uri="{FF2B5EF4-FFF2-40B4-BE49-F238E27FC236}">
                <a16:creationId xmlns:a16="http://schemas.microsoft.com/office/drawing/2014/main" id="{07ACE0DF-8FC5-4B35-A946-E9065039714E}"/>
              </a:ext>
            </a:extLst>
          </p:cNvPr>
          <p:cNvSpPr/>
          <p:nvPr/>
        </p:nvSpPr>
        <p:spPr>
          <a:xfrm>
            <a:off x="1460943" y="1124305"/>
            <a:ext cx="2588052" cy="5079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ǃ</a:t>
            </a:r>
            <a:r>
              <a:rPr lang="uk-UA" sz="1400" b="1" dirty="0">
                <a:solidFill>
                  <a:srgbClr val="005757"/>
                </a:solidFill>
                <a:latin typeface="+mj-lt"/>
              </a:rPr>
              <a:t>Трудові функції</a:t>
            </a:r>
            <a:endParaRPr lang="uk-UA" dirty="0"/>
          </a:p>
        </p:txBody>
      </p:sp>
      <p:sp>
        <p:nvSpPr>
          <p:cNvPr id="15" name="Прямокутник: округлені кути 12">
            <a:extLst>
              <a:ext uri="{FF2B5EF4-FFF2-40B4-BE49-F238E27FC236}">
                <a16:creationId xmlns:a16="http://schemas.microsoft.com/office/drawing/2014/main" id="{07ACE0DF-8FC5-4B35-A946-E9065039714E}"/>
              </a:ext>
            </a:extLst>
          </p:cNvPr>
          <p:cNvSpPr/>
          <p:nvPr/>
        </p:nvSpPr>
        <p:spPr>
          <a:xfrm>
            <a:off x="7558912" y="765032"/>
            <a:ext cx="2588052" cy="7413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ǃ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Професійні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компетентності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 (за трудовою 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дією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або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групою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трудових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 </a:t>
            </a:r>
            <a:r>
              <a:rPr lang="ru-RU" sz="1400" b="1" dirty="0" err="1">
                <a:solidFill>
                  <a:srgbClr val="005757"/>
                </a:solidFill>
                <a:latin typeface="+mj-lt"/>
              </a:rPr>
              <a:t>дій</a:t>
            </a:r>
            <a:r>
              <a:rPr lang="ru-RU" sz="1400" b="1" dirty="0">
                <a:solidFill>
                  <a:srgbClr val="005757"/>
                </a:solidFill>
                <a:latin typeface="+mj-lt"/>
              </a:rPr>
              <a:t>)</a:t>
            </a:r>
            <a:endParaRPr lang="uk-UA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9963349E-4DC0-4FAA-A6B5-1ACE225EA17C}"/>
              </a:ext>
            </a:extLst>
          </p:cNvPr>
          <p:cNvSpPr/>
          <p:nvPr/>
        </p:nvSpPr>
        <p:spPr>
          <a:xfrm>
            <a:off x="6208251" y="5476530"/>
            <a:ext cx="5501779" cy="990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формальності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пост-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митного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у тому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перевірок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sp>
        <p:nvSpPr>
          <p:cNvPr id="8" name="Google Shape;401;p24"/>
          <p:cNvSpPr txBox="1">
            <a:spLocks noChangeArrowheads="1"/>
          </p:cNvSpPr>
          <p:nvPr/>
        </p:nvSpPr>
        <p:spPr bwMode="auto">
          <a:xfrm>
            <a:off x="1537466" y="425738"/>
            <a:ext cx="7363327" cy="88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buSzPts val="4800"/>
            </a:pPr>
            <a:endParaRPr lang="uk-UA" altLang="uk-UA" sz="1600" b="1" u="sng" dirty="0" smtClean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  <a:p>
            <a:pPr algn="ctr">
              <a:buSzPts val="4800"/>
            </a:pPr>
            <a:r>
              <a:rPr lang="en-US" altLang="uk-UA" sz="2500" b="1" u="sng" dirty="0" smtClean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VI</a:t>
            </a:r>
            <a:r>
              <a:rPr lang="en-US" altLang="uk-UA" sz="2500" b="1" u="sng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. </a:t>
            </a:r>
            <a:r>
              <a:rPr lang="uk-UA" altLang="uk-UA" sz="2500" b="1" u="sng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Опис трудових функцій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6776" y="2022820"/>
            <a:ext cx="4041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spcBef>
                <a:spcPts val="1200"/>
              </a:spcBef>
              <a:spcAft>
                <a:spcPts val="1200"/>
              </a:spcAft>
              <a:buClr>
                <a:srgbClr val="36738E"/>
              </a:buClr>
            </a:pPr>
            <a:r>
              <a:rPr lang="uk-UA" altLang="uk-UA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endParaRPr lang="uk-UA" altLang="uk-UA" dirty="0">
              <a:solidFill>
                <a:srgbClr val="005757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091" y="0"/>
            <a:ext cx="3846909" cy="6858594"/>
          </a:xfrm>
          <a:prstGeom prst="rect">
            <a:avLst/>
          </a:prstGeom>
        </p:spPr>
      </p:pic>
      <p:sp>
        <p:nvSpPr>
          <p:cNvPr id="6" name="object 28"/>
          <p:cNvSpPr/>
          <p:nvPr/>
        </p:nvSpPr>
        <p:spPr>
          <a:xfrm>
            <a:off x="0" y="5542200"/>
            <a:ext cx="1893600" cy="1315800"/>
          </a:xfrm>
          <a:prstGeom prst="rect">
            <a:avLst/>
          </a:prstGeom>
          <a:blipFill rotWithShape="0">
            <a:blip r:embed="rId4"/>
            <a:srcRect/>
            <a:stretch/>
          </a:blipFill>
          <a:ln w="9525">
            <a:noFill/>
          </a:ln>
          <a:effectLst/>
        </p:spPr>
        <p:txBody>
          <a:bodyPr lIns="0" tIns="0" rIns="0" bIns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-1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23513709"/>
              </p:ext>
            </p:extLst>
          </p:nvPr>
        </p:nvGraphicFramePr>
        <p:xfrm>
          <a:off x="706554" y="13287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Google Shape;401;p24"/>
          <p:cNvSpPr txBox="1">
            <a:spLocks noChangeArrowheads="1"/>
          </p:cNvSpPr>
          <p:nvPr/>
        </p:nvSpPr>
        <p:spPr bwMode="auto">
          <a:xfrm>
            <a:off x="3236968" y="3107590"/>
            <a:ext cx="3067172" cy="180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buSzPts val="4800"/>
            </a:pPr>
            <a:r>
              <a:rPr lang="uk-UA" altLang="uk-UA" sz="1600" b="1" u="sng" dirty="0" smtClean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трудові </a:t>
            </a:r>
            <a:r>
              <a:rPr lang="uk-UA" altLang="uk-UA" sz="1600" b="1" u="sng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функції; предмети і засоби праці (обладнання, устаткування, матеріали, продукти, інструмент); професійні компетентності (за трудовою дією або групою трудових дій), знання, уміння та </a:t>
            </a:r>
            <a:r>
              <a:rPr lang="uk-UA" altLang="uk-UA" sz="1600" b="1" u="sng" dirty="0" smtClean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навички</a:t>
            </a:r>
            <a:endParaRPr lang="uk-UA" altLang="uk-UA" sz="1600" b="1" u="sng" dirty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635" y="-635"/>
            <a:ext cx="12192635" cy="6858635"/>
          </a:xfrm>
          <a:prstGeom prst="rect">
            <a:avLst/>
          </a:prstGeom>
        </p:spPr>
      </p:pic>
      <p:sp>
        <p:nvSpPr>
          <p:cNvPr id="8" name="Google Shape;401;p24"/>
          <p:cNvSpPr txBox="1">
            <a:spLocks noChangeArrowheads="1"/>
          </p:cNvSpPr>
          <p:nvPr/>
        </p:nvSpPr>
        <p:spPr bwMode="auto">
          <a:xfrm>
            <a:off x="2027660" y="1314801"/>
            <a:ext cx="7363327" cy="34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>
              <a:buSzPts val="4800"/>
            </a:pPr>
            <a:r>
              <a:rPr lang="ru-RU" altLang="uk-UA" sz="2800" b="1" u="sng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VII. </a:t>
            </a:r>
            <a:r>
              <a:rPr lang="ru-RU" altLang="uk-UA" sz="2800" b="1" u="sng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Відомості</a:t>
            </a:r>
            <a:r>
              <a:rPr lang="ru-RU" altLang="uk-UA" sz="2800" b="1" u="sng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про </a:t>
            </a:r>
            <a:r>
              <a:rPr lang="ru-RU" altLang="uk-UA" sz="2800" b="1" u="sng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розроблення</a:t>
            </a:r>
            <a:r>
              <a:rPr lang="ru-RU" altLang="uk-UA" sz="2800" b="1" u="sng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та </a:t>
            </a:r>
            <a:r>
              <a:rPr lang="ru-RU" altLang="uk-UA" sz="2800" b="1" u="sng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затвердження</a:t>
            </a:r>
            <a:r>
              <a:rPr lang="ru-RU" altLang="uk-UA" sz="2800" b="1" u="sng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</a:t>
            </a:r>
            <a:r>
              <a:rPr lang="ru-RU" altLang="uk-UA" sz="2800" b="1" u="sng" dirty="0" err="1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професійного</a:t>
            </a:r>
            <a:r>
              <a:rPr lang="ru-RU" altLang="uk-UA" sz="2800" b="1" u="sng" dirty="0">
                <a:solidFill>
                  <a:srgbClr val="005757"/>
                </a:solidFill>
                <a:latin typeface="+mj-lt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стандарту</a:t>
            </a:r>
            <a:endParaRPr lang="uk-UA" altLang="uk-UA" sz="2800" b="1" u="sng" dirty="0">
              <a:solidFill>
                <a:srgbClr val="005757"/>
              </a:solidFill>
              <a:latin typeface="+mj-lt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6776" y="2569575"/>
            <a:ext cx="10741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buClr>
                <a:srgbClr val="36738E"/>
              </a:buClr>
            </a:pPr>
            <a:r>
              <a:rPr lang="ru-RU" altLang="uk-UA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1. </a:t>
            </a:r>
            <a:r>
              <a:rPr lang="ru-RU" altLang="uk-UA" dirty="0" err="1" smtClean="0">
                <a:solidFill>
                  <a:srgbClr val="005757"/>
                </a:solidFill>
                <a:cs typeface="Times New Roman" panose="02020603050405020304" pitchFamily="18" charset="0"/>
              </a:rPr>
              <a:t>Повне</a:t>
            </a:r>
            <a:r>
              <a:rPr lang="ru-RU" altLang="uk-UA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найменування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розробника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професійного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стандарту </a:t>
            </a:r>
            <a:r>
              <a:rPr lang="ru-RU" altLang="uk-UA" u="sng" dirty="0" err="1" smtClean="0">
                <a:solidFill>
                  <a:srgbClr val="005757"/>
                </a:solidFill>
                <a:cs typeface="Times New Roman" panose="02020603050405020304" pitchFamily="18" charset="0"/>
              </a:rPr>
              <a:t>Державна</a:t>
            </a:r>
            <a:r>
              <a:rPr lang="ru-RU" altLang="uk-UA" u="sng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митна</a:t>
            </a:r>
            <a:r>
              <a:rPr lang="ru-RU" altLang="uk-UA" u="sng" dirty="0">
                <a:solidFill>
                  <a:srgbClr val="005757"/>
                </a:solidFill>
                <a:cs typeface="Times New Roman" panose="02020603050405020304" pitchFamily="18" charset="0"/>
              </a:rPr>
              <a:t> служба </a:t>
            </a:r>
            <a:r>
              <a:rPr lang="ru-RU" altLang="uk-UA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України</a:t>
            </a:r>
            <a:endParaRPr lang="ru-RU" altLang="uk-UA" u="sng" dirty="0">
              <a:solidFill>
                <a:srgbClr val="005757"/>
              </a:solidFill>
              <a:cs typeface="Times New Roman" panose="02020603050405020304" pitchFamily="18" charset="0"/>
            </a:endParaRPr>
          </a:p>
          <a:p>
            <a:pPr marL="44450" algn="just">
              <a:buClr>
                <a:srgbClr val="36738E"/>
              </a:buClr>
            </a:pPr>
            <a:r>
              <a:rPr lang="ru-RU" altLang="uk-UA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2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.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Назва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та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реквізити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документа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яким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затверджено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професійний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стандарт</a:t>
            </a:r>
          </a:p>
          <a:p>
            <a:pPr marL="44450" algn="just">
              <a:buClr>
                <a:srgbClr val="36738E"/>
              </a:buClr>
            </a:pPr>
            <a:r>
              <a:rPr lang="ru-RU" altLang="uk-UA" u="sng" dirty="0">
                <a:solidFill>
                  <a:srgbClr val="005757"/>
                </a:solidFill>
                <a:cs typeface="Times New Roman" panose="02020603050405020304" pitchFamily="18" charset="0"/>
              </a:rPr>
              <a:t>Наказ </a:t>
            </a:r>
            <a:r>
              <a:rPr lang="ru-RU" altLang="uk-UA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Державної</a:t>
            </a:r>
            <a:r>
              <a:rPr lang="ru-RU" altLang="uk-UA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митної</a:t>
            </a:r>
            <a:r>
              <a:rPr lang="ru-RU" altLang="uk-UA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служби</a:t>
            </a:r>
            <a:r>
              <a:rPr lang="ru-RU" altLang="uk-UA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України</a:t>
            </a:r>
            <a:r>
              <a:rPr lang="ru-RU" altLang="uk-UA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від</a:t>
            </a:r>
            <a:r>
              <a:rPr lang="ru-RU" altLang="uk-UA" u="sng" dirty="0">
                <a:solidFill>
                  <a:srgbClr val="005757"/>
                </a:solidFill>
                <a:cs typeface="Times New Roman" panose="02020603050405020304" pitchFamily="18" charset="0"/>
              </a:rPr>
              <a:t> ____.____ 202_ № _____</a:t>
            </a:r>
          </a:p>
          <a:p>
            <a:pPr marL="44450" algn="just">
              <a:buClr>
                <a:srgbClr val="36738E"/>
              </a:buClr>
            </a:pPr>
            <a:r>
              <a:rPr lang="ru-RU" altLang="uk-UA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3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.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Реквізити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висновку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суб’єкта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перевірки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про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дотримання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вимог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Порядку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розроблення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,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введення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в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дію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та перегляду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професійних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стандартів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під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час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підготовки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проєкту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професійного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стандарту</a:t>
            </a:r>
          </a:p>
          <a:p>
            <a:pPr marL="44450" algn="just">
              <a:buClr>
                <a:srgbClr val="36738E"/>
              </a:buClr>
            </a:pPr>
            <a:r>
              <a:rPr lang="ru-RU" altLang="uk-UA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Висновок</a:t>
            </a:r>
            <a:r>
              <a:rPr lang="ru-RU" altLang="uk-UA" u="sng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Національного</a:t>
            </a:r>
            <a:r>
              <a:rPr lang="ru-RU" altLang="uk-UA" u="sng" dirty="0">
                <a:solidFill>
                  <a:srgbClr val="005757"/>
                </a:solidFill>
                <a:cs typeface="Times New Roman" panose="02020603050405020304" pitchFamily="18" charset="0"/>
              </a:rPr>
              <a:t> агентства </a:t>
            </a:r>
            <a:r>
              <a:rPr lang="ru-RU" altLang="uk-UA" u="sng" dirty="0" err="1">
                <a:solidFill>
                  <a:srgbClr val="005757"/>
                </a:solidFill>
                <a:cs typeface="Times New Roman" panose="02020603050405020304" pitchFamily="18" charset="0"/>
              </a:rPr>
              <a:t>кваліфікацій</a:t>
            </a:r>
            <a:r>
              <a:rPr lang="ru-RU" altLang="uk-UA" u="sng" dirty="0">
                <a:solidFill>
                  <a:srgbClr val="005757"/>
                </a:solidFill>
                <a:cs typeface="Times New Roman" panose="02020603050405020304" pitchFamily="18" charset="0"/>
              </a:rPr>
              <a:t>….</a:t>
            </a:r>
          </a:p>
          <a:p>
            <a:pPr marL="44450" algn="just">
              <a:buClr>
                <a:srgbClr val="36738E"/>
              </a:buClr>
            </a:pP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4.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Реквізити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висновку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репрезентативних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всеукраїнських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об’єднань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професійних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спілок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про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погодження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проєкту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професійного</a:t>
            </a:r>
            <a:r>
              <a:rPr lang="ru-RU" altLang="uk-UA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стандарту </a:t>
            </a:r>
          </a:p>
          <a:p>
            <a:pPr marL="44450" algn="just">
              <a:buClr>
                <a:srgbClr val="36738E"/>
              </a:buClr>
            </a:pPr>
            <a:endParaRPr lang="ru-RU" altLang="uk-UA" dirty="0" smtClean="0">
              <a:solidFill>
                <a:srgbClr val="005757"/>
              </a:solidFill>
              <a:cs typeface="Times New Roman" panose="02020603050405020304" pitchFamily="18" charset="0"/>
            </a:endParaRPr>
          </a:p>
          <a:p>
            <a:pPr marL="44450" algn="just">
              <a:buClr>
                <a:srgbClr val="36738E"/>
              </a:buClr>
            </a:pPr>
            <a:r>
              <a:rPr lang="ru-RU" altLang="uk-UA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VIІI</a:t>
            </a:r>
            <a:r>
              <a:rPr lang="ru-RU" altLang="uk-UA" b="1" dirty="0">
                <a:solidFill>
                  <a:srgbClr val="005757"/>
                </a:solidFill>
                <a:cs typeface="Times New Roman" panose="02020603050405020304" pitchFamily="18" charset="0"/>
              </a:rPr>
              <a:t>. Дата </a:t>
            </a:r>
            <a:r>
              <a:rPr lang="ru-RU" altLang="uk-UA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внесення</a:t>
            </a:r>
            <a:r>
              <a:rPr lang="ru-RU" altLang="uk-UA" b="1" dirty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r>
              <a:rPr lang="ru-RU" altLang="uk-UA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професійного</a:t>
            </a:r>
            <a:r>
              <a:rPr lang="ru-RU" altLang="uk-UA" b="1" dirty="0">
                <a:solidFill>
                  <a:srgbClr val="005757"/>
                </a:solidFill>
                <a:cs typeface="Times New Roman" panose="02020603050405020304" pitchFamily="18" charset="0"/>
              </a:rPr>
              <a:t> стандарту до </a:t>
            </a:r>
            <a:r>
              <a:rPr lang="ru-RU" altLang="uk-UA" b="1" dirty="0" err="1" smtClean="0">
                <a:solidFill>
                  <a:srgbClr val="005757"/>
                </a:solidFill>
                <a:cs typeface="Times New Roman" panose="02020603050405020304" pitchFamily="18" charset="0"/>
              </a:rPr>
              <a:t>Реєстру</a:t>
            </a:r>
            <a:r>
              <a:rPr lang="ru-RU" altLang="uk-UA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 ___ ______ 202_ </a:t>
            </a:r>
            <a:r>
              <a:rPr lang="ru-RU" altLang="uk-UA" b="1" dirty="0" err="1" smtClean="0">
                <a:solidFill>
                  <a:srgbClr val="005757"/>
                </a:solidFill>
                <a:cs typeface="Times New Roman" panose="02020603050405020304" pitchFamily="18" charset="0"/>
              </a:rPr>
              <a:t>рік</a:t>
            </a:r>
            <a:endParaRPr lang="ru-RU" altLang="uk-UA" b="1" dirty="0" smtClean="0">
              <a:solidFill>
                <a:srgbClr val="005757"/>
              </a:solidFill>
              <a:cs typeface="Times New Roman" panose="02020603050405020304" pitchFamily="18" charset="0"/>
            </a:endParaRPr>
          </a:p>
          <a:p>
            <a:pPr marL="44450" algn="just">
              <a:buClr>
                <a:srgbClr val="36738E"/>
              </a:buClr>
            </a:pPr>
            <a:endParaRPr lang="ru-RU" altLang="uk-UA" b="1" dirty="0">
              <a:solidFill>
                <a:srgbClr val="005757"/>
              </a:solidFill>
              <a:cs typeface="Times New Roman" panose="02020603050405020304" pitchFamily="18" charset="0"/>
            </a:endParaRPr>
          </a:p>
          <a:p>
            <a:pPr marL="44450" algn="just">
              <a:buClr>
                <a:srgbClr val="36738E"/>
              </a:buClr>
            </a:pPr>
            <a:r>
              <a:rPr lang="ru-RU" altLang="uk-UA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IX</a:t>
            </a:r>
            <a:r>
              <a:rPr lang="ru-RU" altLang="uk-UA" b="1" dirty="0">
                <a:solidFill>
                  <a:srgbClr val="005757"/>
                </a:solidFill>
                <a:cs typeface="Times New Roman" panose="02020603050405020304" pitchFamily="18" charset="0"/>
              </a:rPr>
              <a:t>. Рекомендована дата </a:t>
            </a:r>
            <a:r>
              <a:rPr lang="ru-RU" altLang="uk-UA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наступного</a:t>
            </a:r>
            <a:r>
              <a:rPr lang="ru-RU" altLang="uk-UA" b="1" dirty="0">
                <a:solidFill>
                  <a:srgbClr val="005757"/>
                </a:solidFill>
                <a:cs typeface="Times New Roman" panose="02020603050405020304" pitchFamily="18" charset="0"/>
              </a:rPr>
              <a:t> перегляду </a:t>
            </a:r>
            <a:r>
              <a:rPr lang="ru-RU" altLang="uk-UA" b="1" dirty="0" err="1">
                <a:solidFill>
                  <a:srgbClr val="005757"/>
                </a:solidFill>
                <a:cs typeface="Times New Roman" panose="02020603050405020304" pitchFamily="18" charset="0"/>
              </a:rPr>
              <a:t>професійного</a:t>
            </a:r>
            <a:r>
              <a:rPr lang="ru-RU" altLang="uk-UA" b="1" dirty="0">
                <a:solidFill>
                  <a:srgbClr val="005757"/>
                </a:solidFill>
                <a:cs typeface="Times New Roman" panose="02020603050405020304" pitchFamily="18" charset="0"/>
              </a:rPr>
              <a:t> стандарту</a:t>
            </a:r>
          </a:p>
          <a:p>
            <a:pPr marL="44450" algn="just">
              <a:buClr>
                <a:srgbClr val="36738E"/>
              </a:buClr>
            </a:pPr>
            <a:r>
              <a:rPr lang="ru-RU" altLang="uk-UA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2028 </a:t>
            </a:r>
            <a:r>
              <a:rPr lang="ru-RU" altLang="uk-UA" b="1" dirty="0" err="1" smtClean="0">
                <a:solidFill>
                  <a:srgbClr val="005757"/>
                </a:solidFill>
                <a:cs typeface="Times New Roman" panose="02020603050405020304" pitchFamily="18" charset="0"/>
              </a:rPr>
              <a:t>рік</a:t>
            </a:r>
            <a:r>
              <a:rPr lang="ru-RU" altLang="uk-UA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.</a:t>
            </a:r>
            <a:r>
              <a:rPr lang="uk-UA" altLang="uk-UA" b="1" dirty="0" smtClean="0">
                <a:solidFill>
                  <a:srgbClr val="005757"/>
                </a:solidFill>
                <a:cs typeface="Times New Roman" panose="02020603050405020304" pitchFamily="18" charset="0"/>
              </a:rPr>
              <a:t> </a:t>
            </a:r>
            <a:endParaRPr lang="uk-UA" altLang="uk-UA" b="1" dirty="0">
              <a:solidFill>
                <a:srgbClr val="005757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1055</Words>
  <Application>Microsoft Office PowerPoint</Application>
  <PresentationFormat>Широкий екран</PresentationFormat>
  <Paragraphs>138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9" baseType="lpstr">
      <vt:lpstr>Arial</vt:lpstr>
      <vt:lpstr>Arial Unicode MS</vt:lpstr>
      <vt:lpstr>Calibri</vt:lpstr>
      <vt:lpstr>Calibri Light</vt:lpstr>
      <vt:lpstr>Century Gothic</vt:lpstr>
      <vt:lpstr>DejaVu Sans</vt:lpstr>
      <vt:lpstr>Palatino Linotype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User</cp:lastModifiedBy>
  <cp:revision>156</cp:revision>
  <cp:lastPrinted>2025-01-23T06:30:54Z</cp:lastPrinted>
  <dcterms:created xsi:type="dcterms:W3CDTF">2021-05-19T12:08:00Z</dcterms:created>
  <dcterms:modified xsi:type="dcterms:W3CDTF">2025-07-07T05:29:24Z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7AF575E50CE747229BF72485A19C4C3A_13</vt:lpwstr>
  </property>
  <property fmtid="{D5CDD505-2E9C-101B-9397-08002B2CF9AE}" pid="3" name="KSOProductBuildVer">
    <vt:lpwstr>1049-12.2.0.16909</vt:lpwstr>
  </property>
</Properties>
</file>