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5"/>
  </p:sldMasterIdLst>
  <p:notesMasterIdLst>
    <p:notesMasterId r:id="rId25"/>
  </p:notesMasterIdLst>
  <p:handoutMasterIdLst>
    <p:handoutMasterId r:id="rId26"/>
  </p:handoutMasterIdLst>
  <p:sldIdLst>
    <p:sldId id="260" r:id="rId6"/>
    <p:sldId id="4540" r:id="rId7"/>
    <p:sldId id="4541" r:id="rId8"/>
    <p:sldId id="4542" r:id="rId9"/>
    <p:sldId id="4543" r:id="rId10"/>
    <p:sldId id="4546" r:id="rId11"/>
    <p:sldId id="4547" r:id="rId12"/>
    <p:sldId id="4548" r:id="rId13"/>
    <p:sldId id="4544" r:id="rId14"/>
    <p:sldId id="4545" r:id="rId15"/>
    <p:sldId id="4549" r:id="rId16"/>
    <p:sldId id="4550" r:id="rId17"/>
    <p:sldId id="4551" r:id="rId18"/>
    <p:sldId id="4552" r:id="rId19"/>
    <p:sldId id="4553" r:id="rId20"/>
    <p:sldId id="4554" r:id="rId21"/>
    <p:sldId id="4555" r:id="rId22"/>
    <p:sldId id="4556" r:id="rId23"/>
    <p:sldId id="25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5D260CE-413F-40D8-8417-65E55187ABD3}">
          <p14:sldIdLst>
            <p14:sldId id="260"/>
            <p14:sldId id="4540"/>
            <p14:sldId id="4541"/>
            <p14:sldId id="4542"/>
            <p14:sldId id="4543"/>
            <p14:sldId id="4546"/>
            <p14:sldId id="4547"/>
            <p14:sldId id="4548"/>
            <p14:sldId id="4544"/>
            <p14:sldId id="4545"/>
            <p14:sldId id="4549"/>
            <p14:sldId id="4550"/>
            <p14:sldId id="4551"/>
            <p14:sldId id="4552"/>
            <p14:sldId id="4553"/>
            <p14:sldId id="4554"/>
            <p14:sldId id="4555"/>
            <p14:sldId id="4556"/>
          </p14:sldIdLst>
        </p14:section>
        <p14:section name="Default Section" id="{A58B4594-F4B9-4975-B58F-8DE8A13FF2DA}">
          <p14:sldIdLst/>
        </p14:section>
        <p14:section name="Untitled Section" id="{B6EACC4A-4F6E-4E58-A511-8987D105B7DA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EEA315-4E66-D629-29FE-05C2E227079F}" name="Shanshan YU" initials="SY" userId="S::shanshan.yu@wcoomd.org::f3f4e064-9d75-45f5-ab0e-b49ebf914e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9A7"/>
    <a:srgbClr val="FFFFFF"/>
    <a:srgbClr val="E93743"/>
    <a:srgbClr val="DE353F"/>
    <a:srgbClr val="E43742"/>
    <a:srgbClr val="EB6108"/>
    <a:srgbClr val="009F92"/>
    <a:srgbClr val="30B1A7"/>
    <a:srgbClr val="F2F3F5"/>
    <a:srgbClr val="00C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578303-CF11-452D-A24F-F28AAA7F2C29}" v="578" dt="2025-07-23T09:39:15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 autoAdjust="0"/>
    <p:restoredTop sz="86107"/>
  </p:normalViewPr>
  <p:slideViewPr>
    <p:cSldViewPr snapToGrid="0">
      <p:cViewPr varScale="1">
        <p:scale>
          <a:sx n="102" d="100"/>
          <a:sy n="102" d="100"/>
        </p:scale>
        <p:origin x="1688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wcoomdorg.sharepoint.com/sites/a-cip/Shared%20Documents/A-CIP%20Implementation/Bilateral/UA%20-%20Ukraine/UA%20Activities/UA-CIPS/Data/CIPS_U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69126024732535"/>
          <c:y val="6.660891033639646E-2"/>
          <c:w val="0.45078157565652355"/>
          <c:h val="0.8667821793272071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[CIPS_UA.xlsx]Officials_F6!$I$90:$I$94</c:f>
              <c:strCache>
                <c:ptCount val="5"/>
                <c:pt idx="0">
                  <c:v>Do nothing</c:v>
                </c:pt>
                <c:pt idx="1">
                  <c:v>Talk to the colleague</c:v>
                </c:pt>
                <c:pt idx="2">
                  <c:v>Report to direct supervisor</c:v>
                </c:pt>
                <c:pt idx="3">
                  <c:v>Report to internal investigation body</c:v>
                </c:pt>
                <c:pt idx="4">
                  <c:v>Report to external investination body</c:v>
                </c:pt>
              </c:strCache>
            </c:strRef>
          </c:cat>
          <c:val>
            <c:numRef>
              <c:f>[CIPS_UA.xlsx]Officials_F6!$K$90:$K$94</c:f>
              <c:numCache>
                <c:formatCode>General</c:formatCode>
                <c:ptCount val="5"/>
                <c:pt idx="0">
                  <c:v>3.7946428571428568E-2</c:v>
                </c:pt>
                <c:pt idx="1">
                  <c:v>0.24553571428571427</c:v>
                </c:pt>
                <c:pt idx="2">
                  <c:v>0.7991071428571429</c:v>
                </c:pt>
                <c:pt idx="3">
                  <c:v>0.16964285714285715</c:v>
                </c:pt>
                <c:pt idx="4">
                  <c:v>4.9107142857142856E-2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E9-4CD7-B53F-284679E682F0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</c:dLbls>
        <c:gapWidth val="100"/>
        <c:axId val="457231279"/>
        <c:axId val="457228399"/>
      </c:barChart>
      <c:catAx>
        <c:axId val="45723127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57228399"/>
        <c:crosses val="autoZero"/>
        <c:auto val="1"/>
        <c:lblAlgn val="ctr"/>
        <c:lblOffset val="100"/>
        <c:noMultiLvlLbl val="0"/>
      </c:catAx>
      <c:valAx>
        <c:axId val="4572283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7231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 custT="1"/>
      <dgm:spPr/>
      <dgm:t>
        <a:bodyPr/>
        <a:lstStyle/>
        <a:p>
          <a:r>
            <a:rPr lang="en-US" sz="1200" dirty="0"/>
            <a:t>1. </a:t>
          </a:r>
          <a:r>
            <a:rPr lang="ru-RU" sz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200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1200" dirty="0"/>
            <a:t>2.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sz="1200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sz="1200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sz="1200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1200" dirty="0"/>
            <a:t>3.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200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200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200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sz="1200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200" b="0" i="0" u="none" dirty="0"/>
            <a:t>4. </a:t>
          </a:r>
          <a:r>
            <a:rPr lang="ru-RU" sz="1200" b="0" i="0" u="none" dirty="0" err="1"/>
            <a:t>Поєднання</a:t>
          </a:r>
          <a:r>
            <a:rPr lang="ru-RU" sz="1200" b="0" i="0" u="none" dirty="0"/>
            <a:t> принципу </a:t>
          </a:r>
          <a:r>
            <a:rPr lang="ru-RU" sz="1200" b="0" i="0" u="none" dirty="0" err="1"/>
            <a:t>доброчесності</a:t>
          </a:r>
          <a:r>
            <a:rPr lang="ru-RU" sz="1200" b="0" i="0" u="none" dirty="0"/>
            <a:t> та </a:t>
          </a:r>
          <a:r>
            <a:rPr lang="ru-RU" sz="1200" b="0" i="0" u="none" dirty="0" err="1"/>
            <a:t>його</a:t>
          </a:r>
          <a:r>
            <a:rPr lang="ru-RU" sz="1200" b="0" i="0" u="none" dirty="0"/>
            <a:t> </a:t>
          </a:r>
          <a:r>
            <a:rPr lang="ru-RU" sz="1200" b="0" i="0" u="none" dirty="0" err="1"/>
            <a:t>реалізація</a:t>
          </a:r>
          <a:endParaRPr lang="en-US" sz="1200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1200" dirty="0"/>
            <a:t>5.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200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200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200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200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sz="1200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accent1"/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accent1"/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44A458C-3B8E-4DAB-ADF4-CEAE15B1AFDD}" type="doc">
      <dgm:prSet loTypeId="urn:microsoft.com/office/officeart/2005/8/layout/bProcess3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7E94CFC4-7333-4050-845A-EA566F5ED1FB}">
      <dgm:prSet phldrT="[Text]" custT="1"/>
      <dgm:spPr/>
      <dgm:t>
        <a:bodyPr/>
        <a:lstStyle/>
        <a:p>
          <a:r>
            <a:rPr lang="uk-UA" sz="900" dirty="0">
              <a:latin typeface="Arial" panose="020B0604020202020204" pitchFamily="34" charset="0"/>
              <a:cs typeface="Arial" panose="020B0604020202020204" pitchFamily="34" charset="0"/>
            </a:rPr>
            <a:t>Чи існує Кодекс поведінки, який застосовується у вашій митний адміністрації?</a:t>
          </a:r>
          <a:endParaRPr lang="en-US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597DF3-0EF2-418E-B09E-767C3139DFAA}" type="parTrans" cxnId="{D3EE8DEE-4992-4A6A-8CC6-B35C456EE155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FC9A12-3FCF-418C-B521-7A3AC8F3EB54}" type="sibTrans" cxnId="{D3EE8DEE-4992-4A6A-8CC6-B35C456EE155}">
      <dgm:prSet custT="1"/>
      <dgm:spPr/>
      <dgm:t>
        <a:bodyPr/>
        <a:lstStyle/>
        <a:p>
          <a:endParaRPr lang="en-US" sz="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107D28-2166-43C5-8554-2C848DB9F43A}">
      <dgm:prSet phldrT="[Text]" custT="1"/>
      <dgm:spPr/>
      <dgm:t>
        <a:bodyPr/>
        <a:lstStyle/>
        <a:p>
          <a:r>
            <a:rPr lang="uk-UA" sz="900" dirty="0">
              <a:latin typeface="Arial" panose="020B0604020202020204" pitchFamily="34" charset="0"/>
              <a:cs typeface="Arial" panose="020B0604020202020204" pitchFamily="34" charset="0"/>
            </a:rPr>
            <a:t>Кодекс поведінки є зрозумілим для мене…</a:t>
          </a:r>
          <a:endParaRPr lang="en-US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D1713-7BBD-4E76-AB5F-1E2172C15BCE}" type="parTrans" cxnId="{43A65AE4-6DAB-4B62-92F9-11176CD13082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8E0632-D595-454B-98E2-BAF122742B17}" type="sibTrans" cxnId="{43A65AE4-6DAB-4B62-92F9-11176CD13082}">
      <dgm:prSet custT="1"/>
      <dgm:spPr/>
      <dgm:t>
        <a:bodyPr/>
        <a:lstStyle/>
        <a:p>
          <a:endParaRPr lang="en-US" sz="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96EBD7-B6C9-48F9-9C56-2EC39195871E}">
      <dgm:prSet phldrT="[Text]" custT="1"/>
      <dgm:spPr/>
      <dgm:t>
        <a:bodyPr/>
        <a:lstStyle/>
        <a:p>
          <a:r>
            <a:rPr lang="uk-UA" sz="900" dirty="0">
              <a:latin typeface="Arial" panose="020B0604020202020204" pitchFamily="34" charset="0"/>
              <a:cs typeface="Arial" panose="020B0604020202020204" pitchFamily="34" charset="0"/>
            </a:rPr>
            <a:t>Кодекс поведінки застосовується справедливо</a:t>
          </a:r>
          <a:endParaRPr lang="en-US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96D7D3-24A7-4D09-A058-3A7EC79E1671}" type="parTrans" cxnId="{AAFD0376-8957-4881-A416-921AAD53631F}">
      <dgm:prSet/>
      <dgm:spPr/>
      <dgm:t>
        <a:bodyPr/>
        <a:lstStyle/>
        <a:p>
          <a:endParaRPr 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B55832-49FB-4A50-860A-AEC89D018D7C}" type="sibTrans" cxnId="{AAFD0376-8957-4881-A416-921AAD53631F}">
      <dgm:prSet custT="1"/>
      <dgm:spPr/>
      <dgm:t>
        <a:bodyPr/>
        <a:lstStyle/>
        <a:p>
          <a:endParaRPr lang="en-US" sz="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B17FD8-7AAF-418A-AC64-CC9D34B8D34E}" type="pres">
      <dgm:prSet presAssocID="{244A458C-3B8E-4DAB-ADF4-CEAE15B1AFDD}" presName="Name0" presStyleCnt="0">
        <dgm:presLayoutVars>
          <dgm:dir/>
          <dgm:resizeHandles val="exact"/>
        </dgm:presLayoutVars>
      </dgm:prSet>
      <dgm:spPr/>
    </dgm:pt>
    <dgm:pt modelId="{130E1B54-BB8A-4C46-AB9E-CC8B14DBE4DB}" type="pres">
      <dgm:prSet presAssocID="{7E94CFC4-7333-4050-845A-EA566F5ED1FB}" presName="node" presStyleLbl="node1" presStyleIdx="0" presStyleCnt="3" custScaleY="110576">
        <dgm:presLayoutVars>
          <dgm:bulletEnabled val="1"/>
        </dgm:presLayoutVars>
      </dgm:prSet>
      <dgm:spPr/>
    </dgm:pt>
    <dgm:pt modelId="{882458EA-93A4-448D-A365-F10BECACDBD4}" type="pres">
      <dgm:prSet presAssocID="{F4FC9A12-3FCF-418C-B521-7A3AC8F3EB54}" presName="sibTrans" presStyleLbl="sibTrans1D1" presStyleIdx="0" presStyleCnt="2"/>
      <dgm:spPr/>
    </dgm:pt>
    <dgm:pt modelId="{670ED838-CD9B-4AD8-B635-86FAA3E1D584}" type="pres">
      <dgm:prSet presAssocID="{F4FC9A12-3FCF-418C-B521-7A3AC8F3EB54}" presName="connectorText" presStyleLbl="sibTrans1D1" presStyleIdx="0" presStyleCnt="2"/>
      <dgm:spPr/>
    </dgm:pt>
    <dgm:pt modelId="{2460517A-34A6-4E2F-88E6-7121DA830287}" type="pres">
      <dgm:prSet presAssocID="{84107D28-2166-43C5-8554-2C848DB9F43A}" presName="node" presStyleLbl="node1" presStyleIdx="1" presStyleCnt="3" custScaleY="73871">
        <dgm:presLayoutVars>
          <dgm:bulletEnabled val="1"/>
        </dgm:presLayoutVars>
      </dgm:prSet>
      <dgm:spPr/>
    </dgm:pt>
    <dgm:pt modelId="{27CA3F12-8917-4D20-A57B-08C00B7D24EC}" type="pres">
      <dgm:prSet presAssocID="{B28E0632-D595-454B-98E2-BAF122742B17}" presName="sibTrans" presStyleLbl="sibTrans1D1" presStyleIdx="1" presStyleCnt="2"/>
      <dgm:spPr/>
    </dgm:pt>
    <dgm:pt modelId="{010877BE-C392-46CA-91F2-E41DD8BACC73}" type="pres">
      <dgm:prSet presAssocID="{B28E0632-D595-454B-98E2-BAF122742B17}" presName="connectorText" presStyleLbl="sibTrans1D1" presStyleIdx="1" presStyleCnt="2"/>
      <dgm:spPr/>
    </dgm:pt>
    <dgm:pt modelId="{AA93AB8C-A7DE-44DC-B882-14F9F95AEB70}" type="pres">
      <dgm:prSet presAssocID="{AC96EBD7-B6C9-48F9-9C56-2EC39195871E}" presName="node" presStyleLbl="node1" presStyleIdx="2" presStyleCnt="3" custScaleY="80937">
        <dgm:presLayoutVars>
          <dgm:bulletEnabled val="1"/>
        </dgm:presLayoutVars>
      </dgm:prSet>
      <dgm:spPr/>
    </dgm:pt>
  </dgm:ptLst>
  <dgm:cxnLst>
    <dgm:cxn modelId="{AAFD0376-8957-4881-A416-921AAD53631F}" srcId="{244A458C-3B8E-4DAB-ADF4-CEAE15B1AFDD}" destId="{AC96EBD7-B6C9-48F9-9C56-2EC39195871E}" srcOrd="2" destOrd="0" parTransId="{9196D7D3-24A7-4D09-A058-3A7EC79E1671}" sibTransId="{4EB55832-49FB-4A50-860A-AEC89D018D7C}"/>
    <dgm:cxn modelId="{C93B11A1-10A2-441A-9AA8-780390F00564}" type="presOf" srcId="{244A458C-3B8E-4DAB-ADF4-CEAE15B1AFDD}" destId="{2AB17FD8-7AAF-418A-AC64-CC9D34B8D34E}" srcOrd="0" destOrd="0" presId="urn:microsoft.com/office/officeart/2005/8/layout/bProcess3"/>
    <dgm:cxn modelId="{F54D78AD-53E6-4578-8B07-C54A31C780D6}" type="presOf" srcId="{B28E0632-D595-454B-98E2-BAF122742B17}" destId="{010877BE-C392-46CA-91F2-E41DD8BACC73}" srcOrd="1" destOrd="0" presId="urn:microsoft.com/office/officeart/2005/8/layout/bProcess3"/>
    <dgm:cxn modelId="{9BE06EB1-5395-4A13-9EB9-6583A373FDBD}" type="presOf" srcId="{F4FC9A12-3FCF-418C-B521-7A3AC8F3EB54}" destId="{670ED838-CD9B-4AD8-B635-86FAA3E1D584}" srcOrd="1" destOrd="0" presId="urn:microsoft.com/office/officeart/2005/8/layout/bProcess3"/>
    <dgm:cxn modelId="{C4C7D3C7-8E82-4E9D-9766-07493C847339}" type="presOf" srcId="{F4FC9A12-3FCF-418C-B521-7A3AC8F3EB54}" destId="{882458EA-93A4-448D-A365-F10BECACDBD4}" srcOrd="0" destOrd="0" presId="urn:microsoft.com/office/officeart/2005/8/layout/bProcess3"/>
    <dgm:cxn modelId="{D6004FCD-72D4-45C6-898F-BF3CC11B875B}" type="presOf" srcId="{84107D28-2166-43C5-8554-2C848DB9F43A}" destId="{2460517A-34A6-4E2F-88E6-7121DA830287}" srcOrd="0" destOrd="0" presId="urn:microsoft.com/office/officeart/2005/8/layout/bProcess3"/>
    <dgm:cxn modelId="{4BFDBCD3-ED4D-44F0-9296-3CD237EA579C}" type="presOf" srcId="{7E94CFC4-7333-4050-845A-EA566F5ED1FB}" destId="{130E1B54-BB8A-4C46-AB9E-CC8B14DBE4DB}" srcOrd="0" destOrd="0" presId="urn:microsoft.com/office/officeart/2005/8/layout/bProcess3"/>
    <dgm:cxn modelId="{244D42D6-0567-4A93-83D3-26F9804279E4}" type="presOf" srcId="{AC96EBD7-B6C9-48F9-9C56-2EC39195871E}" destId="{AA93AB8C-A7DE-44DC-B882-14F9F95AEB70}" srcOrd="0" destOrd="0" presId="urn:microsoft.com/office/officeart/2005/8/layout/bProcess3"/>
    <dgm:cxn modelId="{4D4A32E0-6162-47F3-8A29-37FEE201EFF8}" type="presOf" srcId="{B28E0632-D595-454B-98E2-BAF122742B17}" destId="{27CA3F12-8917-4D20-A57B-08C00B7D24EC}" srcOrd="0" destOrd="0" presId="urn:microsoft.com/office/officeart/2005/8/layout/bProcess3"/>
    <dgm:cxn modelId="{43A65AE4-6DAB-4B62-92F9-11176CD13082}" srcId="{244A458C-3B8E-4DAB-ADF4-CEAE15B1AFDD}" destId="{84107D28-2166-43C5-8554-2C848DB9F43A}" srcOrd="1" destOrd="0" parTransId="{8A8D1713-7BBD-4E76-AB5F-1E2172C15BCE}" sibTransId="{B28E0632-D595-454B-98E2-BAF122742B17}"/>
    <dgm:cxn modelId="{D3EE8DEE-4992-4A6A-8CC6-B35C456EE155}" srcId="{244A458C-3B8E-4DAB-ADF4-CEAE15B1AFDD}" destId="{7E94CFC4-7333-4050-845A-EA566F5ED1FB}" srcOrd="0" destOrd="0" parTransId="{4D597DF3-0EF2-418E-B09E-767C3139DFAA}" sibTransId="{F4FC9A12-3FCF-418C-B521-7A3AC8F3EB54}"/>
    <dgm:cxn modelId="{89BB42CC-4262-4A5F-8976-DAE2CF201CA7}" type="presParOf" srcId="{2AB17FD8-7AAF-418A-AC64-CC9D34B8D34E}" destId="{130E1B54-BB8A-4C46-AB9E-CC8B14DBE4DB}" srcOrd="0" destOrd="0" presId="urn:microsoft.com/office/officeart/2005/8/layout/bProcess3"/>
    <dgm:cxn modelId="{452FF16C-D2F6-46D3-BFC8-4638839BC76C}" type="presParOf" srcId="{2AB17FD8-7AAF-418A-AC64-CC9D34B8D34E}" destId="{882458EA-93A4-448D-A365-F10BECACDBD4}" srcOrd="1" destOrd="0" presId="urn:microsoft.com/office/officeart/2005/8/layout/bProcess3"/>
    <dgm:cxn modelId="{E3DFE355-544F-4106-8DF3-C21B21449093}" type="presParOf" srcId="{882458EA-93A4-448D-A365-F10BECACDBD4}" destId="{670ED838-CD9B-4AD8-B635-86FAA3E1D584}" srcOrd="0" destOrd="0" presId="urn:microsoft.com/office/officeart/2005/8/layout/bProcess3"/>
    <dgm:cxn modelId="{E6E993D1-6EF6-4203-962D-9B127340C888}" type="presParOf" srcId="{2AB17FD8-7AAF-418A-AC64-CC9D34B8D34E}" destId="{2460517A-34A6-4E2F-88E6-7121DA830287}" srcOrd="2" destOrd="0" presId="urn:microsoft.com/office/officeart/2005/8/layout/bProcess3"/>
    <dgm:cxn modelId="{1CFC7F2E-B33E-4FB8-81BB-6EC76475E5B6}" type="presParOf" srcId="{2AB17FD8-7AAF-418A-AC64-CC9D34B8D34E}" destId="{27CA3F12-8917-4D20-A57B-08C00B7D24EC}" srcOrd="3" destOrd="0" presId="urn:microsoft.com/office/officeart/2005/8/layout/bProcess3"/>
    <dgm:cxn modelId="{2E9EFA55-7789-49BA-8286-3DA8FF822505}" type="presParOf" srcId="{27CA3F12-8917-4D20-A57B-08C00B7D24EC}" destId="{010877BE-C392-46CA-91F2-E41DD8BACC73}" srcOrd="0" destOrd="0" presId="urn:microsoft.com/office/officeart/2005/8/layout/bProcess3"/>
    <dgm:cxn modelId="{EF370D88-CCB0-4357-BB31-7AE5C5E8FBAE}" type="presParOf" srcId="{2AB17FD8-7AAF-418A-AC64-CC9D34B8D34E}" destId="{AA93AB8C-A7DE-44DC-B882-14F9F95AEB70}" srcOrd="4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accent1"/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3AD267-31D2-47F5-863A-6DFF382D85F0}" type="doc">
      <dgm:prSet loTypeId="urn:microsoft.com/office/officeart/2005/8/layout/hList9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9D37516-4F14-45CF-A48E-7A4F60086731}">
      <dgm:prSet phldrT="[Text]" custT="1"/>
      <dgm:spPr/>
      <dgm:t>
        <a:bodyPr/>
        <a:lstStyle/>
        <a:p>
          <a:r>
            <a:rPr lang="ru-RU" sz="900" b="0" i="0" u="none" dirty="0"/>
            <a:t>Структура </a:t>
          </a:r>
          <a:r>
            <a:rPr lang="ru-RU" sz="900" b="0" i="0" u="none" dirty="0" err="1"/>
            <a:t>опитування</a:t>
          </a:r>
          <a:r>
            <a:rPr lang="ru-RU" sz="900" b="0" i="0" u="none" dirty="0"/>
            <a:t>?</a:t>
          </a:r>
          <a:endParaRPr lang="en-US" sz="900" dirty="0"/>
        </a:p>
      </dgm:t>
    </dgm:pt>
    <dgm:pt modelId="{29298DAE-D2A5-4FFB-86A3-6CB999151060}" type="parTrans" cxnId="{B67F5573-4C96-4405-BEBD-2F0FD2991190}">
      <dgm:prSet/>
      <dgm:spPr/>
      <dgm:t>
        <a:bodyPr/>
        <a:lstStyle/>
        <a:p>
          <a:endParaRPr lang="en-US"/>
        </a:p>
      </dgm:t>
    </dgm:pt>
    <dgm:pt modelId="{37F638DB-1589-47A3-A14F-53091DF5ED8C}" type="sibTrans" cxnId="{B67F5573-4C96-4405-BEBD-2F0FD2991190}">
      <dgm:prSet/>
      <dgm:spPr/>
      <dgm:t>
        <a:bodyPr/>
        <a:lstStyle/>
        <a:p>
          <a:endParaRPr lang="en-US"/>
        </a:p>
      </dgm:t>
    </dgm:pt>
    <dgm:pt modelId="{43CA7D59-FC95-43ED-A384-0326D7F30505}">
      <dgm:prSet phldrT="[Text]"/>
      <dgm:spPr/>
      <dgm:t>
        <a:bodyPr/>
        <a:lstStyle/>
        <a:p>
          <a:r>
            <a:rPr lang="ru-RU" b="0" i="0" u="none" dirty="0"/>
            <a:t>4-бальна шкала </a:t>
          </a:r>
          <a:r>
            <a:rPr lang="ru-RU" b="0" i="0" u="none" dirty="0" err="1"/>
            <a:t>Лайкерта</a:t>
          </a:r>
          <a:endParaRPr lang="en-US" dirty="0"/>
        </a:p>
      </dgm:t>
    </dgm:pt>
    <dgm:pt modelId="{7A3D13B0-6DC2-4B1A-BD2F-6080F3560066}" type="parTrans" cxnId="{89A38590-19FA-4729-9EF2-31FD4FD4C82C}">
      <dgm:prSet/>
      <dgm:spPr/>
      <dgm:t>
        <a:bodyPr/>
        <a:lstStyle/>
        <a:p>
          <a:endParaRPr lang="en-US"/>
        </a:p>
      </dgm:t>
    </dgm:pt>
    <dgm:pt modelId="{1440CD4C-9B6A-46A5-918C-420B034A1E1F}" type="sibTrans" cxnId="{89A38590-19FA-4729-9EF2-31FD4FD4C82C}">
      <dgm:prSet/>
      <dgm:spPr/>
      <dgm:t>
        <a:bodyPr/>
        <a:lstStyle/>
        <a:p>
          <a:endParaRPr lang="en-US"/>
        </a:p>
      </dgm:t>
    </dgm:pt>
    <dgm:pt modelId="{812103E8-025E-4C2A-AD79-B91B2BA56583}">
      <dgm:prSet phldrT="[Text]" custT="1"/>
      <dgm:spPr/>
      <dgm:t>
        <a:bodyPr/>
        <a:lstStyle/>
        <a:p>
          <a:r>
            <a:rPr lang="ru-RU" sz="1100" b="0" i="0" u="none" dirty="0" err="1"/>
            <a:t>Відбір</a:t>
          </a:r>
          <a:r>
            <a:rPr lang="ru-RU" sz="1100" b="0" i="0" u="none" dirty="0"/>
            <a:t> </a:t>
          </a:r>
          <a:r>
            <a:rPr lang="ru-RU" sz="1100" b="0" i="0" u="none" dirty="0" err="1"/>
            <a:t>зразків</a:t>
          </a:r>
          <a:r>
            <a:rPr lang="ru-RU" sz="1100" b="0" i="0" u="none" dirty="0"/>
            <a:t>?</a:t>
          </a:r>
          <a:endParaRPr lang="en-US" sz="1100" dirty="0"/>
        </a:p>
      </dgm:t>
    </dgm:pt>
    <dgm:pt modelId="{E8D6C4A3-01CD-4734-B560-A01D37F06E2F}" type="parTrans" cxnId="{524CD976-7FD0-474C-8CB9-FE5EDCAE3201}">
      <dgm:prSet/>
      <dgm:spPr/>
      <dgm:t>
        <a:bodyPr/>
        <a:lstStyle/>
        <a:p>
          <a:endParaRPr lang="en-US"/>
        </a:p>
      </dgm:t>
    </dgm:pt>
    <dgm:pt modelId="{412F2ABC-9F66-4568-B94C-09C970CFC058}" type="sibTrans" cxnId="{524CD976-7FD0-474C-8CB9-FE5EDCAE3201}">
      <dgm:prSet/>
      <dgm:spPr/>
      <dgm:t>
        <a:bodyPr/>
        <a:lstStyle/>
        <a:p>
          <a:endParaRPr lang="en-US"/>
        </a:p>
      </dgm:t>
    </dgm:pt>
    <dgm:pt modelId="{FBFEBDA3-24F9-4462-A6E0-3E48991DF4FD}">
      <dgm:prSet phldrT="[Text]"/>
      <dgm:spPr/>
      <dgm:t>
        <a:bodyPr/>
        <a:lstStyle/>
        <a:p>
          <a:r>
            <a:rPr lang="ru-RU" b="0" i="0" u="none" dirty="0" err="1"/>
            <a:t>Регіон</a:t>
          </a:r>
          <a:r>
            <a:rPr lang="en-US" dirty="0"/>
            <a:t>?</a:t>
          </a:r>
        </a:p>
      </dgm:t>
    </dgm:pt>
    <dgm:pt modelId="{58E29525-D01B-4F1B-91A1-8FA3D377A24D}" type="parTrans" cxnId="{90B6A8D8-3C7A-4E12-B110-4E2772389AEC}">
      <dgm:prSet/>
      <dgm:spPr/>
      <dgm:t>
        <a:bodyPr/>
        <a:lstStyle/>
        <a:p>
          <a:endParaRPr lang="en-US"/>
        </a:p>
      </dgm:t>
    </dgm:pt>
    <dgm:pt modelId="{4876C38D-072C-49C0-9B56-A109895E5610}" type="sibTrans" cxnId="{90B6A8D8-3C7A-4E12-B110-4E2772389AEC}">
      <dgm:prSet/>
      <dgm:spPr/>
      <dgm:t>
        <a:bodyPr/>
        <a:lstStyle/>
        <a:p>
          <a:endParaRPr lang="en-US"/>
        </a:p>
      </dgm:t>
    </dgm:pt>
    <dgm:pt modelId="{DE2D2D97-CF7E-4786-B981-D6E66A128441}">
      <dgm:prSet phldrT="[Text]"/>
      <dgm:spPr/>
      <dgm:t>
        <a:bodyPr/>
        <a:lstStyle/>
        <a:p>
          <a:r>
            <a:rPr lang="ru-RU" b="0" i="0" u="none" dirty="0" err="1"/>
            <a:t>Обсяг</a:t>
          </a:r>
          <a:r>
            <a:rPr lang="ru-RU" b="0" i="0" u="none" dirty="0"/>
            <a:t> </a:t>
          </a:r>
          <a:r>
            <a:rPr lang="ru-RU" b="0" i="0" u="none" dirty="0" err="1"/>
            <a:t>вибірки</a:t>
          </a:r>
          <a:r>
            <a:rPr lang="ru-RU" b="0" i="0" u="none" dirty="0"/>
            <a:t>?</a:t>
          </a:r>
          <a:endParaRPr lang="en-US" dirty="0"/>
        </a:p>
      </dgm:t>
    </dgm:pt>
    <dgm:pt modelId="{36BA374C-7CB6-469A-86A6-D7076318542C}" type="parTrans" cxnId="{6BCBACA1-8B53-420F-8BDD-09EE29956C29}">
      <dgm:prSet/>
      <dgm:spPr/>
      <dgm:t>
        <a:bodyPr/>
        <a:lstStyle/>
        <a:p>
          <a:endParaRPr lang="en-US"/>
        </a:p>
      </dgm:t>
    </dgm:pt>
    <dgm:pt modelId="{F9785533-0D4E-40FA-B6E2-4CEB9E0E108F}" type="sibTrans" cxnId="{6BCBACA1-8B53-420F-8BDD-09EE29956C29}">
      <dgm:prSet/>
      <dgm:spPr/>
      <dgm:t>
        <a:bodyPr/>
        <a:lstStyle/>
        <a:p>
          <a:endParaRPr lang="en-US"/>
        </a:p>
      </dgm:t>
    </dgm:pt>
    <dgm:pt modelId="{F3374505-7B12-48BC-BE01-420C49FD3AC9}">
      <dgm:prSet phldrT="[Text]"/>
      <dgm:spPr/>
      <dgm:t>
        <a:bodyPr/>
        <a:lstStyle/>
        <a:p>
          <a:r>
            <a:rPr lang="ru-RU" b="0" i="0" u="none" dirty="0" err="1"/>
            <a:t>Залучення</a:t>
          </a:r>
          <a:r>
            <a:rPr lang="ru-RU" b="0" i="0" u="none" dirty="0"/>
            <a:t> великих </a:t>
          </a:r>
          <a:r>
            <a:rPr lang="ru-RU" b="0" i="0" u="none" dirty="0" err="1"/>
            <a:t>корпорацій</a:t>
          </a:r>
          <a:r>
            <a:rPr lang="ru-RU" b="0" i="0" u="none" dirty="0"/>
            <a:t>?</a:t>
          </a:r>
          <a:endParaRPr lang="en-US" dirty="0"/>
        </a:p>
      </dgm:t>
    </dgm:pt>
    <dgm:pt modelId="{BE62DEFC-28DC-4C98-848B-2A4FBB7B9990}" type="parTrans" cxnId="{74A42DAB-7EBC-4FAD-8FC0-8FDEC8FB7A1B}">
      <dgm:prSet/>
      <dgm:spPr/>
      <dgm:t>
        <a:bodyPr/>
        <a:lstStyle/>
        <a:p>
          <a:endParaRPr lang="en-US"/>
        </a:p>
      </dgm:t>
    </dgm:pt>
    <dgm:pt modelId="{B0E6977A-0837-434C-B151-75378A6DA304}" type="sibTrans" cxnId="{74A42DAB-7EBC-4FAD-8FC0-8FDEC8FB7A1B}">
      <dgm:prSet/>
      <dgm:spPr/>
      <dgm:t>
        <a:bodyPr/>
        <a:lstStyle/>
        <a:p>
          <a:endParaRPr lang="en-US"/>
        </a:p>
      </dgm:t>
    </dgm:pt>
    <dgm:pt modelId="{A1CE1C37-146C-4D66-A53B-3229DDAED5AD}">
      <dgm:prSet phldrT="[Text]"/>
      <dgm:spPr/>
      <dgm:t>
        <a:bodyPr/>
        <a:lstStyle/>
        <a:p>
          <a:r>
            <a:rPr lang="ru-RU" b="0" i="0" u="none" dirty="0" err="1"/>
            <a:t>Соціальна</a:t>
          </a:r>
          <a:r>
            <a:rPr lang="ru-RU" b="0" i="0" u="none" dirty="0"/>
            <a:t> </a:t>
          </a:r>
          <a:r>
            <a:rPr lang="ru-RU" b="0" i="0" u="none" dirty="0" err="1"/>
            <a:t>упередженість</a:t>
          </a:r>
          <a:endParaRPr lang="en-US" dirty="0"/>
        </a:p>
      </dgm:t>
    </dgm:pt>
    <dgm:pt modelId="{BE70212A-3DAD-48AB-BA48-3E39AE097FA9}" type="sibTrans" cxnId="{4F807E02-2179-47B8-A6CB-957ABD43FBEA}">
      <dgm:prSet/>
      <dgm:spPr/>
      <dgm:t>
        <a:bodyPr/>
        <a:lstStyle/>
        <a:p>
          <a:endParaRPr lang="en-US"/>
        </a:p>
      </dgm:t>
    </dgm:pt>
    <dgm:pt modelId="{BE6C5A3E-FAEF-4F3E-AB66-89A95B8C4DA9}" type="parTrans" cxnId="{4F807E02-2179-47B8-A6CB-957ABD43FBEA}">
      <dgm:prSet/>
      <dgm:spPr/>
      <dgm:t>
        <a:bodyPr/>
        <a:lstStyle/>
        <a:p>
          <a:endParaRPr lang="en-US"/>
        </a:p>
      </dgm:t>
    </dgm:pt>
    <dgm:pt modelId="{90E60E11-AC19-4CD8-B701-2047EB2AA0EE}" type="pres">
      <dgm:prSet presAssocID="{893AD267-31D2-47F5-863A-6DFF382D85F0}" presName="list" presStyleCnt="0">
        <dgm:presLayoutVars>
          <dgm:dir/>
          <dgm:animLvl val="lvl"/>
        </dgm:presLayoutVars>
      </dgm:prSet>
      <dgm:spPr/>
    </dgm:pt>
    <dgm:pt modelId="{27BCC3E9-6D80-466E-9BB3-BFF45A355DC0}" type="pres">
      <dgm:prSet presAssocID="{29D37516-4F14-45CF-A48E-7A4F60086731}" presName="posSpace" presStyleCnt="0"/>
      <dgm:spPr/>
    </dgm:pt>
    <dgm:pt modelId="{EBFCBEF9-9965-42A5-BC02-F1C17938BC50}" type="pres">
      <dgm:prSet presAssocID="{29D37516-4F14-45CF-A48E-7A4F60086731}" presName="vertFlow" presStyleCnt="0"/>
      <dgm:spPr/>
    </dgm:pt>
    <dgm:pt modelId="{FB3F0C69-8B38-4D5C-A998-FEA97A5CB74A}" type="pres">
      <dgm:prSet presAssocID="{29D37516-4F14-45CF-A48E-7A4F60086731}" presName="topSpace" presStyleCnt="0"/>
      <dgm:spPr/>
    </dgm:pt>
    <dgm:pt modelId="{536AEB3E-F559-4A5F-8CF4-42941E2BD237}" type="pres">
      <dgm:prSet presAssocID="{29D37516-4F14-45CF-A48E-7A4F60086731}" presName="firstComp" presStyleCnt="0"/>
      <dgm:spPr/>
    </dgm:pt>
    <dgm:pt modelId="{CBC6BDE0-9A7A-47F2-BAF3-FF1506AFF794}" type="pres">
      <dgm:prSet presAssocID="{29D37516-4F14-45CF-A48E-7A4F60086731}" presName="firstChild" presStyleLbl="bgAccFollowNode1" presStyleIdx="0" presStyleCnt="5" custLinFactNeighborX="15833" custLinFactNeighborY="-7782"/>
      <dgm:spPr/>
    </dgm:pt>
    <dgm:pt modelId="{423AF3DA-6C17-4C01-A17F-E996EE478C67}" type="pres">
      <dgm:prSet presAssocID="{29D37516-4F14-45CF-A48E-7A4F60086731}" presName="firstChildTx" presStyleLbl="bgAccFollowNode1" presStyleIdx="0" presStyleCnt="5">
        <dgm:presLayoutVars>
          <dgm:bulletEnabled val="1"/>
        </dgm:presLayoutVars>
      </dgm:prSet>
      <dgm:spPr/>
    </dgm:pt>
    <dgm:pt modelId="{BB4D7013-5D0D-4509-919E-CC1BF25FA834}" type="pres">
      <dgm:prSet presAssocID="{A1CE1C37-146C-4D66-A53B-3229DDAED5AD}" presName="comp" presStyleCnt="0"/>
      <dgm:spPr/>
    </dgm:pt>
    <dgm:pt modelId="{F0213C13-4575-4AF8-A47A-0EE8D08CA97B}" type="pres">
      <dgm:prSet presAssocID="{A1CE1C37-146C-4D66-A53B-3229DDAED5AD}" presName="child" presStyleLbl="bgAccFollowNode1" presStyleIdx="1" presStyleCnt="5" custLinFactNeighborX="15833" custLinFactNeighborY="-7866"/>
      <dgm:spPr/>
    </dgm:pt>
    <dgm:pt modelId="{B7F96025-13BA-480E-8BFA-9717C4450B5F}" type="pres">
      <dgm:prSet presAssocID="{A1CE1C37-146C-4D66-A53B-3229DDAED5AD}" presName="childTx" presStyleLbl="bgAccFollowNode1" presStyleIdx="1" presStyleCnt="5">
        <dgm:presLayoutVars>
          <dgm:bulletEnabled val="1"/>
        </dgm:presLayoutVars>
      </dgm:prSet>
      <dgm:spPr/>
    </dgm:pt>
    <dgm:pt modelId="{226D5186-B083-43FA-88E6-AB3E22C06C98}" type="pres">
      <dgm:prSet presAssocID="{29D37516-4F14-45CF-A48E-7A4F60086731}" presName="negSpace" presStyleCnt="0"/>
      <dgm:spPr/>
    </dgm:pt>
    <dgm:pt modelId="{919B35B7-AF1B-46B8-BA03-512BBB462FBF}" type="pres">
      <dgm:prSet presAssocID="{29D37516-4F14-45CF-A48E-7A4F60086731}" presName="circle" presStyleLbl="node1" presStyleIdx="0" presStyleCnt="2" custScaleX="168202" custScaleY="165111" custLinFactY="72701" custLinFactNeighborX="-24709" custLinFactNeighborY="100000"/>
      <dgm:spPr/>
    </dgm:pt>
    <dgm:pt modelId="{8125EACD-6142-4D34-A829-C91B42AE5D7C}" type="pres">
      <dgm:prSet presAssocID="{37F638DB-1589-47A3-A14F-53091DF5ED8C}" presName="transSpace" presStyleCnt="0"/>
      <dgm:spPr/>
    </dgm:pt>
    <dgm:pt modelId="{E2D44988-C28C-4EFB-9269-4B6D33BA89E4}" type="pres">
      <dgm:prSet presAssocID="{812103E8-025E-4C2A-AD79-B91B2BA56583}" presName="posSpace" presStyleCnt="0"/>
      <dgm:spPr/>
    </dgm:pt>
    <dgm:pt modelId="{65F35A00-D4EB-4FB7-9946-BFF56A0163FA}" type="pres">
      <dgm:prSet presAssocID="{812103E8-025E-4C2A-AD79-B91B2BA56583}" presName="vertFlow" presStyleCnt="0"/>
      <dgm:spPr/>
    </dgm:pt>
    <dgm:pt modelId="{302B2718-9760-4C91-B1C1-DF81D5EDBAB9}" type="pres">
      <dgm:prSet presAssocID="{812103E8-025E-4C2A-AD79-B91B2BA56583}" presName="topSpace" presStyleCnt="0"/>
      <dgm:spPr/>
    </dgm:pt>
    <dgm:pt modelId="{6D920622-CEE8-4106-BD60-D428B9A73A83}" type="pres">
      <dgm:prSet presAssocID="{812103E8-025E-4C2A-AD79-B91B2BA56583}" presName="firstComp" presStyleCnt="0"/>
      <dgm:spPr/>
    </dgm:pt>
    <dgm:pt modelId="{6E7C5FA5-5DFA-4286-B018-DF6BE22B228D}" type="pres">
      <dgm:prSet presAssocID="{812103E8-025E-4C2A-AD79-B91B2BA56583}" presName="firstChild" presStyleLbl="bgAccFollowNode1" presStyleIdx="2" presStyleCnt="5"/>
      <dgm:spPr/>
    </dgm:pt>
    <dgm:pt modelId="{D07A910D-2A6E-4588-B52A-951B58EAB030}" type="pres">
      <dgm:prSet presAssocID="{812103E8-025E-4C2A-AD79-B91B2BA56583}" presName="firstChildTx" presStyleLbl="bgAccFollowNode1" presStyleIdx="2" presStyleCnt="5">
        <dgm:presLayoutVars>
          <dgm:bulletEnabled val="1"/>
        </dgm:presLayoutVars>
      </dgm:prSet>
      <dgm:spPr/>
    </dgm:pt>
    <dgm:pt modelId="{BC8752F0-8F59-433E-9A2C-DBB8C2B40F7A}" type="pres">
      <dgm:prSet presAssocID="{DE2D2D97-CF7E-4786-B981-D6E66A128441}" presName="comp" presStyleCnt="0"/>
      <dgm:spPr/>
    </dgm:pt>
    <dgm:pt modelId="{F18F00A7-5571-4B2C-A229-F07F41FE4AE4}" type="pres">
      <dgm:prSet presAssocID="{DE2D2D97-CF7E-4786-B981-D6E66A128441}" presName="child" presStyleLbl="bgAccFollowNode1" presStyleIdx="3" presStyleCnt="5"/>
      <dgm:spPr/>
    </dgm:pt>
    <dgm:pt modelId="{31D49E83-0C6C-48AB-9E26-7B40D7621C5E}" type="pres">
      <dgm:prSet presAssocID="{DE2D2D97-CF7E-4786-B981-D6E66A128441}" presName="childTx" presStyleLbl="bgAccFollowNode1" presStyleIdx="3" presStyleCnt="5">
        <dgm:presLayoutVars>
          <dgm:bulletEnabled val="1"/>
        </dgm:presLayoutVars>
      </dgm:prSet>
      <dgm:spPr/>
    </dgm:pt>
    <dgm:pt modelId="{29DB93AE-87F3-4AD1-B311-57DC9A189600}" type="pres">
      <dgm:prSet presAssocID="{F3374505-7B12-48BC-BE01-420C49FD3AC9}" presName="comp" presStyleCnt="0"/>
      <dgm:spPr/>
    </dgm:pt>
    <dgm:pt modelId="{2D249DAE-B6C8-4DEF-98F2-AC5B53585C62}" type="pres">
      <dgm:prSet presAssocID="{F3374505-7B12-48BC-BE01-420C49FD3AC9}" presName="child" presStyleLbl="bgAccFollowNode1" presStyleIdx="4" presStyleCnt="5"/>
      <dgm:spPr/>
    </dgm:pt>
    <dgm:pt modelId="{B265A3F1-D685-4B85-8B63-DB6EFA5D0624}" type="pres">
      <dgm:prSet presAssocID="{F3374505-7B12-48BC-BE01-420C49FD3AC9}" presName="childTx" presStyleLbl="bgAccFollowNode1" presStyleIdx="4" presStyleCnt="5">
        <dgm:presLayoutVars>
          <dgm:bulletEnabled val="1"/>
        </dgm:presLayoutVars>
      </dgm:prSet>
      <dgm:spPr/>
    </dgm:pt>
    <dgm:pt modelId="{C2FBD247-2B85-471F-A4B2-F264927D2950}" type="pres">
      <dgm:prSet presAssocID="{812103E8-025E-4C2A-AD79-B91B2BA56583}" presName="negSpace" presStyleCnt="0"/>
      <dgm:spPr/>
    </dgm:pt>
    <dgm:pt modelId="{58303795-8B28-4E03-95F9-21DA5073B577}" type="pres">
      <dgm:prSet presAssocID="{812103E8-025E-4C2A-AD79-B91B2BA56583}" presName="circle" presStyleLbl="node1" presStyleIdx="1" presStyleCnt="2" custScaleX="166480" custScaleY="165111" custLinFactY="72701" custLinFactNeighborX="-31882" custLinFactNeighborY="100000"/>
      <dgm:spPr/>
    </dgm:pt>
  </dgm:ptLst>
  <dgm:cxnLst>
    <dgm:cxn modelId="{4F807E02-2179-47B8-A6CB-957ABD43FBEA}" srcId="{29D37516-4F14-45CF-A48E-7A4F60086731}" destId="{A1CE1C37-146C-4D66-A53B-3229DDAED5AD}" srcOrd="1" destOrd="0" parTransId="{BE6C5A3E-FAEF-4F3E-AB66-89A95B8C4DA9}" sibTransId="{BE70212A-3DAD-48AB-BA48-3E39AE097FA9}"/>
    <dgm:cxn modelId="{FD9FCB2D-134A-4542-B5D2-B5494923C3DE}" type="presOf" srcId="{812103E8-025E-4C2A-AD79-B91B2BA56583}" destId="{58303795-8B28-4E03-95F9-21DA5073B577}" srcOrd="0" destOrd="0" presId="urn:microsoft.com/office/officeart/2005/8/layout/hList9"/>
    <dgm:cxn modelId="{1B91972E-C463-4CB0-83BB-4877F758F4C9}" type="presOf" srcId="{43CA7D59-FC95-43ED-A384-0326D7F30505}" destId="{423AF3DA-6C17-4C01-A17F-E996EE478C67}" srcOrd="1" destOrd="0" presId="urn:microsoft.com/office/officeart/2005/8/layout/hList9"/>
    <dgm:cxn modelId="{A68AB23E-33F7-42C0-B647-F86A4B912D15}" type="presOf" srcId="{F3374505-7B12-48BC-BE01-420C49FD3AC9}" destId="{2D249DAE-B6C8-4DEF-98F2-AC5B53585C62}" srcOrd="0" destOrd="0" presId="urn:microsoft.com/office/officeart/2005/8/layout/hList9"/>
    <dgm:cxn modelId="{9226D35F-9A47-41B5-BB17-6708804955C1}" type="presOf" srcId="{893AD267-31D2-47F5-863A-6DFF382D85F0}" destId="{90E60E11-AC19-4CD8-B701-2047EB2AA0EE}" srcOrd="0" destOrd="0" presId="urn:microsoft.com/office/officeart/2005/8/layout/hList9"/>
    <dgm:cxn modelId="{DF87E66B-2B86-42F7-BD78-EFB4FB093EEC}" type="presOf" srcId="{FBFEBDA3-24F9-4462-A6E0-3E48991DF4FD}" destId="{6E7C5FA5-5DFA-4286-B018-DF6BE22B228D}" srcOrd="0" destOrd="0" presId="urn:microsoft.com/office/officeart/2005/8/layout/hList9"/>
    <dgm:cxn modelId="{B67F5573-4C96-4405-BEBD-2F0FD2991190}" srcId="{893AD267-31D2-47F5-863A-6DFF382D85F0}" destId="{29D37516-4F14-45CF-A48E-7A4F60086731}" srcOrd="0" destOrd="0" parTransId="{29298DAE-D2A5-4FFB-86A3-6CB999151060}" sibTransId="{37F638DB-1589-47A3-A14F-53091DF5ED8C}"/>
    <dgm:cxn modelId="{524CD976-7FD0-474C-8CB9-FE5EDCAE3201}" srcId="{893AD267-31D2-47F5-863A-6DFF382D85F0}" destId="{812103E8-025E-4C2A-AD79-B91B2BA56583}" srcOrd="1" destOrd="0" parTransId="{E8D6C4A3-01CD-4734-B560-A01D37F06E2F}" sibTransId="{412F2ABC-9F66-4568-B94C-09C970CFC058}"/>
    <dgm:cxn modelId="{3F44C27C-403C-44BA-9A7E-695BE11E9ADB}" type="presOf" srcId="{FBFEBDA3-24F9-4462-A6E0-3E48991DF4FD}" destId="{D07A910D-2A6E-4588-B52A-951B58EAB030}" srcOrd="1" destOrd="0" presId="urn:microsoft.com/office/officeart/2005/8/layout/hList9"/>
    <dgm:cxn modelId="{4D07267D-3B59-4C0E-84A9-EF1101FAFFCD}" type="presOf" srcId="{DE2D2D97-CF7E-4786-B981-D6E66A128441}" destId="{31D49E83-0C6C-48AB-9E26-7B40D7621C5E}" srcOrd="1" destOrd="0" presId="urn:microsoft.com/office/officeart/2005/8/layout/hList9"/>
    <dgm:cxn modelId="{24E21A81-83DD-41B7-9332-259F08F9D378}" type="presOf" srcId="{A1CE1C37-146C-4D66-A53B-3229DDAED5AD}" destId="{B7F96025-13BA-480E-8BFA-9717C4450B5F}" srcOrd="1" destOrd="0" presId="urn:microsoft.com/office/officeart/2005/8/layout/hList9"/>
    <dgm:cxn modelId="{82C68D83-AB40-4101-B4B3-4362F3B1C5A4}" type="presOf" srcId="{29D37516-4F14-45CF-A48E-7A4F60086731}" destId="{919B35B7-AF1B-46B8-BA03-512BBB462FBF}" srcOrd="0" destOrd="0" presId="urn:microsoft.com/office/officeart/2005/8/layout/hList9"/>
    <dgm:cxn modelId="{89A38590-19FA-4729-9EF2-31FD4FD4C82C}" srcId="{29D37516-4F14-45CF-A48E-7A4F60086731}" destId="{43CA7D59-FC95-43ED-A384-0326D7F30505}" srcOrd="0" destOrd="0" parTransId="{7A3D13B0-6DC2-4B1A-BD2F-6080F3560066}" sibTransId="{1440CD4C-9B6A-46A5-918C-420B034A1E1F}"/>
    <dgm:cxn modelId="{6BCBACA1-8B53-420F-8BDD-09EE29956C29}" srcId="{812103E8-025E-4C2A-AD79-B91B2BA56583}" destId="{DE2D2D97-CF7E-4786-B981-D6E66A128441}" srcOrd="1" destOrd="0" parTransId="{36BA374C-7CB6-469A-86A6-D7076318542C}" sibTransId="{F9785533-0D4E-40FA-B6E2-4CEB9E0E108F}"/>
    <dgm:cxn modelId="{74A42DAB-7EBC-4FAD-8FC0-8FDEC8FB7A1B}" srcId="{812103E8-025E-4C2A-AD79-B91B2BA56583}" destId="{F3374505-7B12-48BC-BE01-420C49FD3AC9}" srcOrd="2" destOrd="0" parTransId="{BE62DEFC-28DC-4C98-848B-2A4FBB7B9990}" sibTransId="{B0E6977A-0837-434C-B151-75378A6DA304}"/>
    <dgm:cxn modelId="{90B6A8D8-3C7A-4E12-B110-4E2772389AEC}" srcId="{812103E8-025E-4C2A-AD79-B91B2BA56583}" destId="{FBFEBDA3-24F9-4462-A6E0-3E48991DF4FD}" srcOrd="0" destOrd="0" parTransId="{58E29525-D01B-4F1B-91A1-8FA3D377A24D}" sibTransId="{4876C38D-072C-49C0-9B56-A109895E5610}"/>
    <dgm:cxn modelId="{18664AE4-FBBB-409E-9A44-39D04BF88C1C}" type="presOf" srcId="{F3374505-7B12-48BC-BE01-420C49FD3AC9}" destId="{B265A3F1-D685-4B85-8B63-DB6EFA5D0624}" srcOrd="1" destOrd="0" presId="urn:microsoft.com/office/officeart/2005/8/layout/hList9"/>
    <dgm:cxn modelId="{628771F3-1600-4061-896E-7F813F8D3B83}" type="presOf" srcId="{DE2D2D97-CF7E-4786-B981-D6E66A128441}" destId="{F18F00A7-5571-4B2C-A229-F07F41FE4AE4}" srcOrd="0" destOrd="0" presId="urn:microsoft.com/office/officeart/2005/8/layout/hList9"/>
    <dgm:cxn modelId="{FADAE1F6-3D7F-4A8C-8BBE-A09B647541A1}" type="presOf" srcId="{A1CE1C37-146C-4D66-A53B-3229DDAED5AD}" destId="{F0213C13-4575-4AF8-A47A-0EE8D08CA97B}" srcOrd="0" destOrd="0" presId="urn:microsoft.com/office/officeart/2005/8/layout/hList9"/>
    <dgm:cxn modelId="{364661F9-9A0A-43A8-87F6-F49F5328FFB7}" type="presOf" srcId="{43CA7D59-FC95-43ED-A384-0326D7F30505}" destId="{CBC6BDE0-9A7A-47F2-BAF3-FF1506AFF794}" srcOrd="0" destOrd="0" presId="urn:microsoft.com/office/officeart/2005/8/layout/hList9"/>
    <dgm:cxn modelId="{9560D5F2-FB68-49D1-B05B-B5AFFD2493AB}" type="presParOf" srcId="{90E60E11-AC19-4CD8-B701-2047EB2AA0EE}" destId="{27BCC3E9-6D80-466E-9BB3-BFF45A355DC0}" srcOrd="0" destOrd="0" presId="urn:microsoft.com/office/officeart/2005/8/layout/hList9"/>
    <dgm:cxn modelId="{8EEC0F32-E6DC-4753-8B79-BF72008B3781}" type="presParOf" srcId="{90E60E11-AC19-4CD8-B701-2047EB2AA0EE}" destId="{EBFCBEF9-9965-42A5-BC02-F1C17938BC50}" srcOrd="1" destOrd="0" presId="urn:microsoft.com/office/officeart/2005/8/layout/hList9"/>
    <dgm:cxn modelId="{9278053A-D4CF-4ACB-8092-3EC1132781AA}" type="presParOf" srcId="{EBFCBEF9-9965-42A5-BC02-F1C17938BC50}" destId="{FB3F0C69-8B38-4D5C-A998-FEA97A5CB74A}" srcOrd="0" destOrd="0" presId="urn:microsoft.com/office/officeart/2005/8/layout/hList9"/>
    <dgm:cxn modelId="{07223476-B440-4948-A93C-34299ACE0785}" type="presParOf" srcId="{EBFCBEF9-9965-42A5-BC02-F1C17938BC50}" destId="{536AEB3E-F559-4A5F-8CF4-42941E2BD237}" srcOrd="1" destOrd="0" presId="urn:microsoft.com/office/officeart/2005/8/layout/hList9"/>
    <dgm:cxn modelId="{8B32A008-5E35-4FA5-8940-5419991E8FFB}" type="presParOf" srcId="{536AEB3E-F559-4A5F-8CF4-42941E2BD237}" destId="{CBC6BDE0-9A7A-47F2-BAF3-FF1506AFF794}" srcOrd="0" destOrd="0" presId="urn:microsoft.com/office/officeart/2005/8/layout/hList9"/>
    <dgm:cxn modelId="{709D69EF-4D6B-46EA-9B58-F741B87B9434}" type="presParOf" srcId="{536AEB3E-F559-4A5F-8CF4-42941E2BD237}" destId="{423AF3DA-6C17-4C01-A17F-E996EE478C67}" srcOrd="1" destOrd="0" presId="urn:microsoft.com/office/officeart/2005/8/layout/hList9"/>
    <dgm:cxn modelId="{765A8FA1-20C6-40F2-8C4B-C3352FE6A0E1}" type="presParOf" srcId="{EBFCBEF9-9965-42A5-BC02-F1C17938BC50}" destId="{BB4D7013-5D0D-4509-919E-CC1BF25FA834}" srcOrd="2" destOrd="0" presId="urn:microsoft.com/office/officeart/2005/8/layout/hList9"/>
    <dgm:cxn modelId="{36ED17EA-CF26-457D-91F3-B71F5B388080}" type="presParOf" srcId="{BB4D7013-5D0D-4509-919E-CC1BF25FA834}" destId="{F0213C13-4575-4AF8-A47A-0EE8D08CA97B}" srcOrd="0" destOrd="0" presId="urn:microsoft.com/office/officeart/2005/8/layout/hList9"/>
    <dgm:cxn modelId="{2BA98B67-5DBD-40FA-93F3-60F921E99302}" type="presParOf" srcId="{BB4D7013-5D0D-4509-919E-CC1BF25FA834}" destId="{B7F96025-13BA-480E-8BFA-9717C4450B5F}" srcOrd="1" destOrd="0" presId="urn:microsoft.com/office/officeart/2005/8/layout/hList9"/>
    <dgm:cxn modelId="{BC8E7C42-1840-4A8D-9A1A-BCC7DEFEE264}" type="presParOf" srcId="{90E60E11-AC19-4CD8-B701-2047EB2AA0EE}" destId="{226D5186-B083-43FA-88E6-AB3E22C06C98}" srcOrd="2" destOrd="0" presId="urn:microsoft.com/office/officeart/2005/8/layout/hList9"/>
    <dgm:cxn modelId="{50135EE9-CD43-4D26-B05B-9FB48D3E77D7}" type="presParOf" srcId="{90E60E11-AC19-4CD8-B701-2047EB2AA0EE}" destId="{919B35B7-AF1B-46B8-BA03-512BBB462FBF}" srcOrd="3" destOrd="0" presId="urn:microsoft.com/office/officeart/2005/8/layout/hList9"/>
    <dgm:cxn modelId="{6870C210-6FB2-44A9-84CC-ADB5CF62EB6B}" type="presParOf" srcId="{90E60E11-AC19-4CD8-B701-2047EB2AA0EE}" destId="{8125EACD-6142-4D34-A829-C91B42AE5D7C}" srcOrd="4" destOrd="0" presId="urn:microsoft.com/office/officeart/2005/8/layout/hList9"/>
    <dgm:cxn modelId="{CB490E4F-F7EA-4381-8240-355C3E2042C5}" type="presParOf" srcId="{90E60E11-AC19-4CD8-B701-2047EB2AA0EE}" destId="{E2D44988-C28C-4EFB-9269-4B6D33BA89E4}" srcOrd="5" destOrd="0" presId="urn:microsoft.com/office/officeart/2005/8/layout/hList9"/>
    <dgm:cxn modelId="{46448054-5382-4030-9CA3-049206F33B6B}" type="presParOf" srcId="{90E60E11-AC19-4CD8-B701-2047EB2AA0EE}" destId="{65F35A00-D4EB-4FB7-9946-BFF56A0163FA}" srcOrd="6" destOrd="0" presId="urn:microsoft.com/office/officeart/2005/8/layout/hList9"/>
    <dgm:cxn modelId="{C770C5E2-D613-40C3-8910-1AE7D4EA728D}" type="presParOf" srcId="{65F35A00-D4EB-4FB7-9946-BFF56A0163FA}" destId="{302B2718-9760-4C91-B1C1-DF81D5EDBAB9}" srcOrd="0" destOrd="0" presId="urn:microsoft.com/office/officeart/2005/8/layout/hList9"/>
    <dgm:cxn modelId="{7EDA0BA7-B240-4A6A-807F-DE421EC7AFD3}" type="presParOf" srcId="{65F35A00-D4EB-4FB7-9946-BFF56A0163FA}" destId="{6D920622-CEE8-4106-BD60-D428B9A73A83}" srcOrd="1" destOrd="0" presId="urn:microsoft.com/office/officeart/2005/8/layout/hList9"/>
    <dgm:cxn modelId="{BDF5E64F-4F3D-4AC2-85EB-7C6FA4FAAEA1}" type="presParOf" srcId="{6D920622-CEE8-4106-BD60-D428B9A73A83}" destId="{6E7C5FA5-5DFA-4286-B018-DF6BE22B228D}" srcOrd="0" destOrd="0" presId="urn:microsoft.com/office/officeart/2005/8/layout/hList9"/>
    <dgm:cxn modelId="{745C4FF2-8707-4780-8AC6-34CAE71C1DEC}" type="presParOf" srcId="{6D920622-CEE8-4106-BD60-D428B9A73A83}" destId="{D07A910D-2A6E-4588-B52A-951B58EAB030}" srcOrd="1" destOrd="0" presId="urn:microsoft.com/office/officeart/2005/8/layout/hList9"/>
    <dgm:cxn modelId="{7F88A7EC-4617-4E5D-B87C-EB0B53892F47}" type="presParOf" srcId="{65F35A00-D4EB-4FB7-9946-BFF56A0163FA}" destId="{BC8752F0-8F59-433E-9A2C-DBB8C2B40F7A}" srcOrd="2" destOrd="0" presId="urn:microsoft.com/office/officeart/2005/8/layout/hList9"/>
    <dgm:cxn modelId="{3526EAD7-4AB1-4F6C-9A24-7FE4798EFC8D}" type="presParOf" srcId="{BC8752F0-8F59-433E-9A2C-DBB8C2B40F7A}" destId="{F18F00A7-5571-4B2C-A229-F07F41FE4AE4}" srcOrd="0" destOrd="0" presId="urn:microsoft.com/office/officeart/2005/8/layout/hList9"/>
    <dgm:cxn modelId="{E3BE5115-F0C4-4421-9D9A-9EAD93C5C1EE}" type="presParOf" srcId="{BC8752F0-8F59-433E-9A2C-DBB8C2B40F7A}" destId="{31D49E83-0C6C-48AB-9E26-7B40D7621C5E}" srcOrd="1" destOrd="0" presId="urn:microsoft.com/office/officeart/2005/8/layout/hList9"/>
    <dgm:cxn modelId="{000D9650-C162-4CAB-8600-A380FEDC381B}" type="presParOf" srcId="{65F35A00-D4EB-4FB7-9946-BFF56A0163FA}" destId="{29DB93AE-87F3-4AD1-B311-57DC9A189600}" srcOrd="3" destOrd="0" presId="urn:microsoft.com/office/officeart/2005/8/layout/hList9"/>
    <dgm:cxn modelId="{6F61371D-2A87-4C35-9A2A-4C71168A91F6}" type="presParOf" srcId="{29DB93AE-87F3-4AD1-B311-57DC9A189600}" destId="{2D249DAE-B6C8-4DEF-98F2-AC5B53585C62}" srcOrd="0" destOrd="0" presId="urn:microsoft.com/office/officeart/2005/8/layout/hList9"/>
    <dgm:cxn modelId="{C3E65B33-2A75-4F07-9E61-1301BE042139}" type="presParOf" srcId="{29DB93AE-87F3-4AD1-B311-57DC9A189600}" destId="{B265A3F1-D685-4B85-8B63-DB6EFA5D0624}" srcOrd="1" destOrd="0" presId="urn:microsoft.com/office/officeart/2005/8/layout/hList9"/>
    <dgm:cxn modelId="{8A34B7B4-84F7-45FB-BA7C-277496D2D43E}" type="presParOf" srcId="{90E60E11-AC19-4CD8-B701-2047EB2AA0EE}" destId="{C2FBD247-2B85-471F-A4B2-F264927D2950}" srcOrd="7" destOrd="0" presId="urn:microsoft.com/office/officeart/2005/8/layout/hList9"/>
    <dgm:cxn modelId="{E1B87F17-4B91-47D9-958B-5B5523C7E084}" type="presParOf" srcId="{90E60E11-AC19-4CD8-B701-2047EB2AA0EE}" destId="{58303795-8B28-4E03-95F9-21DA5073B577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6D0666-EF90-41FC-BBCE-943AD2C3BAAA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</dgm:pt>
    <dgm:pt modelId="{6B02D9ED-8D9C-4040-B37A-E867E07CE5BA}">
      <dgm:prSet phldrT="[Text]"/>
      <dgm:spPr/>
      <dgm:t>
        <a:bodyPr/>
        <a:lstStyle/>
        <a:p>
          <a:r>
            <a:rPr lang="ru-RU" b="1" dirty="0" err="1"/>
            <a:t>Чи</a:t>
          </a:r>
          <a:r>
            <a:rPr lang="ru-RU" b="1" dirty="0"/>
            <a:t> </a:t>
          </a:r>
          <a:r>
            <a:rPr lang="ru-RU" b="1" dirty="0" err="1"/>
            <a:t>впроваджено</a:t>
          </a:r>
          <a:r>
            <a:rPr lang="ru-RU" b="1" dirty="0"/>
            <a:t> </a:t>
          </a:r>
          <a:r>
            <a:rPr lang="ru-RU" b="1" dirty="0" err="1"/>
            <a:t>митною</a:t>
          </a:r>
          <a:r>
            <a:rPr lang="ru-RU" b="1" dirty="0"/>
            <a:t> </a:t>
          </a:r>
          <a:r>
            <a:rPr lang="ru-RU" b="1" dirty="0" err="1"/>
            <a:t>адміністрацією</a:t>
          </a:r>
          <a:r>
            <a:rPr lang="ru-RU" b="1" dirty="0"/>
            <a:t> </a:t>
          </a:r>
          <a:r>
            <a:rPr lang="ru-RU" b="1" dirty="0" err="1"/>
            <a:t>механізми</a:t>
          </a:r>
          <a:r>
            <a:rPr lang="ru-RU" b="1" dirty="0"/>
            <a:t> для </a:t>
          </a:r>
          <a:r>
            <a:rPr lang="ru-RU" b="1" dirty="0" err="1"/>
            <a:t>періодичної</a:t>
          </a:r>
          <a:r>
            <a:rPr lang="ru-RU" b="1" dirty="0"/>
            <a:t> </a:t>
          </a:r>
          <a:r>
            <a:rPr lang="ru-RU" b="1" dirty="0" err="1"/>
            <a:t>взаємодії</a:t>
          </a:r>
          <a:r>
            <a:rPr lang="ru-RU" b="1" dirty="0"/>
            <a:t> з </a:t>
          </a:r>
          <a:r>
            <a:rPr lang="ru-RU" b="1" dirty="0" err="1"/>
            <a:t>приватним</a:t>
          </a:r>
          <a:r>
            <a:rPr lang="ru-RU" b="1" dirty="0"/>
            <a:t> сектором з метою </a:t>
          </a:r>
          <a:r>
            <a:rPr lang="ru-RU" b="1" dirty="0" err="1"/>
            <a:t>обговорення</a:t>
          </a:r>
          <a:r>
            <a:rPr lang="ru-RU" b="1" dirty="0"/>
            <a:t> </a:t>
          </a:r>
          <a:r>
            <a:rPr lang="ru-RU" b="1" dirty="0" err="1"/>
            <a:t>питань</a:t>
          </a:r>
          <a:r>
            <a:rPr lang="ru-RU" b="1" dirty="0"/>
            <a:t>, </a:t>
          </a:r>
          <a:r>
            <a:rPr lang="ru-RU" b="1" dirty="0" err="1"/>
            <a:t>специфічних</a:t>
          </a:r>
          <a:r>
            <a:rPr lang="ru-RU" b="1" dirty="0"/>
            <a:t> для </a:t>
          </a:r>
          <a:r>
            <a:rPr lang="ru-RU" b="1" dirty="0" err="1"/>
            <a:t>митниці</a:t>
          </a:r>
          <a:r>
            <a:rPr lang="ru-RU" b="1" dirty="0"/>
            <a:t>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B869A1-AB9A-4FB7-BC5E-21F8F802E47E}" type="parTrans" cxnId="{CC73387B-EFC9-4D4F-A47C-052B4AEA83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D27349-1891-4243-83A6-1BD599A514DD}" type="sibTrans" cxnId="{CC73387B-EFC9-4D4F-A47C-052B4AEA83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C535F8-A35F-4504-A6AD-8B5DB01AEDD4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uk-UA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/>
            <a:t>Чи</a:t>
          </a:r>
          <a:r>
            <a:rPr lang="ru-RU" b="1" dirty="0"/>
            <a:t> </a:t>
          </a:r>
          <a:r>
            <a:rPr lang="ru-RU" b="1" dirty="0" err="1"/>
            <a:t>збирається</a:t>
          </a:r>
          <a:r>
            <a:rPr lang="ru-RU" b="1" dirty="0"/>
            <a:t> </a:t>
          </a:r>
          <a:r>
            <a:rPr lang="ru-RU" b="1" dirty="0" err="1"/>
            <a:t>група</a:t>
          </a:r>
          <a:r>
            <a:rPr lang="ru-RU" b="1" dirty="0"/>
            <a:t> (</a:t>
          </a:r>
          <a:r>
            <a:rPr lang="ru-RU" b="1" dirty="0" err="1"/>
            <a:t>групи</a:t>
          </a:r>
          <a:r>
            <a:rPr lang="ru-RU" b="1" dirty="0"/>
            <a:t>) </a:t>
          </a:r>
          <a:r>
            <a:rPr lang="ru-RU" b="1" dirty="0" err="1"/>
            <a:t>відповідно</a:t>
          </a:r>
          <a:r>
            <a:rPr lang="ru-RU" b="1" dirty="0"/>
            <a:t> до </a:t>
          </a:r>
          <a:r>
            <a:rPr lang="ru-RU" b="1" dirty="0" err="1"/>
            <a:t>встановлених</a:t>
          </a:r>
          <a:r>
            <a:rPr lang="ru-RU" b="1" dirty="0"/>
            <a:t> </a:t>
          </a:r>
          <a:r>
            <a:rPr lang="ru-RU" b="1" dirty="0" err="1"/>
            <a:t>строків</a:t>
          </a:r>
          <a:r>
            <a:rPr lang="ru-RU" b="1" dirty="0"/>
            <a:t> і </a:t>
          </a:r>
          <a:r>
            <a:rPr lang="ru-RU" b="1" dirty="0" err="1"/>
            <a:t>принаймні</a:t>
          </a:r>
          <a:r>
            <a:rPr lang="ru-RU" b="1" dirty="0"/>
            <a:t> </a:t>
          </a:r>
          <a:r>
            <a:rPr lang="ru-RU" b="1" dirty="0" err="1"/>
            <a:t>двічі</a:t>
          </a:r>
          <a:r>
            <a:rPr lang="ru-RU" b="1" dirty="0"/>
            <a:t> на </a:t>
          </a:r>
          <a:r>
            <a:rPr lang="ru-RU" b="1" dirty="0" err="1"/>
            <a:t>рік</a:t>
          </a:r>
          <a:r>
            <a:rPr lang="ru-RU" b="1" dirty="0"/>
            <a:t>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42CC8D-3EBA-4D80-85E3-C6D65DABB2CF}" type="parTrans" cxnId="{7F7CB8D9-E2C6-4B3D-A0A6-E79E631CDF0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FA91DD-3493-4024-A642-4B36C6A8E900}" type="sibTrans" cxnId="{7F7CB8D9-E2C6-4B3D-A0A6-E79E631CDF0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283DEF-54B7-4A42-89E9-57FC75B45CB4}">
      <dgm:prSet phldrT="[Text]"/>
      <dgm:spPr/>
      <dgm:t>
        <a:bodyPr/>
        <a:lstStyle/>
        <a:p>
          <a:r>
            <a:rPr lang="ru-RU" b="1" dirty="0" err="1"/>
            <a:t>Чи</a:t>
          </a:r>
          <a:r>
            <a:rPr lang="ru-RU" b="1" dirty="0"/>
            <a:t> </a:t>
          </a:r>
          <a:r>
            <a:rPr lang="ru-RU" b="1" dirty="0" err="1"/>
            <a:t>збирається</a:t>
          </a:r>
          <a:r>
            <a:rPr lang="ru-RU" b="1" dirty="0"/>
            <a:t> </a:t>
          </a:r>
          <a:r>
            <a:rPr lang="ru-RU" b="1" dirty="0" err="1"/>
            <a:t>група</a:t>
          </a:r>
          <a:r>
            <a:rPr lang="ru-RU" b="1" dirty="0"/>
            <a:t> (</a:t>
          </a:r>
          <a:r>
            <a:rPr lang="ru-RU" b="1" dirty="0" err="1"/>
            <a:t>групи</a:t>
          </a:r>
          <a:r>
            <a:rPr lang="ru-RU" b="1" dirty="0"/>
            <a:t>) для </a:t>
          </a:r>
          <a:r>
            <a:rPr lang="ru-RU" b="1" dirty="0" err="1"/>
            <a:t>обговорення</a:t>
          </a:r>
          <a:r>
            <a:rPr lang="ru-RU" b="1" dirty="0"/>
            <a:t> </a:t>
          </a:r>
          <a:r>
            <a:rPr lang="ru-RU" b="1" dirty="0" err="1"/>
            <a:t>конкретних</a:t>
          </a:r>
          <a:r>
            <a:rPr lang="ru-RU" b="1" dirty="0"/>
            <a:t> тем?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60923A-F53E-4055-AD9A-7A4755844179}" type="parTrans" cxnId="{DEFC019D-7D67-45B8-BE3B-13C14555DF7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6D284F-1C0B-4DEE-99B3-0ECB396617CD}" type="sibTrans" cxnId="{DEFC019D-7D67-45B8-BE3B-13C14555DF7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6FC1A3-6342-486A-A186-B92D2ED27001}">
      <dgm:prSet phldrT="[Text]"/>
      <dgm:spPr/>
      <dgm:t>
        <a:bodyPr/>
        <a:lstStyle/>
        <a:p>
          <a:r>
            <a:rPr lang="ru-RU" b="1" dirty="0" err="1"/>
            <a:t>Чи</a:t>
          </a:r>
          <a:r>
            <a:rPr lang="ru-RU" b="1" dirty="0"/>
            <a:t> проводить </a:t>
          </a:r>
          <a:r>
            <a:rPr lang="ru-RU" b="1" dirty="0" err="1"/>
            <a:t>група</a:t>
          </a:r>
          <a:r>
            <a:rPr lang="ru-RU" b="1" dirty="0"/>
            <a:t> (</a:t>
          </a:r>
          <a:r>
            <a:rPr lang="ru-RU" b="1" dirty="0" err="1"/>
            <a:t>групи</a:t>
          </a:r>
          <a:r>
            <a:rPr lang="ru-RU" b="1" dirty="0"/>
            <a:t>) </a:t>
          </a:r>
          <a:r>
            <a:rPr lang="ru-RU" b="1" dirty="0" err="1"/>
            <a:t>зустрічі</a:t>
          </a:r>
          <a:r>
            <a:rPr lang="ru-RU" b="1" dirty="0"/>
            <a:t> та за потреби </a:t>
          </a:r>
          <a:r>
            <a:rPr lang="ru-RU" b="1" dirty="0" err="1"/>
            <a:t>повідомляє</a:t>
          </a:r>
          <a:r>
            <a:rPr lang="ru-RU" b="1" dirty="0"/>
            <a:t> </a:t>
          </a:r>
          <a:r>
            <a:rPr lang="ru-RU" b="1" dirty="0" err="1"/>
            <a:t>бізнес</a:t>
          </a:r>
          <a:r>
            <a:rPr lang="ru-RU" b="1" dirty="0"/>
            <a:t> про </a:t>
          </a:r>
          <a:r>
            <a:rPr lang="ru-RU" b="1" dirty="0" err="1"/>
            <a:t>нову</a:t>
          </a:r>
          <a:r>
            <a:rPr lang="ru-RU" b="1" dirty="0"/>
            <a:t> </a:t>
          </a:r>
          <a:r>
            <a:rPr lang="ru-RU" b="1" dirty="0" err="1"/>
            <a:t>інформацію</a:t>
          </a:r>
          <a:r>
            <a:rPr lang="ru-RU" b="1" dirty="0"/>
            <a:t>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E6F289-C1AE-4038-B3E4-A7A08F180361}" type="parTrans" cxnId="{797DECA5-1810-43B7-B94A-38C11851E0F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67D80E-E056-40E8-9929-5CDE4EC92AEA}" type="sibTrans" cxnId="{797DECA5-1810-43B7-B94A-38C11851E0F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C861D4-2F69-4B5F-A301-19149D48643B}">
      <dgm:prSet phldrT="[Text]"/>
      <dgm:spPr/>
      <dgm:t>
        <a:bodyPr/>
        <a:lstStyle/>
        <a:p>
          <a:r>
            <a:rPr lang="ru-RU" b="1" dirty="0" err="1"/>
            <a:t>Чи</a:t>
          </a:r>
          <a:r>
            <a:rPr lang="ru-RU" b="1" dirty="0"/>
            <a:t> </a:t>
          </a:r>
          <a:r>
            <a:rPr lang="ru-RU" b="1" dirty="0" err="1"/>
            <a:t>мають</a:t>
          </a:r>
          <a:r>
            <a:rPr lang="ru-RU" b="1" dirty="0"/>
            <a:t> </a:t>
          </a:r>
          <a:r>
            <a:rPr lang="ru-RU" b="1" dirty="0" err="1"/>
            <a:t>група</a:t>
          </a:r>
          <a:r>
            <a:rPr lang="ru-RU" b="1" dirty="0"/>
            <a:t> (</a:t>
          </a:r>
          <a:r>
            <a:rPr lang="ru-RU" b="1" dirty="0" err="1"/>
            <a:t>групи</a:t>
          </a:r>
          <a:r>
            <a:rPr lang="ru-RU" b="1" dirty="0"/>
            <a:t>) </a:t>
          </a:r>
          <a:r>
            <a:rPr lang="ru-RU" b="1" dirty="0" err="1"/>
            <a:t>затверджені</a:t>
          </a:r>
          <a:r>
            <a:rPr lang="ru-RU" b="1" dirty="0"/>
            <a:t> </a:t>
          </a:r>
          <a:r>
            <a:rPr lang="ru-RU" b="1" dirty="0" err="1"/>
            <a:t>Положення</a:t>
          </a:r>
          <a:r>
            <a:rPr lang="ru-RU" b="1" dirty="0"/>
            <a:t>/Мандат (</a:t>
          </a:r>
          <a:r>
            <a:rPr lang="en" b="1" dirty="0"/>
            <a:t>Terms of Reference), </a:t>
          </a:r>
          <a:r>
            <a:rPr lang="ru-RU" b="1" dirty="0" err="1"/>
            <a:t>що</a:t>
          </a:r>
          <a:r>
            <a:rPr lang="ru-RU" b="1" dirty="0"/>
            <a:t> </a:t>
          </a:r>
          <a:r>
            <a:rPr lang="ru-RU" b="1" dirty="0" err="1"/>
            <a:t>забезпечують</a:t>
          </a:r>
          <a:r>
            <a:rPr lang="ru-RU" b="1" dirty="0"/>
            <a:t> </a:t>
          </a:r>
          <a:r>
            <a:rPr lang="ru-RU" b="1" dirty="0" err="1"/>
            <a:t>належне</a:t>
          </a:r>
          <a:r>
            <a:rPr lang="ru-RU" b="1" dirty="0"/>
            <a:t> </a:t>
          </a:r>
          <a:r>
            <a:rPr lang="ru-RU" b="1" dirty="0" err="1"/>
            <a:t>врядування</a:t>
          </a:r>
          <a:r>
            <a:rPr lang="ru-RU" b="1" dirty="0"/>
            <a:t>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84991-4297-4EC8-BE5A-05F3C2BDFAD0}" type="parTrans" cxnId="{3E1E5A07-0013-4C50-9B77-2BBDCCD5ED9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76C228-7B47-44EA-8DB3-FCA1207C24F0}" type="sibTrans" cxnId="{3E1E5A07-0013-4C50-9B77-2BBDCCD5ED9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D35541-1699-4B1E-B004-632E98E74A68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1" dirty="0" err="1"/>
            <a:t>Чи</a:t>
          </a:r>
          <a:r>
            <a:rPr lang="ru-RU" b="1" dirty="0"/>
            <a:t> </a:t>
          </a:r>
          <a:r>
            <a:rPr lang="ru-RU" b="1" dirty="0" err="1"/>
            <a:t>має</a:t>
          </a:r>
          <a:r>
            <a:rPr lang="ru-RU" b="1" dirty="0"/>
            <a:t> </a:t>
          </a:r>
          <a:r>
            <a:rPr lang="ru-RU" b="1" dirty="0" err="1"/>
            <a:t>група</a:t>
          </a:r>
          <a:r>
            <a:rPr lang="ru-RU" b="1" dirty="0"/>
            <a:t> (</a:t>
          </a:r>
          <a:r>
            <a:rPr lang="ru-RU" b="1" dirty="0" err="1"/>
            <a:t>групи</a:t>
          </a:r>
          <a:r>
            <a:rPr lang="ru-RU" b="1" dirty="0"/>
            <a:t>) </a:t>
          </a:r>
          <a:r>
            <a:rPr lang="ru-RU" b="1" dirty="0" err="1"/>
            <a:t>призначеного</a:t>
          </a:r>
          <a:r>
            <a:rPr lang="ru-RU" b="1" dirty="0"/>
            <a:t> </a:t>
          </a:r>
          <a:r>
            <a:rPr lang="ru-RU" b="1" dirty="0" err="1"/>
            <a:t>представника</a:t>
          </a:r>
          <a:r>
            <a:rPr lang="ru-RU" b="1" dirty="0"/>
            <a:t> </a:t>
          </a:r>
          <a:r>
            <a:rPr lang="ru-RU" b="1" dirty="0" err="1"/>
            <a:t>від</a:t>
          </a:r>
          <a:r>
            <a:rPr lang="ru-RU" b="1" dirty="0"/>
            <a:t> </a:t>
          </a:r>
          <a:r>
            <a:rPr lang="ru-RU" b="1" dirty="0" err="1"/>
            <a:t>митної</a:t>
          </a:r>
          <a:r>
            <a:rPr lang="ru-RU" b="1" dirty="0"/>
            <a:t> </a:t>
          </a:r>
          <a:r>
            <a:rPr lang="ru-RU" b="1" dirty="0" err="1"/>
            <a:t>адміністрації</a:t>
          </a:r>
          <a:r>
            <a:rPr lang="ru-RU" b="1" dirty="0"/>
            <a:t>, </a:t>
          </a:r>
          <a:r>
            <a:rPr lang="ru-RU" b="1" dirty="0" err="1"/>
            <a:t>відповідального</a:t>
          </a:r>
          <a:r>
            <a:rPr lang="ru-RU" b="1" dirty="0"/>
            <a:t> за </a:t>
          </a:r>
          <a:r>
            <a:rPr lang="ru-RU" b="1" dirty="0" err="1"/>
            <a:t>взаємодію</a:t>
          </a:r>
          <a:r>
            <a:rPr lang="ru-RU" b="1" dirty="0"/>
            <a:t> з </a:t>
          </a:r>
          <a:r>
            <a:rPr lang="ru-RU" b="1" dirty="0" err="1"/>
            <a:t>бізнесом</a:t>
          </a:r>
          <a:r>
            <a:rPr lang="ru-RU" b="1" dirty="0"/>
            <a:t>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E90D55-E79A-4016-8DB5-019F9FC71A9B}" type="parTrans" cxnId="{61A9B8B1-C4CE-42DA-B58B-E2BD15565F4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18399-2D86-4977-9C57-2111A576F779}" type="sibTrans" cxnId="{61A9B8B1-C4CE-42DA-B58B-E2BD15565F4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C0E977-8774-4515-A8A0-9A0899DCFBC0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b="1" dirty="0" err="1"/>
            <a:t>Чи</a:t>
          </a:r>
          <a:r>
            <a:rPr lang="ru-RU" b="1" dirty="0"/>
            <a:t> </a:t>
          </a:r>
          <a:r>
            <a:rPr lang="ru-RU" b="1" dirty="0" err="1"/>
            <a:t>є</a:t>
          </a:r>
          <a:r>
            <a:rPr lang="ru-RU" b="1" dirty="0"/>
            <a:t> </a:t>
          </a:r>
          <a:r>
            <a:rPr lang="ru-RU" b="1" dirty="0" err="1"/>
            <a:t>призначений</a:t>
          </a:r>
          <a:r>
            <a:rPr lang="ru-RU" b="1" dirty="0"/>
            <a:t> </a:t>
          </a:r>
          <a:r>
            <a:rPr lang="ru-RU" b="1" dirty="0" err="1"/>
            <a:t>представник</a:t>
          </a:r>
          <a:r>
            <a:rPr lang="ru-RU" b="1" dirty="0"/>
            <a:t> </a:t>
          </a:r>
          <a:r>
            <a:rPr lang="ru-RU" b="1" dirty="0" err="1"/>
            <a:t>митної</a:t>
          </a:r>
          <a:r>
            <a:rPr lang="ru-RU" b="1" dirty="0"/>
            <a:t> </a:t>
          </a:r>
          <a:r>
            <a:rPr lang="ru-RU" b="1" dirty="0" err="1"/>
            <a:t>адміністрації</a:t>
          </a:r>
          <a:r>
            <a:rPr lang="ru-RU" b="1" dirty="0"/>
            <a:t>, </a:t>
          </a:r>
          <a:r>
            <a:rPr lang="ru-RU" b="1" dirty="0" err="1"/>
            <a:t>відповідальний</a:t>
          </a:r>
          <a:r>
            <a:rPr lang="ru-RU" b="1" dirty="0"/>
            <a:t> за </a:t>
          </a:r>
          <a:r>
            <a:rPr lang="ru-RU" b="1" dirty="0" err="1"/>
            <a:t>координацію</a:t>
          </a:r>
          <a:r>
            <a:rPr lang="ru-RU" b="1" dirty="0"/>
            <a:t> з </a:t>
          </a:r>
          <a:r>
            <a:rPr lang="ru-RU" b="1" dirty="0" err="1"/>
            <a:t>партнерськими</a:t>
          </a:r>
          <a:r>
            <a:rPr lang="ru-RU" b="1" dirty="0"/>
            <a:t> органами?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EBFAE7-1D6D-422F-B56B-865A1D84A159}" type="parTrans" cxnId="{74FF7A9B-B2A3-4142-A695-09DFE99ADDAC}">
      <dgm:prSet/>
      <dgm:spPr/>
      <dgm:t>
        <a:bodyPr/>
        <a:lstStyle/>
        <a:p>
          <a:endParaRPr lang="en-US"/>
        </a:p>
      </dgm:t>
    </dgm:pt>
    <dgm:pt modelId="{72834357-544B-4B8B-A6F1-D0CE1B40E411}" type="sibTrans" cxnId="{74FF7A9B-B2A3-4142-A695-09DFE99ADDAC}">
      <dgm:prSet/>
      <dgm:spPr/>
      <dgm:t>
        <a:bodyPr/>
        <a:lstStyle/>
        <a:p>
          <a:endParaRPr lang="en-US"/>
        </a:p>
      </dgm:t>
    </dgm:pt>
    <dgm:pt modelId="{E9933115-F943-4A6C-870A-0EAC1DBF67EB}">
      <dgm:prSet phldrT="[Text]"/>
      <dgm:spPr/>
      <dgm:t>
        <a:bodyPr/>
        <a:lstStyle/>
        <a:p>
          <a:r>
            <a:rPr lang="ru-RU" b="1" dirty="0" err="1"/>
            <a:t>Чи</a:t>
          </a:r>
          <a:r>
            <a:rPr lang="ru-RU" b="1" dirty="0"/>
            <a:t> </a:t>
          </a:r>
          <a:r>
            <a:rPr lang="ru-RU" b="1" dirty="0" err="1"/>
            <a:t>існують</a:t>
          </a:r>
          <a:r>
            <a:rPr lang="ru-RU" b="1" dirty="0"/>
            <a:t> </a:t>
          </a:r>
          <a:r>
            <a:rPr lang="ru-RU" b="1" dirty="0" err="1"/>
            <a:t>механізми</a:t>
          </a:r>
          <a:r>
            <a:rPr lang="ru-RU" b="1" dirty="0"/>
            <a:t> для </a:t>
          </a:r>
          <a:r>
            <a:rPr lang="ru-RU" b="1" dirty="0" err="1"/>
            <a:t>забезпечення</a:t>
          </a:r>
          <a:r>
            <a:rPr lang="ru-RU" b="1" dirty="0"/>
            <a:t> </a:t>
          </a:r>
          <a:r>
            <a:rPr lang="ru-RU" b="1" dirty="0" err="1"/>
            <a:t>прозорості</a:t>
          </a:r>
          <a:r>
            <a:rPr lang="ru-RU" b="1" dirty="0"/>
            <a:t> для </a:t>
          </a:r>
          <a:r>
            <a:rPr lang="ru-RU" b="1" dirty="0" err="1"/>
            <a:t>громадськості</a:t>
          </a:r>
          <a:r>
            <a:rPr lang="ru-RU" b="1" dirty="0"/>
            <a:t> </a:t>
          </a:r>
          <a:r>
            <a:rPr lang="ru-RU" b="1" dirty="0" err="1"/>
            <a:t>щодо</a:t>
          </a:r>
          <a:r>
            <a:rPr lang="ru-RU" b="1" dirty="0"/>
            <a:t> </a:t>
          </a:r>
          <a:r>
            <a:rPr lang="ru-RU" b="1" dirty="0" err="1"/>
            <a:t>обговорень</a:t>
          </a:r>
          <a:r>
            <a:rPr lang="ru-RU" b="1" dirty="0"/>
            <a:t> </a:t>
          </a:r>
          <a:r>
            <a:rPr lang="ru-RU" b="1" dirty="0" err="1"/>
            <a:t>групи</a:t>
          </a:r>
          <a:r>
            <a:rPr lang="ru-RU" b="1" dirty="0"/>
            <a:t>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6347A9-30C1-4958-AE74-308109F5689E}" type="parTrans" cxnId="{F5C04DFB-DDCF-4C37-AFFD-1086A5E20C46}">
      <dgm:prSet/>
      <dgm:spPr/>
      <dgm:t>
        <a:bodyPr/>
        <a:lstStyle/>
        <a:p>
          <a:endParaRPr lang="en-US"/>
        </a:p>
      </dgm:t>
    </dgm:pt>
    <dgm:pt modelId="{9A13F7EE-2DD5-46BF-8637-6275FADE9EDA}" type="sibTrans" cxnId="{F5C04DFB-DDCF-4C37-AFFD-1086A5E20C46}">
      <dgm:prSet/>
      <dgm:spPr/>
      <dgm:t>
        <a:bodyPr/>
        <a:lstStyle/>
        <a:p>
          <a:endParaRPr lang="en-US"/>
        </a:p>
      </dgm:t>
    </dgm:pt>
    <dgm:pt modelId="{E584DFFF-A28D-404A-BA69-8CD51319D287}">
      <dgm:prSet phldrT="[Text]"/>
      <dgm:spPr/>
      <dgm:t>
        <a:bodyPr/>
        <a:lstStyle/>
        <a:p>
          <a:r>
            <a:rPr lang="ru-RU" b="1" dirty="0" err="1"/>
            <a:t>Чи</a:t>
          </a:r>
          <a:r>
            <a:rPr lang="ru-RU" b="1" dirty="0"/>
            <a:t> </a:t>
          </a:r>
          <a:r>
            <a:rPr lang="ru-RU" b="1" dirty="0" err="1"/>
            <a:t>створені</a:t>
          </a:r>
          <a:r>
            <a:rPr lang="ru-RU" b="1" dirty="0"/>
            <a:t> </a:t>
          </a:r>
          <a:r>
            <a:rPr lang="ru-RU" b="1" dirty="0" err="1"/>
            <a:t>механізми</a:t>
          </a:r>
          <a:r>
            <a:rPr lang="ru-RU" b="1" dirty="0"/>
            <a:t> для </a:t>
          </a:r>
          <a:r>
            <a:rPr lang="ru-RU" b="1" dirty="0" err="1"/>
            <a:t>відстеження</a:t>
          </a:r>
          <a:r>
            <a:rPr lang="ru-RU" b="1" dirty="0"/>
            <a:t> </a:t>
          </a:r>
          <a:r>
            <a:rPr lang="ru-RU" b="1" dirty="0" err="1"/>
            <a:t>рекомендацій</a:t>
          </a:r>
          <a:r>
            <a:rPr lang="ru-RU" b="1" dirty="0"/>
            <a:t> </a:t>
          </a:r>
          <a:r>
            <a:rPr lang="ru-RU" b="1" dirty="0" err="1"/>
            <a:t>усіх</a:t>
          </a:r>
          <a:r>
            <a:rPr lang="ru-RU" b="1" dirty="0"/>
            <a:t> </a:t>
          </a:r>
          <a:r>
            <a:rPr lang="ru-RU" b="1" dirty="0" err="1"/>
            <a:t>залучених</a:t>
          </a:r>
          <a:r>
            <a:rPr lang="ru-RU" b="1" dirty="0"/>
            <a:t> </a:t>
          </a:r>
          <a:r>
            <a:rPr lang="ru-RU" b="1" dirty="0" err="1"/>
            <a:t>сторін</a:t>
          </a:r>
          <a:r>
            <a:rPr lang="ru-RU" b="1" dirty="0"/>
            <a:t> з метою </a:t>
          </a:r>
          <a:r>
            <a:rPr lang="ru-RU" b="1" dirty="0" err="1"/>
            <a:t>належного</a:t>
          </a:r>
          <a:r>
            <a:rPr lang="ru-RU" b="1" dirty="0"/>
            <a:t> </a:t>
          </a:r>
          <a:r>
            <a:rPr lang="ru-RU" b="1" dirty="0" err="1"/>
            <a:t>подальшого</a:t>
          </a:r>
          <a:r>
            <a:rPr lang="ru-RU" b="1" dirty="0"/>
            <a:t> </a:t>
          </a:r>
          <a:r>
            <a:rPr lang="ru-RU" b="1" dirty="0" err="1"/>
            <a:t>супроводу</a:t>
          </a:r>
          <a:r>
            <a:rPr lang="ru-RU" b="1" dirty="0"/>
            <a:t>/</a:t>
          </a:r>
          <a:r>
            <a:rPr lang="ru-RU" b="1" dirty="0" err="1"/>
            <a:t>виконання</a:t>
          </a:r>
          <a:r>
            <a:rPr lang="ru-RU" b="1" dirty="0"/>
            <a:t>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3C4CF9-7E7C-48D8-9A50-7BEE4CDDE0BE}" type="parTrans" cxnId="{4EEE6C05-8DEA-4EC5-AB01-ADFC6E2BBFB1}">
      <dgm:prSet/>
      <dgm:spPr/>
      <dgm:t>
        <a:bodyPr/>
        <a:lstStyle/>
        <a:p>
          <a:endParaRPr lang="en-US"/>
        </a:p>
      </dgm:t>
    </dgm:pt>
    <dgm:pt modelId="{126A9722-4AFF-492C-A42B-9BCDF09D6EE2}" type="sibTrans" cxnId="{4EEE6C05-8DEA-4EC5-AB01-ADFC6E2BBFB1}">
      <dgm:prSet/>
      <dgm:spPr/>
      <dgm:t>
        <a:bodyPr/>
        <a:lstStyle/>
        <a:p>
          <a:endParaRPr lang="en-US"/>
        </a:p>
      </dgm:t>
    </dgm:pt>
    <dgm:pt modelId="{ECCE48E1-DDFF-4961-A841-63CC7256FB0B}" type="pres">
      <dgm:prSet presAssocID="{496D0666-EF90-41FC-BBCE-943AD2C3BAAA}" presName="Name0" presStyleCnt="0">
        <dgm:presLayoutVars>
          <dgm:dir/>
          <dgm:resizeHandles/>
        </dgm:presLayoutVars>
      </dgm:prSet>
      <dgm:spPr/>
    </dgm:pt>
    <dgm:pt modelId="{FBE0739D-6CFD-428D-80EB-5DF121716727}" type="pres">
      <dgm:prSet presAssocID="{6B02D9ED-8D9C-4040-B37A-E867E07CE5BA}" presName="compNode" presStyleCnt="0"/>
      <dgm:spPr/>
    </dgm:pt>
    <dgm:pt modelId="{2A4DC9E0-33FD-4BAC-BC0D-1928BA4533B6}" type="pres">
      <dgm:prSet presAssocID="{6B02D9ED-8D9C-4040-B37A-E867E07CE5BA}" presName="dummyConnPt" presStyleCnt="0"/>
      <dgm:spPr/>
    </dgm:pt>
    <dgm:pt modelId="{DF44F57D-A70E-4227-829D-7B035B2F99BC}" type="pres">
      <dgm:prSet presAssocID="{6B02D9ED-8D9C-4040-B37A-E867E07CE5BA}" presName="node" presStyleLbl="node1" presStyleIdx="0" presStyleCnt="9">
        <dgm:presLayoutVars>
          <dgm:bulletEnabled val="1"/>
        </dgm:presLayoutVars>
      </dgm:prSet>
      <dgm:spPr/>
    </dgm:pt>
    <dgm:pt modelId="{B2C96741-7CA9-4D11-9144-66CD0C4F3E2E}" type="pres">
      <dgm:prSet presAssocID="{3AD27349-1891-4243-83A6-1BD599A514DD}" presName="sibTrans" presStyleLbl="bgSibTrans2D1" presStyleIdx="0" presStyleCnt="8"/>
      <dgm:spPr/>
    </dgm:pt>
    <dgm:pt modelId="{B8E99418-B28E-4DEC-98F4-8A08DE5AE525}" type="pres">
      <dgm:prSet presAssocID="{F9C535F8-A35F-4504-A6AD-8B5DB01AEDD4}" presName="compNode" presStyleCnt="0"/>
      <dgm:spPr/>
    </dgm:pt>
    <dgm:pt modelId="{D7FCF535-9CFD-427A-952D-DFEA0967B895}" type="pres">
      <dgm:prSet presAssocID="{F9C535F8-A35F-4504-A6AD-8B5DB01AEDD4}" presName="dummyConnPt" presStyleCnt="0"/>
      <dgm:spPr/>
    </dgm:pt>
    <dgm:pt modelId="{F21AED0C-9042-4574-A896-8E9EF4711F6E}" type="pres">
      <dgm:prSet presAssocID="{F9C535F8-A35F-4504-A6AD-8B5DB01AEDD4}" presName="node" presStyleLbl="node1" presStyleIdx="1" presStyleCnt="9">
        <dgm:presLayoutVars>
          <dgm:bulletEnabled val="1"/>
        </dgm:presLayoutVars>
      </dgm:prSet>
      <dgm:spPr/>
    </dgm:pt>
    <dgm:pt modelId="{435E1B05-9E37-4824-A75D-A28135DA475C}" type="pres">
      <dgm:prSet presAssocID="{0DFA91DD-3493-4024-A642-4B36C6A8E900}" presName="sibTrans" presStyleLbl="bgSibTrans2D1" presStyleIdx="1" presStyleCnt="8"/>
      <dgm:spPr/>
    </dgm:pt>
    <dgm:pt modelId="{37CF2E6E-1C51-4023-8169-6F853EE76C57}" type="pres">
      <dgm:prSet presAssocID="{96283DEF-54B7-4A42-89E9-57FC75B45CB4}" presName="compNode" presStyleCnt="0"/>
      <dgm:spPr/>
    </dgm:pt>
    <dgm:pt modelId="{9CDCAD7F-5D66-427F-AA28-B15E641B70DB}" type="pres">
      <dgm:prSet presAssocID="{96283DEF-54B7-4A42-89E9-57FC75B45CB4}" presName="dummyConnPt" presStyleCnt="0"/>
      <dgm:spPr/>
    </dgm:pt>
    <dgm:pt modelId="{E7BDD2F9-F64F-4C00-82F3-21320A25E6BE}" type="pres">
      <dgm:prSet presAssocID="{96283DEF-54B7-4A42-89E9-57FC75B45CB4}" presName="node" presStyleLbl="node1" presStyleIdx="2" presStyleCnt="9">
        <dgm:presLayoutVars>
          <dgm:bulletEnabled val="1"/>
        </dgm:presLayoutVars>
      </dgm:prSet>
      <dgm:spPr/>
    </dgm:pt>
    <dgm:pt modelId="{6A1DA7E3-EBDA-4487-8FC5-CF8399B5BE05}" type="pres">
      <dgm:prSet presAssocID="{C76D284F-1C0B-4DEE-99B3-0ECB396617CD}" presName="sibTrans" presStyleLbl="bgSibTrans2D1" presStyleIdx="2" presStyleCnt="8"/>
      <dgm:spPr/>
    </dgm:pt>
    <dgm:pt modelId="{AE91D217-78FE-480A-8721-FC7015865EF5}" type="pres">
      <dgm:prSet presAssocID="{5C6FC1A3-6342-486A-A186-B92D2ED27001}" presName="compNode" presStyleCnt="0"/>
      <dgm:spPr/>
    </dgm:pt>
    <dgm:pt modelId="{0FCB7F40-F94D-42B5-903B-A77F7B9F26A3}" type="pres">
      <dgm:prSet presAssocID="{5C6FC1A3-6342-486A-A186-B92D2ED27001}" presName="dummyConnPt" presStyleCnt="0"/>
      <dgm:spPr/>
    </dgm:pt>
    <dgm:pt modelId="{4393F14C-584D-4018-AA53-83D95522C3C5}" type="pres">
      <dgm:prSet presAssocID="{5C6FC1A3-6342-486A-A186-B92D2ED27001}" presName="node" presStyleLbl="node1" presStyleIdx="3" presStyleCnt="9">
        <dgm:presLayoutVars>
          <dgm:bulletEnabled val="1"/>
        </dgm:presLayoutVars>
      </dgm:prSet>
      <dgm:spPr/>
    </dgm:pt>
    <dgm:pt modelId="{A3340911-942A-40A8-8AB3-8B32258B0FC1}" type="pres">
      <dgm:prSet presAssocID="{F467D80E-E056-40E8-9929-5CDE4EC92AEA}" presName="sibTrans" presStyleLbl="bgSibTrans2D1" presStyleIdx="3" presStyleCnt="8"/>
      <dgm:spPr/>
    </dgm:pt>
    <dgm:pt modelId="{A57293B8-5B66-4685-B382-E784A05F8C56}" type="pres">
      <dgm:prSet presAssocID="{9AC861D4-2F69-4B5F-A301-19149D48643B}" presName="compNode" presStyleCnt="0"/>
      <dgm:spPr/>
    </dgm:pt>
    <dgm:pt modelId="{A2EACE39-0B43-49FB-93EE-7B6A2D022B07}" type="pres">
      <dgm:prSet presAssocID="{9AC861D4-2F69-4B5F-A301-19149D48643B}" presName="dummyConnPt" presStyleCnt="0"/>
      <dgm:spPr/>
    </dgm:pt>
    <dgm:pt modelId="{7AC307A7-D92C-4284-A9CB-CC2E0214B8F7}" type="pres">
      <dgm:prSet presAssocID="{9AC861D4-2F69-4B5F-A301-19149D48643B}" presName="node" presStyleLbl="node1" presStyleIdx="4" presStyleCnt="9">
        <dgm:presLayoutVars>
          <dgm:bulletEnabled val="1"/>
        </dgm:presLayoutVars>
      </dgm:prSet>
      <dgm:spPr/>
    </dgm:pt>
    <dgm:pt modelId="{04AF5E7C-A774-40EE-97E4-8DE3D0944CB0}" type="pres">
      <dgm:prSet presAssocID="{8376C228-7B47-44EA-8DB3-FCA1207C24F0}" presName="sibTrans" presStyleLbl="bgSibTrans2D1" presStyleIdx="4" presStyleCnt="8"/>
      <dgm:spPr/>
    </dgm:pt>
    <dgm:pt modelId="{E333FC1E-DC48-46B0-A526-62F24B765E8B}" type="pres">
      <dgm:prSet presAssocID="{7DD35541-1699-4B1E-B004-632E98E74A68}" presName="compNode" presStyleCnt="0"/>
      <dgm:spPr/>
    </dgm:pt>
    <dgm:pt modelId="{4D28B054-656C-4C8E-9F54-7F1784433B7E}" type="pres">
      <dgm:prSet presAssocID="{7DD35541-1699-4B1E-B004-632E98E74A68}" presName="dummyConnPt" presStyleCnt="0"/>
      <dgm:spPr/>
    </dgm:pt>
    <dgm:pt modelId="{1EB71C91-100E-4C30-A366-CED896153835}" type="pres">
      <dgm:prSet presAssocID="{7DD35541-1699-4B1E-B004-632E98E74A68}" presName="node" presStyleLbl="node1" presStyleIdx="5" presStyleCnt="9">
        <dgm:presLayoutVars>
          <dgm:bulletEnabled val="1"/>
        </dgm:presLayoutVars>
      </dgm:prSet>
      <dgm:spPr/>
    </dgm:pt>
    <dgm:pt modelId="{4A4399D5-CBDC-468D-A2D0-3042AE724CB7}" type="pres">
      <dgm:prSet presAssocID="{47618399-2D86-4977-9C57-2111A576F779}" presName="sibTrans" presStyleLbl="bgSibTrans2D1" presStyleIdx="5" presStyleCnt="8"/>
      <dgm:spPr/>
    </dgm:pt>
    <dgm:pt modelId="{5DECCDF1-C272-4B45-9C83-4616265ED7A4}" type="pres">
      <dgm:prSet presAssocID="{A4C0E977-8774-4515-A8A0-9A0899DCFBC0}" presName="compNode" presStyleCnt="0"/>
      <dgm:spPr/>
    </dgm:pt>
    <dgm:pt modelId="{514D08AD-CD36-4F82-B0B7-7C8B5C1CC9B5}" type="pres">
      <dgm:prSet presAssocID="{A4C0E977-8774-4515-A8A0-9A0899DCFBC0}" presName="dummyConnPt" presStyleCnt="0"/>
      <dgm:spPr/>
    </dgm:pt>
    <dgm:pt modelId="{EB6A413C-0630-42D9-9E00-2358C7DBBD8E}" type="pres">
      <dgm:prSet presAssocID="{A4C0E977-8774-4515-A8A0-9A0899DCFBC0}" presName="node" presStyleLbl="node1" presStyleIdx="6" presStyleCnt="9">
        <dgm:presLayoutVars>
          <dgm:bulletEnabled val="1"/>
        </dgm:presLayoutVars>
      </dgm:prSet>
      <dgm:spPr/>
    </dgm:pt>
    <dgm:pt modelId="{EBC4F0C3-D594-4D1C-921F-B03B8C28046F}" type="pres">
      <dgm:prSet presAssocID="{72834357-544B-4B8B-A6F1-D0CE1B40E411}" presName="sibTrans" presStyleLbl="bgSibTrans2D1" presStyleIdx="6" presStyleCnt="8"/>
      <dgm:spPr/>
    </dgm:pt>
    <dgm:pt modelId="{B0FE2DFE-9665-4030-8BF6-2F5D1CB0061D}" type="pres">
      <dgm:prSet presAssocID="{E9933115-F943-4A6C-870A-0EAC1DBF67EB}" presName="compNode" presStyleCnt="0"/>
      <dgm:spPr/>
    </dgm:pt>
    <dgm:pt modelId="{05094085-16FF-4453-9672-0C34914D72B1}" type="pres">
      <dgm:prSet presAssocID="{E9933115-F943-4A6C-870A-0EAC1DBF67EB}" presName="dummyConnPt" presStyleCnt="0"/>
      <dgm:spPr/>
    </dgm:pt>
    <dgm:pt modelId="{F1FF2338-A7E6-481B-968E-6D50255A0E9E}" type="pres">
      <dgm:prSet presAssocID="{E9933115-F943-4A6C-870A-0EAC1DBF67EB}" presName="node" presStyleLbl="node1" presStyleIdx="7" presStyleCnt="9">
        <dgm:presLayoutVars>
          <dgm:bulletEnabled val="1"/>
        </dgm:presLayoutVars>
      </dgm:prSet>
      <dgm:spPr/>
    </dgm:pt>
    <dgm:pt modelId="{917546CA-7C51-4F1A-80B7-8A176441D95D}" type="pres">
      <dgm:prSet presAssocID="{9A13F7EE-2DD5-46BF-8637-6275FADE9EDA}" presName="sibTrans" presStyleLbl="bgSibTrans2D1" presStyleIdx="7" presStyleCnt="8"/>
      <dgm:spPr/>
    </dgm:pt>
    <dgm:pt modelId="{2C61DA72-BF89-4352-A11F-04CBAEE88BA7}" type="pres">
      <dgm:prSet presAssocID="{E584DFFF-A28D-404A-BA69-8CD51319D287}" presName="compNode" presStyleCnt="0"/>
      <dgm:spPr/>
    </dgm:pt>
    <dgm:pt modelId="{57AEFD4C-EDA1-4240-BED0-E7D461D2445C}" type="pres">
      <dgm:prSet presAssocID="{E584DFFF-A28D-404A-BA69-8CD51319D287}" presName="dummyConnPt" presStyleCnt="0"/>
      <dgm:spPr/>
    </dgm:pt>
    <dgm:pt modelId="{AE44674A-DD4B-4DD8-A6DA-662E403A8203}" type="pres">
      <dgm:prSet presAssocID="{E584DFFF-A28D-404A-BA69-8CD51319D287}" presName="node" presStyleLbl="node1" presStyleIdx="8" presStyleCnt="9">
        <dgm:presLayoutVars>
          <dgm:bulletEnabled val="1"/>
        </dgm:presLayoutVars>
      </dgm:prSet>
      <dgm:spPr/>
    </dgm:pt>
  </dgm:ptLst>
  <dgm:cxnLst>
    <dgm:cxn modelId="{4EEE6C05-8DEA-4EC5-AB01-ADFC6E2BBFB1}" srcId="{496D0666-EF90-41FC-BBCE-943AD2C3BAAA}" destId="{E584DFFF-A28D-404A-BA69-8CD51319D287}" srcOrd="8" destOrd="0" parTransId="{613C4CF9-7E7C-48D8-9A50-7BEE4CDDE0BE}" sibTransId="{126A9722-4AFF-492C-A42B-9BCDF09D6EE2}"/>
    <dgm:cxn modelId="{3E1E5A07-0013-4C50-9B77-2BBDCCD5ED9F}" srcId="{496D0666-EF90-41FC-BBCE-943AD2C3BAAA}" destId="{9AC861D4-2F69-4B5F-A301-19149D48643B}" srcOrd="4" destOrd="0" parTransId="{A2484991-4297-4EC8-BE5A-05F3C2BDFAD0}" sibTransId="{8376C228-7B47-44EA-8DB3-FCA1207C24F0}"/>
    <dgm:cxn modelId="{CE2A0519-2813-4F1F-BF07-47DD69C46F92}" type="presOf" srcId="{F467D80E-E056-40E8-9929-5CDE4EC92AEA}" destId="{A3340911-942A-40A8-8AB3-8B32258B0FC1}" srcOrd="0" destOrd="0" presId="urn:microsoft.com/office/officeart/2005/8/layout/bProcess4"/>
    <dgm:cxn modelId="{C20E2422-B906-4F0C-AE20-E3A983F767EA}" type="presOf" srcId="{3AD27349-1891-4243-83A6-1BD599A514DD}" destId="{B2C96741-7CA9-4D11-9144-66CD0C4F3E2E}" srcOrd="0" destOrd="0" presId="urn:microsoft.com/office/officeart/2005/8/layout/bProcess4"/>
    <dgm:cxn modelId="{D7C83025-0655-49C6-B2B9-7A2F1FF63174}" type="presOf" srcId="{6B02D9ED-8D9C-4040-B37A-E867E07CE5BA}" destId="{DF44F57D-A70E-4227-829D-7B035B2F99BC}" srcOrd="0" destOrd="0" presId="urn:microsoft.com/office/officeart/2005/8/layout/bProcess4"/>
    <dgm:cxn modelId="{6581A62E-EE7E-425E-BA62-AC2ECB93481D}" type="presOf" srcId="{72834357-544B-4B8B-A6F1-D0CE1B40E411}" destId="{EBC4F0C3-D594-4D1C-921F-B03B8C28046F}" srcOrd="0" destOrd="0" presId="urn:microsoft.com/office/officeart/2005/8/layout/bProcess4"/>
    <dgm:cxn modelId="{B70BE02F-1143-4A24-B68D-25D868AECCB0}" type="presOf" srcId="{9AC861D4-2F69-4B5F-A301-19149D48643B}" destId="{7AC307A7-D92C-4284-A9CB-CC2E0214B8F7}" srcOrd="0" destOrd="0" presId="urn:microsoft.com/office/officeart/2005/8/layout/bProcess4"/>
    <dgm:cxn modelId="{609ED234-C3CF-4A0D-BB44-5A3656DB8FD6}" type="presOf" srcId="{5C6FC1A3-6342-486A-A186-B92D2ED27001}" destId="{4393F14C-584D-4018-AA53-83D95522C3C5}" srcOrd="0" destOrd="0" presId="urn:microsoft.com/office/officeart/2005/8/layout/bProcess4"/>
    <dgm:cxn modelId="{674F8355-F297-4EDD-A724-C30C2AB87191}" type="presOf" srcId="{F9C535F8-A35F-4504-A6AD-8B5DB01AEDD4}" destId="{F21AED0C-9042-4574-A896-8E9EF4711F6E}" srcOrd="0" destOrd="0" presId="urn:microsoft.com/office/officeart/2005/8/layout/bProcess4"/>
    <dgm:cxn modelId="{BFBDDA5D-9FCD-470C-8E3C-3AEAAEA641C3}" type="presOf" srcId="{496D0666-EF90-41FC-BBCE-943AD2C3BAAA}" destId="{ECCE48E1-DDFF-4961-A841-63CC7256FB0B}" srcOrd="0" destOrd="0" presId="urn:microsoft.com/office/officeart/2005/8/layout/bProcess4"/>
    <dgm:cxn modelId="{CC73387B-EFC9-4D4F-A47C-052B4AEA83AE}" srcId="{496D0666-EF90-41FC-BBCE-943AD2C3BAAA}" destId="{6B02D9ED-8D9C-4040-B37A-E867E07CE5BA}" srcOrd="0" destOrd="0" parTransId="{DFB869A1-AB9A-4FB7-BC5E-21F8F802E47E}" sibTransId="{3AD27349-1891-4243-83A6-1BD599A514DD}"/>
    <dgm:cxn modelId="{7072478A-F9DC-417D-9C22-6266A2897F9E}" type="presOf" srcId="{C76D284F-1C0B-4DEE-99B3-0ECB396617CD}" destId="{6A1DA7E3-EBDA-4487-8FC5-CF8399B5BE05}" srcOrd="0" destOrd="0" presId="urn:microsoft.com/office/officeart/2005/8/layout/bProcess4"/>
    <dgm:cxn modelId="{B6B1ED8A-74A1-461E-8747-E961B60BC032}" type="presOf" srcId="{E584DFFF-A28D-404A-BA69-8CD51319D287}" destId="{AE44674A-DD4B-4DD8-A6DA-662E403A8203}" srcOrd="0" destOrd="0" presId="urn:microsoft.com/office/officeart/2005/8/layout/bProcess4"/>
    <dgm:cxn modelId="{6591A192-4AD6-4208-865C-BF579BE09B98}" type="presOf" srcId="{8376C228-7B47-44EA-8DB3-FCA1207C24F0}" destId="{04AF5E7C-A774-40EE-97E4-8DE3D0944CB0}" srcOrd="0" destOrd="0" presId="urn:microsoft.com/office/officeart/2005/8/layout/bProcess4"/>
    <dgm:cxn modelId="{74FF7A9B-B2A3-4142-A695-09DFE99ADDAC}" srcId="{496D0666-EF90-41FC-BBCE-943AD2C3BAAA}" destId="{A4C0E977-8774-4515-A8A0-9A0899DCFBC0}" srcOrd="6" destOrd="0" parTransId="{0FEBFAE7-1D6D-422F-B56B-865A1D84A159}" sibTransId="{72834357-544B-4B8B-A6F1-D0CE1B40E411}"/>
    <dgm:cxn modelId="{DEFC019D-7D67-45B8-BE3B-13C14555DF79}" srcId="{496D0666-EF90-41FC-BBCE-943AD2C3BAAA}" destId="{96283DEF-54B7-4A42-89E9-57FC75B45CB4}" srcOrd="2" destOrd="0" parTransId="{0460923A-F53E-4055-AD9A-7A4755844179}" sibTransId="{C76D284F-1C0B-4DEE-99B3-0ECB396617CD}"/>
    <dgm:cxn modelId="{D3AC8B9E-3E65-4953-86CC-2D3005B08E67}" type="presOf" srcId="{9A13F7EE-2DD5-46BF-8637-6275FADE9EDA}" destId="{917546CA-7C51-4F1A-80B7-8A176441D95D}" srcOrd="0" destOrd="0" presId="urn:microsoft.com/office/officeart/2005/8/layout/bProcess4"/>
    <dgm:cxn modelId="{797DECA5-1810-43B7-B94A-38C11851E0FB}" srcId="{496D0666-EF90-41FC-BBCE-943AD2C3BAAA}" destId="{5C6FC1A3-6342-486A-A186-B92D2ED27001}" srcOrd="3" destOrd="0" parTransId="{BFE6F289-C1AE-4038-B3E4-A7A08F180361}" sibTransId="{F467D80E-E056-40E8-9929-5CDE4EC92AEA}"/>
    <dgm:cxn modelId="{51AAB7AA-D5C9-41FC-8ED0-DCADB0BA74CF}" type="presOf" srcId="{7DD35541-1699-4B1E-B004-632E98E74A68}" destId="{1EB71C91-100E-4C30-A366-CED896153835}" srcOrd="0" destOrd="0" presId="urn:microsoft.com/office/officeart/2005/8/layout/bProcess4"/>
    <dgm:cxn modelId="{61A9B8B1-C4CE-42DA-B58B-E2BD15565F46}" srcId="{496D0666-EF90-41FC-BBCE-943AD2C3BAAA}" destId="{7DD35541-1699-4B1E-B004-632E98E74A68}" srcOrd="5" destOrd="0" parTransId="{55E90D55-E79A-4016-8DB5-019F9FC71A9B}" sibTransId="{47618399-2D86-4977-9C57-2111A576F779}"/>
    <dgm:cxn modelId="{E80193B3-C99C-48C8-B38B-B22112ECCF4D}" type="presOf" srcId="{47618399-2D86-4977-9C57-2111A576F779}" destId="{4A4399D5-CBDC-468D-A2D0-3042AE724CB7}" srcOrd="0" destOrd="0" presId="urn:microsoft.com/office/officeart/2005/8/layout/bProcess4"/>
    <dgm:cxn modelId="{B0E1A2BE-782F-4C33-A4CC-9C79D3064BE2}" type="presOf" srcId="{E9933115-F943-4A6C-870A-0EAC1DBF67EB}" destId="{F1FF2338-A7E6-481B-968E-6D50255A0E9E}" srcOrd="0" destOrd="0" presId="urn:microsoft.com/office/officeart/2005/8/layout/bProcess4"/>
    <dgm:cxn modelId="{A9D711C8-A89E-4037-8EDF-051A71B65BEA}" type="presOf" srcId="{A4C0E977-8774-4515-A8A0-9A0899DCFBC0}" destId="{EB6A413C-0630-42D9-9E00-2358C7DBBD8E}" srcOrd="0" destOrd="0" presId="urn:microsoft.com/office/officeart/2005/8/layout/bProcess4"/>
    <dgm:cxn modelId="{7F7CB8D9-E2C6-4B3D-A0A6-E79E631CDF0C}" srcId="{496D0666-EF90-41FC-BBCE-943AD2C3BAAA}" destId="{F9C535F8-A35F-4504-A6AD-8B5DB01AEDD4}" srcOrd="1" destOrd="0" parTransId="{0642CC8D-3EBA-4D80-85E3-C6D65DABB2CF}" sibTransId="{0DFA91DD-3493-4024-A642-4B36C6A8E900}"/>
    <dgm:cxn modelId="{7AD5D8F5-02F4-4CD6-BCAE-B093945FA376}" type="presOf" srcId="{0DFA91DD-3493-4024-A642-4B36C6A8E900}" destId="{435E1B05-9E37-4824-A75D-A28135DA475C}" srcOrd="0" destOrd="0" presId="urn:microsoft.com/office/officeart/2005/8/layout/bProcess4"/>
    <dgm:cxn modelId="{F5C04DFB-DDCF-4C37-AFFD-1086A5E20C46}" srcId="{496D0666-EF90-41FC-BBCE-943AD2C3BAAA}" destId="{E9933115-F943-4A6C-870A-0EAC1DBF67EB}" srcOrd="7" destOrd="0" parTransId="{C66347A9-30C1-4958-AE74-308109F5689E}" sibTransId="{9A13F7EE-2DD5-46BF-8637-6275FADE9EDA}"/>
    <dgm:cxn modelId="{AE915DFC-FAA0-4B0A-B240-DA91062FDA87}" type="presOf" srcId="{96283DEF-54B7-4A42-89E9-57FC75B45CB4}" destId="{E7BDD2F9-F64F-4C00-82F3-21320A25E6BE}" srcOrd="0" destOrd="0" presId="urn:microsoft.com/office/officeart/2005/8/layout/bProcess4"/>
    <dgm:cxn modelId="{6D753A84-0AA8-4C24-A3B3-558AD0275A19}" type="presParOf" srcId="{ECCE48E1-DDFF-4961-A841-63CC7256FB0B}" destId="{FBE0739D-6CFD-428D-80EB-5DF121716727}" srcOrd="0" destOrd="0" presId="urn:microsoft.com/office/officeart/2005/8/layout/bProcess4"/>
    <dgm:cxn modelId="{27DC9D3A-CC41-4E37-BAA7-D7940868970B}" type="presParOf" srcId="{FBE0739D-6CFD-428D-80EB-5DF121716727}" destId="{2A4DC9E0-33FD-4BAC-BC0D-1928BA4533B6}" srcOrd="0" destOrd="0" presId="urn:microsoft.com/office/officeart/2005/8/layout/bProcess4"/>
    <dgm:cxn modelId="{7C4E62CE-C8BC-48D2-813F-7050EDD383BB}" type="presParOf" srcId="{FBE0739D-6CFD-428D-80EB-5DF121716727}" destId="{DF44F57D-A70E-4227-829D-7B035B2F99BC}" srcOrd="1" destOrd="0" presId="urn:microsoft.com/office/officeart/2005/8/layout/bProcess4"/>
    <dgm:cxn modelId="{89268D77-5E66-4042-9479-7425E55C9CF0}" type="presParOf" srcId="{ECCE48E1-DDFF-4961-A841-63CC7256FB0B}" destId="{B2C96741-7CA9-4D11-9144-66CD0C4F3E2E}" srcOrd="1" destOrd="0" presId="urn:microsoft.com/office/officeart/2005/8/layout/bProcess4"/>
    <dgm:cxn modelId="{55FD4042-33BB-4477-928B-EAE5272E5292}" type="presParOf" srcId="{ECCE48E1-DDFF-4961-A841-63CC7256FB0B}" destId="{B8E99418-B28E-4DEC-98F4-8A08DE5AE525}" srcOrd="2" destOrd="0" presId="urn:microsoft.com/office/officeart/2005/8/layout/bProcess4"/>
    <dgm:cxn modelId="{1DE3192D-C971-428C-AE2E-156B7D0E679F}" type="presParOf" srcId="{B8E99418-B28E-4DEC-98F4-8A08DE5AE525}" destId="{D7FCF535-9CFD-427A-952D-DFEA0967B895}" srcOrd="0" destOrd="0" presId="urn:microsoft.com/office/officeart/2005/8/layout/bProcess4"/>
    <dgm:cxn modelId="{87251795-5A41-41F0-B21F-35F26EF26B56}" type="presParOf" srcId="{B8E99418-B28E-4DEC-98F4-8A08DE5AE525}" destId="{F21AED0C-9042-4574-A896-8E9EF4711F6E}" srcOrd="1" destOrd="0" presId="urn:microsoft.com/office/officeart/2005/8/layout/bProcess4"/>
    <dgm:cxn modelId="{A6E1ADF6-EFE7-418F-B4AD-165450290A95}" type="presParOf" srcId="{ECCE48E1-DDFF-4961-A841-63CC7256FB0B}" destId="{435E1B05-9E37-4824-A75D-A28135DA475C}" srcOrd="3" destOrd="0" presId="urn:microsoft.com/office/officeart/2005/8/layout/bProcess4"/>
    <dgm:cxn modelId="{55DAA466-8EB8-4AB6-928B-D7E5535B49CA}" type="presParOf" srcId="{ECCE48E1-DDFF-4961-A841-63CC7256FB0B}" destId="{37CF2E6E-1C51-4023-8169-6F853EE76C57}" srcOrd="4" destOrd="0" presId="urn:microsoft.com/office/officeart/2005/8/layout/bProcess4"/>
    <dgm:cxn modelId="{87FB94C7-5E76-4D28-998D-7F15AC96691D}" type="presParOf" srcId="{37CF2E6E-1C51-4023-8169-6F853EE76C57}" destId="{9CDCAD7F-5D66-427F-AA28-B15E641B70DB}" srcOrd="0" destOrd="0" presId="urn:microsoft.com/office/officeart/2005/8/layout/bProcess4"/>
    <dgm:cxn modelId="{DFB9CDDE-BE0E-4CFB-85B4-D7EF7A81B75C}" type="presParOf" srcId="{37CF2E6E-1C51-4023-8169-6F853EE76C57}" destId="{E7BDD2F9-F64F-4C00-82F3-21320A25E6BE}" srcOrd="1" destOrd="0" presId="urn:microsoft.com/office/officeart/2005/8/layout/bProcess4"/>
    <dgm:cxn modelId="{A091CC06-6CB0-428D-813F-CAC84F069A54}" type="presParOf" srcId="{ECCE48E1-DDFF-4961-A841-63CC7256FB0B}" destId="{6A1DA7E3-EBDA-4487-8FC5-CF8399B5BE05}" srcOrd="5" destOrd="0" presId="urn:microsoft.com/office/officeart/2005/8/layout/bProcess4"/>
    <dgm:cxn modelId="{5128D205-9E12-43D7-9770-3E1CD599F6FE}" type="presParOf" srcId="{ECCE48E1-DDFF-4961-A841-63CC7256FB0B}" destId="{AE91D217-78FE-480A-8721-FC7015865EF5}" srcOrd="6" destOrd="0" presId="urn:microsoft.com/office/officeart/2005/8/layout/bProcess4"/>
    <dgm:cxn modelId="{1B6F8AF3-5BAF-4D4F-8453-024A79CC9CE6}" type="presParOf" srcId="{AE91D217-78FE-480A-8721-FC7015865EF5}" destId="{0FCB7F40-F94D-42B5-903B-A77F7B9F26A3}" srcOrd="0" destOrd="0" presId="urn:microsoft.com/office/officeart/2005/8/layout/bProcess4"/>
    <dgm:cxn modelId="{159A6D4A-83AE-4DDD-AF2A-F7125B9BCF7C}" type="presParOf" srcId="{AE91D217-78FE-480A-8721-FC7015865EF5}" destId="{4393F14C-584D-4018-AA53-83D95522C3C5}" srcOrd="1" destOrd="0" presId="urn:microsoft.com/office/officeart/2005/8/layout/bProcess4"/>
    <dgm:cxn modelId="{B6F59947-0836-4FFB-9F2E-1C314B6C6B32}" type="presParOf" srcId="{ECCE48E1-DDFF-4961-A841-63CC7256FB0B}" destId="{A3340911-942A-40A8-8AB3-8B32258B0FC1}" srcOrd="7" destOrd="0" presId="urn:microsoft.com/office/officeart/2005/8/layout/bProcess4"/>
    <dgm:cxn modelId="{9FC8B34D-9AD3-4B31-8C21-EBBB042D0A2C}" type="presParOf" srcId="{ECCE48E1-DDFF-4961-A841-63CC7256FB0B}" destId="{A57293B8-5B66-4685-B382-E784A05F8C56}" srcOrd="8" destOrd="0" presId="urn:microsoft.com/office/officeart/2005/8/layout/bProcess4"/>
    <dgm:cxn modelId="{39DAC3CF-86CA-4B09-948D-D0EFF383AD4F}" type="presParOf" srcId="{A57293B8-5B66-4685-B382-E784A05F8C56}" destId="{A2EACE39-0B43-49FB-93EE-7B6A2D022B07}" srcOrd="0" destOrd="0" presId="urn:microsoft.com/office/officeart/2005/8/layout/bProcess4"/>
    <dgm:cxn modelId="{3AF62954-03F2-42DE-883A-CDF8A9E2BBF1}" type="presParOf" srcId="{A57293B8-5B66-4685-B382-E784A05F8C56}" destId="{7AC307A7-D92C-4284-A9CB-CC2E0214B8F7}" srcOrd="1" destOrd="0" presId="urn:microsoft.com/office/officeart/2005/8/layout/bProcess4"/>
    <dgm:cxn modelId="{B5DA82F0-D7D8-4169-9F5F-7FF7D0E854F6}" type="presParOf" srcId="{ECCE48E1-DDFF-4961-A841-63CC7256FB0B}" destId="{04AF5E7C-A774-40EE-97E4-8DE3D0944CB0}" srcOrd="9" destOrd="0" presId="urn:microsoft.com/office/officeart/2005/8/layout/bProcess4"/>
    <dgm:cxn modelId="{D99CD24F-3DAD-4CD3-A3AC-91FB7709C055}" type="presParOf" srcId="{ECCE48E1-DDFF-4961-A841-63CC7256FB0B}" destId="{E333FC1E-DC48-46B0-A526-62F24B765E8B}" srcOrd="10" destOrd="0" presId="urn:microsoft.com/office/officeart/2005/8/layout/bProcess4"/>
    <dgm:cxn modelId="{E378DCAD-045C-43D4-9253-E3831805DE87}" type="presParOf" srcId="{E333FC1E-DC48-46B0-A526-62F24B765E8B}" destId="{4D28B054-656C-4C8E-9F54-7F1784433B7E}" srcOrd="0" destOrd="0" presId="urn:microsoft.com/office/officeart/2005/8/layout/bProcess4"/>
    <dgm:cxn modelId="{219FF04F-8C89-4381-A511-58234E3DB237}" type="presParOf" srcId="{E333FC1E-DC48-46B0-A526-62F24B765E8B}" destId="{1EB71C91-100E-4C30-A366-CED896153835}" srcOrd="1" destOrd="0" presId="urn:microsoft.com/office/officeart/2005/8/layout/bProcess4"/>
    <dgm:cxn modelId="{99BE8527-12EB-4199-A23A-D64874DE9CF5}" type="presParOf" srcId="{ECCE48E1-DDFF-4961-A841-63CC7256FB0B}" destId="{4A4399D5-CBDC-468D-A2D0-3042AE724CB7}" srcOrd="11" destOrd="0" presId="urn:microsoft.com/office/officeart/2005/8/layout/bProcess4"/>
    <dgm:cxn modelId="{550A6E5B-8089-4355-B717-9ABF4C812916}" type="presParOf" srcId="{ECCE48E1-DDFF-4961-A841-63CC7256FB0B}" destId="{5DECCDF1-C272-4B45-9C83-4616265ED7A4}" srcOrd="12" destOrd="0" presId="urn:microsoft.com/office/officeart/2005/8/layout/bProcess4"/>
    <dgm:cxn modelId="{50EBC192-DDA8-4066-AFB8-65CDD21EC626}" type="presParOf" srcId="{5DECCDF1-C272-4B45-9C83-4616265ED7A4}" destId="{514D08AD-CD36-4F82-B0B7-7C8B5C1CC9B5}" srcOrd="0" destOrd="0" presId="urn:microsoft.com/office/officeart/2005/8/layout/bProcess4"/>
    <dgm:cxn modelId="{17AABC65-79F6-4862-B6CF-45F2B2ADD98A}" type="presParOf" srcId="{5DECCDF1-C272-4B45-9C83-4616265ED7A4}" destId="{EB6A413C-0630-42D9-9E00-2358C7DBBD8E}" srcOrd="1" destOrd="0" presId="urn:microsoft.com/office/officeart/2005/8/layout/bProcess4"/>
    <dgm:cxn modelId="{959072CE-B5F2-49CF-B79E-56FF2B0C55DE}" type="presParOf" srcId="{ECCE48E1-DDFF-4961-A841-63CC7256FB0B}" destId="{EBC4F0C3-D594-4D1C-921F-B03B8C28046F}" srcOrd="13" destOrd="0" presId="urn:microsoft.com/office/officeart/2005/8/layout/bProcess4"/>
    <dgm:cxn modelId="{F199A434-0E3C-4D63-B470-C0DF8D114EBD}" type="presParOf" srcId="{ECCE48E1-DDFF-4961-A841-63CC7256FB0B}" destId="{B0FE2DFE-9665-4030-8BF6-2F5D1CB0061D}" srcOrd="14" destOrd="0" presId="urn:microsoft.com/office/officeart/2005/8/layout/bProcess4"/>
    <dgm:cxn modelId="{8FFBC560-54A9-4A40-B9AE-D94E158CE913}" type="presParOf" srcId="{B0FE2DFE-9665-4030-8BF6-2F5D1CB0061D}" destId="{05094085-16FF-4453-9672-0C34914D72B1}" srcOrd="0" destOrd="0" presId="urn:microsoft.com/office/officeart/2005/8/layout/bProcess4"/>
    <dgm:cxn modelId="{F79F92EA-B2D5-4AA7-A681-1992501B7A59}" type="presParOf" srcId="{B0FE2DFE-9665-4030-8BF6-2F5D1CB0061D}" destId="{F1FF2338-A7E6-481B-968E-6D50255A0E9E}" srcOrd="1" destOrd="0" presId="urn:microsoft.com/office/officeart/2005/8/layout/bProcess4"/>
    <dgm:cxn modelId="{1B5FD9AB-73A6-4D8C-B2AD-932FA45A743C}" type="presParOf" srcId="{ECCE48E1-DDFF-4961-A841-63CC7256FB0B}" destId="{917546CA-7C51-4F1A-80B7-8A176441D95D}" srcOrd="15" destOrd="0" presId="urn:microsoft.com/office/officeart/2005/8/layout/bProcess4"/>
    <dgm:cxn modelId="{52394677-A8D8-4424-BE4E-317980F1975C}" type="presParOf" srcId="{ECCE48E1-DDFF-4961-A841-63CC7256FB0B}" destId="{2C61DA72-BF89-4352-A11F-04CBAEE88BA7}" srcOrd="16" destOrd="0" presId="urn:microsoft.com/office/officeart/2005/8/layout/bProcess4"/>
    <dgm:cxn modelId="{14E0E3FC-4B67-48FD-AEFF-2F964F5AAE8F}" type="presParOf" srcId="{2C61DA72-BF89-4352-A11F-04CBAEE88BA7}" destId="{57AEFD4C-EDA1-4240-BED0-E7D461D2445C}" srcOrd="0" destOrd="0" presId="urn:microsoft.com/office/officeart/2005/8/layout/bProcess4"/>
    <dgm:cxn modelId="{47856FED-88E6-42FC-9578-A4915BC627FE}" type="presParOf" srcId="{2C61DA72-BF89-4352-A11F-04CBAEE88BA7}" destId="{AE44674A-DD4B-4DD8-A6DA-662E403A820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D856AF5-FAA9-4857-ADCC-F0FBCB6F9A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E566A0-DECC-4843-A19C-08D12F655656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1.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dirty="0"/>
        </a:p>
      </dgm:t>
    </dgm:pt>
    <dgm:pt modelId="{7E2F8362-E7FB-448B-806F-805ABF2274D2}" type="parTrans" cxnId="{0167DD69-87BA-45D4-BD56-F3AEED23A2FD}">
      <dgm:prSet/>
      <dgm:spPr/>
      <dgm:t>
        <a:bodyPr/>
        <a:lstStyle/>
        <a:p>
          <a:endParaRPr lang="en-US"/>
        </a:p>
      </dgm:t>
    </dgm:pt>
    <dgm:pt modelId="{E35430F0-A628-44A9-87C7-CFB62EB54C03}" type="sibTrans" cxnId="{0167DD69-87BA-45D4-BD56-F3AEED23A2FD}">
      <dgm:prSet/>
      <dgm:spPr/>
      <dgm:t>
        <a:bodyPr/>
        <a:lstStyle/>
        <a:p>
          <a:endParaRPr lang="en-US"/>
        </a:p>
      </dgm:t>
    </dgm:pt>
    <dgm:pt modelId="{478DB019-B765-4181-982A-894CF976CA8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2.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Надання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базової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оцінки</a:t>
          </a:r>
          <a:endParaRPr lang="en-US" dirty="0"/>
        </a:p>
      </dgm:t>
    </dgm:pt>
    <dgm:pt modelId="{4547E264-18DD-40F5-86C0-336D4AA52ED6}" type="parTrans" cxnId="{29979A6D-748A-415B-986E-7658E1349DF9}">
      <dgm:prSet/>
      <dgm:spPr/>
      <dgm:t>
        <a:bodyPr/>
        <a:lstStyle/>
        <a:p>
          <a:endParaRPr lang="en-US"/>
        </a:p>
      </dgm:t>
    </dgm:pt>
    <dgm:pt modelId="{C93B7013-A85E-4CB7-815C-FE93AA0728F3}" type="sibTrans" cxnId="{29979A6D-748A-415B-986E-7658E1349DF9}">
      <dgm:prSet/>
      <dgm:spPr/>
      <dgm:t>
        <a:bodyPr/>
        <a:lstStyle/>
        <a:p>
          <a:endParaRPr lang="en-US"/>
        </a:p>
      </dgm:t>
    </dgm:pt>
    <dgm:pt modelId="{11145213-E9ED-49F8-86C5-0983EB711DB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3.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Порівняння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та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сприйняття</a:t>
          </a:r>
          <a:endParaRPr lang="en-US" dirty="0"/>
        </a:p>
      </dgm:t>
    </dgm:pt>
    <dgm:pt modelId="{66E9641D-B582-4632-8392-CAEBBAB3840F}" type="parTrans" cxnId="{3953995B-92EE-4F0C-BB29-475643A6445B}">
      <dgm:prSet/>
      <dgm:spPr/>
      <dgm:t>
        <a:bodyPr/>
        <a:lstStyle/>
        <a:p>
          <a:endParaRPr lang="en-US"/>
        </a:p>
      </dgm:t>
    </dgm:pt>
    <dgm:pt modelId="{D486C121-0159-4C03-8603-87D341C9400B}" type="sibTrans" cxnId="{3953995B-92EE-4F0C-BB29-475643A6445B}">
      <dgm:prSet/>
      <dgm:spPr/>
      <dgm:t>
        <a:bodyPr/>
        <a:lstStyle/>
        <a:p>
          <a:endParaRPr lang="en-US"/>
        </a:p>
      </dgm:t>
    </dgm:pt>
    <dgm:pt modelId="{4E63E789-9F45-481E-9735-54290F79C9A5}">
      <dgm:prSet phldrT="[Text]"/>
      <dgm:spPr>
        <a:solidFill>
          <a:schemeClr val="accent1"/>
        </a:solidFill>
      </dgm:spPr>
      <dgm:t>
        <a:bodyPr/>
        <a:lstStyle/>
        <a:p>
          <a:r>
            <a:rPr lang="ru-RU" b="0" i="0" u="none" dirty="0"/>
            <a:t>4. </a:t>
          </a:r>
          <a:r>
            <a:rPr lang="ru-RU" b="0" i="0" u="none" dirty="0" err="1"/>
            <a:t>Поєднання</a:t>
          </a:r>
          <a:r>
            <a:rPr lang="ru-RU" b="0" i="0" u="none" dirty="0"/>
            <a:t> принципу </a:t>
          </a:r>
          <a:r>
            <a:rPr lang="ru-RU" b="0" i="0" u="none" dirty="0" err="1"/>
            <a:t>доброчесності</a:t>
          </a:r>
          <a:r>
            <a:rPr lang="ru-RU" b="0" i="0" u="none" dirty="0"/>
            <a:t> та </a:t>
          </a:r>
          <a:r>
            <a:rPr lang="ru-RU" b="0" i="0" u="none" dirty="0" err="1"/>
            <a:t>його</a:t>
          </a:r>
          <a:r>
            <a:rPr lang="ru-RU" b="0" i="0" u="none" dirty="0"/>
            <a:t> </a:t>
          </a:r>
          <a:r>
            <a:rPr lang="ru-RU" b="0" i="0" u="none" dirty="0" err="1"/>
            <a:t>реалізація</a:t>
          </a:r>
          <a:endParaRPr lang="en-US" dirty="0"/>
        </a:p>
      </dgm:t>
    </dgm:pt>
    <dgm:pt modelId="{43277156-2711-4687-B890-A485C911EA76}" type="parTrans" cxnId="{A35AFE67-8DA6-4276-A039-D1C0D6167BE0}">
      <dgm:prSet/>
      <dgm:spPr/>
      <dgm:t>
        <a:bodyPr/>
        <a:lstStyle/>
        <a:p>
          <a:endParaRPr lang="en-US"/>
        </a:p>
      </dgm:t>
    </dgm:pt>
    <dgm:pt modelId="{FA3AF78A-7AC4-4DD8-85E1-2ED036859A23}" type="sibTrans" cxnId="{A35AFE67-8DA6-4276-A039-D1C0D6167BE0}">
      <dgm:prSet/>
      <dgm:spPr/>
      <dgm:t>
        <a:bodyPr/>
        <a:lstStyle/>
        <a:p>
          <a:endParaRPr lang="en-US"/>
        </a:p>
      </dgm:t>
    </dgm:pt>
    <dgm:pt modelId="{689F9B57-1939-4B88-9FC3-0704F96AB46A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/>
            <a:t>5.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Узгодження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декількох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</a:t>
          </a:r>
          <a:r>
            <a:rPr lang="ru-RU" b="0" i="0" u="none" strike="noStrike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b="0" i="0" u="none" strike="noStrike" dirty="0">
              <a:solidFill>
                <a:schemeClr val="bg1"/>
              </a:solidFill>
              <a:effectLst/>
            </a:rPr>
            <a:t> ВМО</a:t>
          </a:r>
          <a:endParaRPr lang="en-US" dirty="0"/>
        </a:p>
      </dgm:t>
    </dgm:pt>
    <dgm:pt modelId="{F4FCE4F1-9BAB-41B9-86F4-277A0CC0C593}" type="parTrans" cxnId="{6599C676-745A-44B8-9FCA-683011C054D6}">
      <dgm:prSet/>
      <dgm:spPr/>
      <dgm:t>
        <a:bodyPr/>
        <a:lstStyle/>
        <a:p>
          <a:endParaRPr lang="en-US"/>
        </a:p>
      </dgm:t>
    </dgm:pt>
    <dgm:pt modelId="{93E7A918-B9DA-40E9-B6D4-EF647028384B}" type="sibTrans" cxnId="{6599C676-745A-44B8-9FCA-683011C054D6}">
      <dgm:prSet/>
      <dgm:spPr/>
      <dgm:t>
        <a:bodyPr/>
        <a:lstStyle/>
        <a:p>
          <a:endParaRPr lang="en-US"/>
        </a:p>
      </dgm:t>
    </dgm:pt>
    <dgm:pt modelId="{0872D20F-16FF-4BBB-9682-EEA66EE0A862}" type="pres">
      <dgm:prSet presAssocID="{7D856AF5-FAA9-4857-ADCC-F0FBCB6F9AC6}" presName="Name0" presStyleCnt="0">
        <dgm:presLayoutVars>
          <dgm:dir/>
          <dgm:resizeHandles val="exact"/>
        </dgm:presLayoutVars>
      </dgm:prSet>
      <dgm:spPr/>
    </dgm:pt>
    <dgm:pt modelId="{247B394D-82AD-4AB7-AFE4-60C664AE4BE5}" type="pres">
      <dgm:prSet presAssocID="{30E566A0-DECC-4843-A19C-08D12F655656}" presName="parTxOnly" presStyleLbl="node1" presStyleIdx="0" presStyleCnt="5">
        <dgm:presLayoutVars>
          <dgm:bulletEnabled val="1"/>
        </dgm:presLayoutVars>
      </dgm:prSet>
      <dgm:spPr/>
    </dgm:pt>
    <dgm:pt modelId="{1D2044C8-DA40-43A6-8D77-1FED6A1D71F8}" type="pres">
      <dgm:prSet presAssocID="{E35430F0-A628-44A9-87C7-CFB62EB54C03}" presName="parSpace" presStyleCnt="0"/>
      <dgm:spPr/>
    </dgm:pt>
    <dgm:pt modelId="{C36E7DD0-B0F2-4934-B009-9035B9697923}" type="pres">
      <dgm:prSet presAssocID="{478DB019-B765-4181-982A-894CF976CA8A}" presName="parTxOnly" presStyleLbl="node1" presStyleIdx="1" presStyleCnt="5">
        <dgm:presLayoutVars>
          <dgm:bulletEnabled val="1"/>
        </dgm:presLayoutVars>
      </dgm:prSet>
      <dgm:spPr/>
    </dgm:pt>
    <dgm:pt modelId="{BC904DC3-1F7E-4F6F-A05B-EDAD5E94E5A5}" type="pres">
      <dgm:prSet presAssocID="{C93B7013-A85E-4CB7-815C-FE93AA0728F3}" presName="parSpace" presStyleCnt="0"/>
      <dgm:spPr/>
    </dgm:pt>
    <dgm:pt modelId="{5580624D-89C0-4A41-8FC3-255751178FC2}" type="pres">
      <dgm:prSet presAssocID="{11145213-E9ED-49F8-86C5-0983EB711DB7}" presName="parTxOnly" presStyleLbl="node1" presStyleIdx="2" presStyleCnt="5">
        <dgm:presLayoutVars>
          <dgm:bulletEnabled val="1"/>
        </dgm:presLayoutVars>
      </dgm:prSet>
      <dgm:spPr/>
    </dgm:pt>
    <dgm:pt modelId="{AA81B1A9-7B83-4572-A9F6-0470314349BB}" type="pres">
      <dgm:prSet presAssocID="{D486C121-0159-4C03-8603-87D341C9400B}" presName="parSpace" presStyleCnt="0"/>
      <dgm:spPr/>
    </dgm:pt>
    <dgm:pt modelId="{649A0A25-EC27-4244-8A49-C4B75895D8A2}" type="pres">
      <dgm:prSet presAssocID="{4E63E789-9F45-481E-9735-54290F79C9A5}" presName="parTxOnly" presStyleLbl="node1" presStyleIdx="3" presStyleCnt="5">
        <dgm:presLayoutVars>
          <dgm:bulletEnabled val="1"/>
        </dgm:presLayoutVars>
      </dgm:prSet>
      <dgm:spPr/>
    </dgm:pt>
    <dgm:pt modelId="{E45DFB10-59DC-4B97-BB53-12F219603565}" type="pres">
      <dgm:prSet presAssocID="{FA3AF78A-7AC4-4DD8-85E1-2ED036859A23}" presName="parSpace" presStyleCnt="0"/>
      <dgm:spPr/>
    </dgm:pt>
    <dgm:pt modelId="{47C0243D-D117-4C5A-8A1F-389ADA3AE7AD}" type="pres">
      <dgm:prSet presAssocID="{689F9B57-1939-4B88-9FC3-0704F96AB46A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511E410-5652-489C-9857-0219ABB6CFA2}" type="presOf" srcId="{689F9B57-1939-4B88-9FC3-0704F96AB46A}" destId="{47C0243D-D117-4C5A-8A1F-389ADA3AE7AD}" srcOrd="0" destOrd="0" presId="urn:microsoft.com/office/officeart/2005/8/layout/hChevron3"/>
    <dgm:cxn modelId="{3953995B-92EE-4F0C-BB29-475643A6445B}" srcId="{7D856AF5-FAA9-4857-ADCC-F0FBCB6F9AC6}" destId="{11145213-E9ED-49F8-86C5-0983EB711DB7}" srcOrd="2" destOrd="0" parTransId="{66E9641D-B582-4632-8392-CAEBBAB3840F}" sibTransId="{D486C121-0159-4C03-8603-87D341C9400B}"/>
    <dgm:cxn modelId="{A35AFE67-8DA6-4276-A039-D1C0D6167BE0}" srcId="{7D856AF5-FAA9-4857-ADCC-F0FBCB6F9AC6}" destId="{4E63E789-9F45-481E-9735-54290F79C9A5}" srcOrd="3" destOrd="0" parTransId="{43277156-2711-4687-B890-A485C911EA76}" sibTransId="{FA3AF78A-7AC4-4DD8-85E1-2ED036859A23}"/>
    <dgm:cxn modelId="{0167DD69-87BA-45D4-BD56-F3AEED23A2FD}" srcId="{7D856AF5-FAA9-4857-ADCC-F0FBCB6F9AC6}" destId="{30E566A0-DECC-4843-A19C-08D12F655656}" srcOrd="0" destOrd="0" parTransId="{7E2F8362-E7FB-448B-806F-805ABF2274D2}" sibTransId="{E35430F0-A628-44A9-87C7-CFB62EB54C03}"/>
    <dgm:cxn modelId="{29979A6D-748A-415B-986E-7658E1349DF9}" srcId="{7D856AF5-FAA9-4857-ADCC-F0FBCB6F9AC6}" destId="{478DB019-B765-4181-982A-894CF976CA8A}" srcOrd="1" destOrd="0" parTransId="{4547E264-18DD-40F5-86C0-336D4AA52ED6}" sibTransId="{C93B7013-A85E-4CB7-815C-FE93AA0728F3}"/>
    <dgm:cxn modelId="{6599C676-745A-44B8-9FCA-683011C054D6}" srcId="{7D856AF5-FAA9-4857-ADCC-F0FBCB6F9AC6}" destId="{689F9B57-1939-4B88-9FC3-0704F96AB46A}" srcOrd="4" destOrd="0" parTransId="{F4FCE4F1-9BAB-41B9-86F4-277A0CC0C593}" sibTransId="{93E7A918-B9DA-40E9-B6D4-EF647028384B}"/>
    <dgm:cxn modelId="{57F50B9A-C5F1-416F-AFFF-6486480E783A}" type="presOf" srcId="{4E63E789-9F45-481E-9735-54290F79C9A5}" destId="{649A0A25-EC27-4244-8A49-C4B75895D8A2}" srcOrd="0" destOrd="0" presId="urn:microsoft.com/office/officeart/2005/8/layout/hChevron3"/>
    <dgm:cxn modelId="{DC8B0C9B-5394-4EF9-AAC5-4D9EDA8D73F6}" type="presOf" srcId="{478DB019-B765-4181-982A-894CF976CA8A}" destId="{C36E7DD0-B0F2-4934-B009-9035B9697923}" srcOrd="0" destOrd="0" presId="urn:microsoft.com/office/officeart/2005/8/layout/hChevron3"/>
    <dgm:cxn modelId="{77B747A1-D58A-4715-8C17-93A44A50967B}" type="presOf" srcId="{7D856AF5-FAA9-4857-ADCC-F0FBCB6F9AC6}" destId="{0872D20F-16FF-4BBB-9682-EEA66EE0A862}" srcOrd="0" destOrd="0" presId="urn:microsoft.com/office/officeart/2005/8/layout/hChevron3"/>
    <dgm:cxn modelId="{0EA77AB9-6304-4276-8FCE-269D998F161A}" type="presOf" srcId="{11145213-E9ED-49F8-86C5-0983EB711DB7}" destId="{5580624D-89C0-4A41-8FC3-255751178FC2}" srcOrd="0" destOrd="0" presId="urn:microsoft.com/office/officeart/2005/8/layout/hChevron3"/>
    <dgm:cxn modelId="{35EC79EF-A3A9-4E88-8884-0F4A6C74C225}" type="presOf" srcId="{30E566A0-DECC-4843-A19C-08D12F655656}" destId="{247B394D-82AD-4AB7-AFE4-60C664AE4BE5}" srcOrd="0" destOrd="0" presId="urn:microsoft.com/office/officeart/2005/8/layout/hChevron3"/>
    <dgm:cxn modelId="{474EFBD6-711C-4000-A8C1-68ACC6D4F8AF}" type="presParOf" srcId="{0872D20F-16FF-4BBB-9682-EEA66EE0A862}" destId="{247B394D-82AD-4AB7-AFE4-60C664AE4BE5}" srcOrd="0" destOrd="0" presId="urn:microsoft.com/office/officeart/2005/8/layout/hChevron3"/>
    <dgm:cxn modelId="{388E4D61-A2C1-4559-AC12-C9D3D8F0D70E}" type="presParOf" srcId="{0872D20F-16FF-4BBB-9682-EEA66EE0A862}" destId="{1D2044C8-DA40-43A6-8D77-1FED6A1D71F8}" srcOrd="1" destOrd="0" presId="urn:microsoft.com/office/officeart/2005/8/layout/hChevron3"/>
    <dgm:cxn modelId="{24C0F889-0147-4EC2-AE19-D51563AF60C4}" type="presParOf" srcId="{0872D20F-16FF-4BBB-9682-EEA66EE0A862}" destId="{C36E7DD0-B0F2-4934-B009-9035B9697923}" srcOrd="2" destOrd="0" presId="urn:microsoft.com/office/officeart/2005/8/layout/hChevron3"/>
    <dgm:cxn modelId="{36833049-55C5-405E-8448-D8DBCEF68288}" type="presParOf" srcId="{0872D20F-16FF-4BBB-9682-EEA66EE0A862}" destId="{BC904DC3-1F7E-4F6F-A05B-EDAD5E94E5A5}" srcOrd="3" destOrd="0" presId="urn:microsoft.com/office/officeart/2005/8/layout/hChevron3"/>
    <dgm:cxn modelId="{959CBA0D-18BF-4FCC-9F2A-907F395786EF}" type="presParOf" srcId="{0872D20F-16FF-4BBB-9682-EEA66EE0A862}" destId="{5580624D-89C0-4A41-8FC3-255751178FC2}" srcOrd="4" destOrd="0" presId="urn:microsoft.com/office/officeart/2005/8/layout/hChevron3"/>
    <dgm:cxn modelId="{DB65B42E-C815-408A-BF7C-B2D51F58E8ED}" type="presParOf" srcId="{0872D20F-16FF-4BBB-9682-EEA66EE0A862}" destId="{AA81B1A9-7B83-4572-A9F6-0470314349BB}" srcOrd="5" destOrd="0" presId="urn:microsoft.com/office/officeart/2005/8/layout/hChevron3"/>
    <dgm:cxn modelId="{67B27547-AE9B-4420-B8EB-A4A37208C5CC}" type="presParOf" srcId="{0872D20F-16FF-4BBB-9682-EEA66EE0A862}" destId="{649A0A25-EC27-4244-8A49-C4B75895D8A2}" srcOrd="6" destOrd="0" presId="urn:microsoft.com/office/officeart/2005/8/layout/hChevron3"/>
    <dgm:cxn modelId="{EAE561A4-9A7A-40B4-867A-722DB320D495}" type="presParOf" srcId="{0872D20F-16FF-4BBB-9682-EEA66EE0A862}" destId="{E45DFB10-59DC-4B97-BB53-12F219603565}" srcOrd="7" destOrd="0" presId="urn:microsoft.com/office/officeart/2005/8/layout/hChevron3"/>
    <dgm:cxn modelId="{147B07FA-7AD9-4BBF-AD66-A427C6EE2F6F}" type="presParOf" srcId="{0872D20F-16FF-4BBB-9682-EEA66EE0A862}" destId="{47C0243D-D117-4C5A-8A1F-389ADA3AE7A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 </a:t>
          </a:r>
          <a:r>
            <a:rPr lang="ru-RU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2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2.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2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2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2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3.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2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2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2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2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u="none" kern="1200" dirty="0"/>
            <a:t>4. </a:t>
          </a:r>
          <a:r>
            <a:rPr lang="ru-RU" sz="1200" b="0" i="0" u="none" kern="1200" dirty="0" err="1"/>
            <a:t>Поєднання</a:t>
          </a:r>
          <a:r>
            <a:rPr lang="ru-RU" sz="1200" b="0" i="0" u="none" kern="1200" dirty="0"/>
            <a:t> принципу </a:t>
          </a:r>
          <a:r>
            <a:rPr lang="ru-RU" sz="1200" b="0" i="0" u="none" kern="1200" dirty="0" err="1"/>
            <a:t>доброчесності</a:t>
          </a:r>
          <a:r>
            <a:rPr lang="ru-RU" sz="1200" b="0" i="0" u="none" kern="1200" dirty="0"/>
            <a:t> та </a:t>
          </a:r>
          <a:r>
            <a:rPr lang="ru-RU" sz="1200" b="0" i="0" u="none" kern="1200" dirty="0" err="1"/>
            <a:t>його</a:t>
          </a:r>
          <a:r>
            <a:rPr lang="ru-RU" sz="1200" b="0" i="0" u="none" kern="1200" dirty="0"/>
            <a:t> </a:t>
          </a:r>
          <a:r>
            <a:rPr lang="ru-RU" sz="1200" b="0" i="0" u="none" kern="1200" dirty="0" err="1"/>
            <a:t>реалізація</a:t>
          </a:r>
          <a:endParaRPr lang="en-US" sz="12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5.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2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2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2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2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2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200" kern="1200" dirty="0"/>
        </a:p>
      </dsp:txBody>
      <dsp:txXfrm>
        <a:off x="6534096" y="443325"/>
        <a:ext cx="1152902" cy="7686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458EA-93A4-448D-A365-F10BECACDBD4}">
      <dsp:nvSpPr>
        <dsp:cNvPr id="0" name=""/>
        <dsp:cNvSpPr/>
      </dsp:nvSpPr>
      <dsp:spPr>
        <a:xfrm>
          <a:off x="1648664" y="922724"/>
          <a:ext cx="3480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001" y="45720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13200" y="966551"/>
        <a:ext cx="18930" cy="3786"/>
      </dsp:txXfrm>
    </dsp:sp>
    <dsp:sp modelId="{130E1B54-BB8A-4C46-AB9E-CC8B14DBE4DB}">
      <dsp:nvSpPr>
        <dsp:cNvPr id="0" name=""/>
        <dsp:cNvSpPr/>
      </dsp:nvSpPr>
      <dsp:spPr>
        <a:xfrm>
          <a:off x="4372" y="422389"/>
          <a:ext cx="1646091" cy="1092109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latin typeface="Arial" panose="020B0604020202020204" pitchFamily="34" charset="0"/>
              <a:cs typeface="Arial" panose="020B0604020202020204" pitchFamily="34" charset="0"/>
            </a:rPr>
            <a:t>Чи існує Кодекс поведінки, який застосовується у вашій митний адміністрації?</a:t>
          </a:r>
          <a:endParaRPr lang="en-US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72" y="422389"/>
        <a:ext cx="1646091" cy="1092109"/>
      </dsp:txXfrm>
    </dsp:sp>
    <dsp:sp modelId="{27CA3F12-8917-4D20-A57B-08C00B7D24EC}">
      <dsp:nvSpPr>
        <dsp:cNvPr id="0" name=""/>
        <dsp:cNvSpPr/>
      </dsp:nvSpPr>
      <dsp:spPr>
        <a:xfrm>
          <a:off x="3673357" y="922724"/>
          <a:ext cx="3480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001" y="45720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913192"/>
              <a:satOff val="-72159"/>
              <a:lumOff val="4807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7893" y="966551"/>
        <a:ext cx="18930" cy="3786"/>
      </dsp:txXfrm>
    </dsp:sp>
    <dsp:sp modelId="{2460517A-34A6-4E2F-88E6-7121DA830287}">
      <dsp:nvSpPr>
        <dsp:cNvPr id="0" name=""/>
        <dsp:cNvSpPr/>
      </dsp:nvSpPr>
      <dsp:spPr>
        <a:xfrm>
          <a:off x="2029066" y="603649"/>
          <a:ext cx="1646091" cy="729590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latin typeface="Arial" panose="020B0604020202020204" pitchFamily="34" charset="0"/>
              <a:cs typeface="Arial" panose="020B0604020202020204" pitchFamily="34" charset="0"/>
            </a:rPr>
            <a:t>Кодекс поведінки є зрозумілим для мене…</a:t>
          </a:r>
          <a:endParaRPr lang="en-US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9066" y="603649"/>
        <a:ext cx="1646091" cy="729590"/>
      </dsp:txXfrm>
    </dsp:sp>
    <dsp:sp modelId="{AA93AB8C-A7DE-44DC-B882-14F9F95AEB70}">
      <dsp:nvSpPr>
        <dsp:cNvPr id="0" name=""/>
        <dsp:cNvSpPr/>
      </dsp:nvSpPr>
      <dsp:spPr>
        <a:xfrm>
          <a:off x="4053759" y="568755"/>
          <a:ext cx="1646091" cy="799378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latin typeface="Arial" panose="020B0604020202020204" pitchFamily="34" charset="0"/>
              <a:cs typeface="Arial" panose="020B0604020202020204" pitchFamily="34" charset="0"/>
            </a:rPr>
            <a:t>Кодекс поведінки застосовується справедливо</a:t>
          </a:r>
          <a:endParaRPr lang="en-US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53759" y="568755"/>
        <a:ext cx="1646091" cy="79937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6BDE0-9A7A-47F2-BAF3-FF1506AFF794}">
      <dsp:nvSpPr>
        <dsp:cNvPr id="0" name=""/>
        <dsp:cNvSpPr/>
      </dsp:nvSpPr>
      <dsp:spPr>
        <a:xfrm>
          <a:off x="844634" y="195933"/>
          <a:ext cx="905278" cy="60382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6896" rIns="56896" bIns="5689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u="none" kern="1200" dirty="0"/>
            <a:t>4-бальна шкала </a:t>
          </a:r>
          <a:r>
            <a:rPr lang="ru-RU" sz="800" b="0" i="0" u="none" kern="1200" dirty="0" err="1"/>
            <a:t>Лайкерта</a:t>
          </a:r>
          <a:endParaRPr lang="en-US" sz="800" kern="1200" dirty="0"/>
        </a:p>
      </dsp:txBody>
      <dsp:txXfrm>
        <a:off x="989478" y="195933"/>
        <a:ext cx="760434" cy="603820"/>
      </dsp:txXfrm>
    </dsp:sp>
    <dsp:sp modelId="{F0213C13-4575-4AF8-A47A-0EE8D08CA97B}">
      <dsp:nvSpPr>
        <dsp:cNvPr id="0" name=""/>
        <dsp:cNvSpPr/>
      </dsp:nvSpPr>
      <dsp:spPr>
        <a:xfrm>
          <a:off x="844634" y="799247"/>
          <a:ext cx="905278" cy="60382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6896" rIns="56896" bIns="5689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u="none" kern="1200" dirty="0" err="1"/>
            <a:t>Соціальна</a:t>
          </a:r>
          <a:r>
            <a:rPr lang="ru-RU" sz="800" b="0" i="0" u="none" kern="1200" dirty="0"/>
            <a:t> </a:t>
          </a:r>
          <a:r>
            <a:rPr lang="ru-RU" sz="800" b="0" i="0" u="none" kern="1200" dirty="0" err="1"/>
            <a:t>упередженість</a:t>
          </a:r>
          <a:endParaRPr lang="en-US" sz="800" kern="1200" dirty="0"/>
        </a:p>
      </dsp:txBody>
      <dsp:txXfrm>
        <a:off x="989478" y="799247"/>
        <a:ext cx="760434" cy="603820"/>
      </dsp:txXfrm>
    </dsp:sp>
    <dsp:sp modelId="{919B35B7-AF1B-46B8-BA03-512BBB462FBF}">
      <dsp:nvSpPr>
        <dsp:cNvPr id="0" name=""/>
        <dsp:cNvSpPr/>
      </dsp:nvSpPr>
      <dsp:spPr>
        <a:xfrm>
          <a:off x="0" y="1043798"/>
          <a:ext cx="1015131" cy="99647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 dirty="0"/>
            <a:t>Структура </a:t>
          </a:r>
          <a:r>
            <a:rPr lang="ru-RU" sz="900" b="0" i="0" u="none" kern="1200" dirty="0" err="1"/>
            <a:t>опитування</a:t>
          </a:r>
          <a:r>
            <a:rPr lang="ru-RU" sz="900" b="0" i="0" u="none" kern="1200" dirty="0"/>
            <a:t>?</a:t>
          </a:r>
          <a:endParaRPr lang="en-US" sz="900" kern="1200" dirty="0"/>
        </a:p>
      </dsp:txBody>
      <dsp:txXfrm>
        <a:off x="148662" y="1189729"/>
        <a:ext cx="717807" cy="704614"/>
      </dsp:txXfrm>
    </dsp:sp>
    <dsp:sp modelId="{6E7C5FA5-5DFA-4286-B018-DF6BE22B228D}">
      <dsp:nvSpPr>
        <dsp:cNvPr id="0" name=""/>
        <dsp:cNvSpPr/>
      </dsp:nvSpPr>
      <dsp:spPr>
        <a:xfrm>
          <a:off x="2621711" y="242923"/>
          <a:ext cx="905278" cy="60382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6896" rIns="56896" bIns="5689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u="none" kern="1200" dirty="0" err="1"/>
            <a:t>Регіон</a:t>
          </a:r>
          <a:r>
            <a:rPr lang="en-US" sz="800" kern="1200" dirty="0"/>
            <a:t>?</a:t>
          </a:r>
        </a:p>
      </dsp:txBody>
      <dsp:txXfrm>
        <a:off x="2766555" y="242923"/>
        <a:ext cx="760434" cy="603820"/>
      </dsp:txXfrm>
    </dsp:sp>
    <dsp:sp modelId="{F18F00A7-5571-4B2C-A229-F07F41FE4AE4}">
      <dsp:nvSpPr>
        <dsp:cNvPr id="0" name=""/>
        <dsp:cNvSpPr/>
      </dsp:nvSpPr>
      <dsp:spPr>
        <a:xfrm>
          <a:off x="2621711" y="846743"/>
          <a:ext cx="905278" cy="60382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6896" rIns="56896" bIns="5689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u="none" kern="1200" dirty="0" err="1"/>
            <a:t>Обсяг</a:t>
          </a:r>
          <a:r>
            <a:rPr lang="ru-RU" sz="800" b="0" i="0" u="none" kern="1200" dirty="0"/>
            <a:t> </a:t>
          </a:r>
          <a:r>
            <a:rPr lang="ru-RU" sz="800" b="0" i="0" u="none" kern="1200" dirty="0" err="1"/>
            <a:t>вибірки</a:t>
          </a:r>
          <a:r>
            <a:rPr lang="ru-RU" sz="800" b="0" i="0" u="none" kern="1200" dirty="0"/>
            <a:t>?</a:t>
          </a:r>
          <a:endParaRPr lang="en-US" sz="800" kern="1200" dirty="0"/>
        </a:p>
      </dsp:txBody>
      <dsp:txXfrm>
        <a:off x="2766555" y="846743"/>
        <a:ext cx="760434" cy="603820"/>
      </dsp:txXfrm>
    </dsp:sp>
    <dsp:sp modelId="{2D249DAE-B6C8-4DEF-98F2-AC5B53585C62}">
      <dsp:nvSpPr>
        <dsp:cNvPr id="0" name=""/>
        <dsp:cNvSpPr/>
      </dsp:nvSpPr>
      <dsp:spPr>
        <a:xfrm>
          <a:off x="2621711" y="1450564"/>
          <a:ext cx="905278" cy="60382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6896" rIns="56896" bIns="5689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u="none" kern="1200" dirty="0" err="1"/>
            <a:t>Залучення</a:t>
          </a:r>
          <a:r>
            <a:rPr lang="ru-RU" sz="800" b="0" i="0" u="none" kern="1200" dirty="0"/>
            <a:t> великих </a:t>
          </a:r>
          <a:r>
            <a:rPr lang="ru-RU" sz="800" b="0" i="0" u="none" kern="1200" dirty="0" err="1"/>
            <a:t>корпорацій</a:t>
          </a:r>
          <a:r>
            <a:rPr lang="ru-RU" sz="800" b="0" i="0" u="none" kern="1200" dirty="0"/>
            <a:t>?</a:t>
          </a:r>
          <a:endParaRPr lang="en-US" sz="800" kern="1200" dirty="0"/>
        </a:p>
      </dsp:txBody>
      <dsp:txXfrm>
        <a:off x="2766555" y="1450564"/>
        <a:ext cx="760434" cy="603820"/>
      </dsp:txXfrm>
    </dsp:sp>
    <dsp:sp modelId="{58303795-8B28-4E03-95F9-21DA5073B577}">
      <dsp:nvSpPr>
        <dsp:cNvPr id="0" name=""/>
        <dsp:cNvSpPr/>
      </dsp:nvSpPr>
      <dsp:spPr>
        <a:xfrm>
          <a:off x="1696343" y="1043798"/>
          <a:ext cx="1004738" cy="99647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i="0" u="none" kern="1200" dirty="0" err="1"/>
            <a:t>Відбір</a:t>
          </a:r>
          <a:r>
            <a:rPr lang="ru-RU" sz="1100" b="0" i="0" u="none" kern="1200" dirty="0"/>
            <a:t> </a:t>
          </a:r>
          <a:r>
            <a:rPr lang="ru-RU" sz="1100" b="0" i="0" u="none" kern="1200" dirty="0" err="1"/>
            <a:t>зразків</a:t>
          </a:r>
          <a:r>
            <a:rPr lang="ru-RU" sz="1100" b="0" i="0" u="none" kern="1200" dirty="0"/>
            <a:t>?</a:t>
          </a:r>
          <a:endParaRPr lang="en-US" sz="1100" kern="1200" dirty="0"/>
        </a:p>
      </dsp:txBody>
      <dsp:txXfrm>
        <a:off x="1843483" y="1189729"/>
        <a:ext cx="710458" cy="7046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96741-7CA9-4D11-9144-66CD0C4F3E2E}">
      <dsp:nvSpPr>
        <dsp:cNvPr id="0" name=""/>
        <dsp:cNvSpPr/>
      </dsp:nvSpPr>
      <dsp:spPr>
        <a:xfrm rot="5400000">
          <a:off x="-34940" y="749668"/>
          <a:ext cx="1163736" cy="14074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4F57D-A70E-4227-829D-7B035B2F99BC}">
      <dsp:nvSpPr>
        <dsp:cNvPr id="0" name=""/>
        <dsp:cNvSpPr/>
      </dsp:nvSpPr>
      <dsp:spPr>
        <a:xfrm>
          <a:off x="229617" y="2315"/>
          <a:ext cx="1563789" cy="938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/>
            <a:t>Чи</a:t>
          </a:r>
          <a:r>
            <a:rPr lang="ru-RU" sz="800" b="1" kern="1200" dirty="0"/>
            <a:t> </a:t>
          </a:r>
          <a:r>
            <a:rPr lang="ru-RU" sz="800" b="1" kern="1200" dirty="0" err="1"/>
            <a:t>впроваджено</a:t>
          </a:r>
          <a:r>
            <a:rPr lang="ru-RU" sz="800" b="1" kern="1200" dirty="0"/>
            <a:t> </a:t>
          </a:r>
          <a:r>
            <a:rPr lang="ru-RU" sz="800" b="1" kern="1200" dirty="0" err="1"/>
            <a:t>митною</a:t>
          </a:r>
          <a:r>
            <a:rPr lang="ru-RU" sz="800" b="1" kern="1200" dirty="0"/>
            <a:t> </a:t>
          </a:r>
          <a:r>
            <a:rPr lang="ru-RU" sz="800" b="1" kern="1200" dirty="0" err="1"/>
            <a:t>адміністрацією</a:t>
          </a:r>
          <a:r>
            <a:rPr lang="ru-RU" sz="800" b="1" kern="1200" dirty="0"/>
            <a:t> </a:t>
          </a:r>
          <a:r>
            <a:rPr lang="ru-RU" sz="800" b="1" kern="1200" dirty="0" err="1"/>
            <a:t>механізми</a:t>
          </a:r>
          <a:r>
            <a:rPr lang="ru-RU" sz="800" b="1" kern="1200" dirty="0"/>
            <a:t> для </a:t>
          </a:r>
          <a:r>
            <a:rPr lang="ru-RU" sz="800" b="1" kern="1200" dirty="0" err="1"/>
            <a:t>періодичної</a:t>
          </a:r>
          <a:r>
            <a:rPr lang="ru-RU" sz="800" b="1" kern="1200" dirty="0"/>
            <a:t> </a:t>
          </a:r>
          <a:r>
            <a:rPr lang="ru-RU" sz="800" b="1" kern="1200" dirty="0" err="1"/>
            <a:t>взаємодії</a:t>
          </a:r>
          <a:r>
            <a:rPr lang="ru-RU" sz="800" b="1" kern="1200" dirty="0"/>
            <a:t> з </a:t>
          </a:r>
          <a:r>
            <a:rPr lang="ru-RU" sz="800" b="1" kern="1200" dirty="0" err="1"/>
            <a:t>приватним</a:t>
          </a:r>
          <a:r>
            <a:rPr lang="ru-RU" sz="800" b="1" kern="1200" dirty="0"/>
            <a:t> сектором з метою </a:t>
          </a:r>
          <a:r>
            <a:rPr lang="ru-RU" sz="800" b="1" kern="1200" dirty="0" err="1"/>
            <a:t>обговорення</a:t>
          </a:r>
          <a:r>
            <a:rPr lang="ru-RU" sz="800" b="1" kern="1200" dirty="0"/>
            <a:t> </a:t>
          </a:r>
          <a:r>
            <a:rPr lang="ru-RU" sz="800" b="1" kern="1200" dirty="0" err="1"/>
            <a:t>питань</a:t>
          </a:r>
          <a:r>
            <a:rPr lang="ru-RU" sz="800" b="1" kern="1200" dirty="0"/>
            <a:t>, </a:t>
          </a:r>
          <a:r>
            <a:rPr lang="ru-RU" sz="800" b="1" kern="1200" dirty="0" err="1"/>
            <a:t>специфічних</a:t>
          </a:r>
          <a:r>
            <a:rPr lang="ru-RU" sz="800" b="1" kern="1200" dirty="0"/>
            <a:t> для </a:t>
          </a:r>
          <a:r>
            <a:rPr lang="ru-RU" sz="800" b="1" kern="1200" dirty="0" err="1"/>
            <a:t>митниці</a:t>
          </a:r>
          <a:r>
            <a:rPr lang="ru-RU" sz="800" b="1" kern="1200" dirty="0"/>
            <a:t>?</a:t>
          </a: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7098" y="29796"/>
        <a:ext cx="1508827" cy="883311"/>
      </dsp:txXfrm>
    </dsp:sp>
    <dsp:sp modelId="{435E1B05-9E37-4824-A75D-A28135DA475C}">
      <dsp:nvSpPr>
        <dsp:cNvPr id="0" name=""/>
        <dsp:cNvSpPr/>
      </dsp:nvSpPr>
      <dsp:spPr>
        <a:xfrm rot="5400000">
          <a:off x="-34940" y="1922510"/>
          <a:ext cx="1163736" cy="14074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AED0C-9042-4574-A896-8E9EF4711F6E}">
      <dsp:nvSpPr>
        <dsp:cNvPr id="0" name=""/>
        <dsp:cNvSpPr/>
      </dsp:nvSpPr>
      <dsp:spPr>
        <a:xfrm>
          <a:off x="229617" y="1175157"/>
          <a:ext cx="1563789" cy="93827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b="1" kern="1200" dirty="0" err="1"/>
            <a:t>Чи</a:t>
          </a:r>
          <a:r>
            <a:rPr lang="ru-RU" sz="800" b="1" kern="1200" dirty="0"/>
            <a:t> </a:t>
          </a:r>
          <a:r>
            <a:rPr lang="ru-RU" sz="800" b="1" kern="1200" dirty="0" err="1"/>
            <a:t>збирається</a:t>
          </a:r>
          <a:r>
            <a:rPr lang="ru-RU" sz="800" b="1" kern="1200" dirty="0"/>
            <a:t> </a:t>
          </a:r>
          <a:r>
            <a:rPr lang="ru-RU" sz="800" b="1" kern="1200" dirty="0" err="1"/>
            <a:t>група</a:t>
          </a:r>
          <a:r>
            <a:rPr lang="ru-RU" sz="800" b="1" kern="1200" dirty="0"/>
            <a:t> (</a:t>
          </a:r>
          <a:r>
            <a:rPr lang="ru-RU" sz="800" b="1" kern="1200" dirty="0" err="1"/>
            <a:t>групи</a:t>
          </a:r>
          <a:r>
            <a:rPr lang="ru-RU" sz="800" b="1" kern="1200" dirty="0"/>
            <a:t>) </a:t>
          </a:r>
          <a:r>
            <a:rPr lang="ru-RU" sz="800" b="1" kern="1200" dirty="0" err="1"/>
            <a:t>відповідно</a:t>
          </a:r>
          <a:r>
            <a:rPr lang="ru-RU" sz="800" b="1" kern="1200" dirty="0"/>
            <a:t> до </a:t>
          </a:r>
          <a:r>
            <a:rPr lang="ru-RU" sz="800" b="1" kern="1200" dirty="0" err="1"/>
            <a:t>встановлених</a:t>
          </a:r>
          <a:r>
            <a:rPr lang="ru-RU" sz="800" b="1" kern="1200" dirty="0"/>
            <a:t> </a:t>
          </a:r>
          <a:r>
            <a:rPr lang="ru-RU" sz="800" b="1" kern="1200" dirty="0" err="1"/>
            <a:t>строків</a:t>
          </a:r>
          <a:r>
            <a:rPr lang="ru-RU" sz="800" b="1" kern="1200" dirty="0"/>
            <a:t> і </a:t>
          </a:r>
          <a:r>
            <a:rPr lang="ru-RU" sz="800" b="1" kern="1200" dirty="0" err="1"/>
            <a:t>принаймні</a:t>
          </a:r>
          <a:r>
            <a:rPr lang="ru-RU" sz="800" b="1" kern="1200" dirty="0"/>
            <a:t> </a:t>
          </a:r>
          <a:r>
            <a:rPr lang="ru-RU" sz="800" b="1" kern="1200" dirty="0" err="1"/>
            <a:t>двічі</a:t>
          </a:r>
          <a:r>
            <a:rPr lang="ru-RU" sz="800" b="1" kern="1200" dirty="0"/>
            <a:t> на </a:t>
          </a:r>
          <a:r>
            <a:rPr lang="ru-RU" sz="800" b="1" kern="1200" dirty="0" err="1"/>
            <a:t>рік</a:t>
          </a:r>
          <a:r>
            <a:rPr lang="ru-RU" sz="800" b="1" kern="1200" dirty="0"/>
            <a:t>?</a:t>
          </a: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7098" y="1202638"/>
        <a:ext cx="1508827" cy="883311"/>
      </dsp:txXfrm>
    </dsp:sp>
    <dsp:sp modelId="{6A1DA7E3-EBDA-4487-8FC5-CF8399B5BE05}">
      <dsp:nvSpPr>
        <dsp:cNvPr id="0" name=""/>
        <dsp:cNvSpPr/>
      </dsp:nvSpPr>
      <dsp:spPr>
        <a:xfrm>
          <a:off x="551480" y="2508931"/>
          <a:ext cx="2070734" cy="14074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BDD2F9-F64F-4C00-82F3-21320A25E6BE}">
      <dsp:nvSpPr>
        <dsp:cNvPr id="0" name=""/>
        <dsp:cNvSpPr/>
      </dsp:nvSpPr>
      <dsp:spPr>
        <a:xfrm>
          <a:off x="229617" y="2347999"/>
          <a:ext cx="1563789" cy="938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/>
            <a:t>Чи</a:t>
          </a:r>
          <a:r>
            <a:rPr lang="ru-RU" sz="800" b="1" kern="1200" dirty="0"/>
            <a:t> </a:t>
          </a:r>
          <a:r>
            <a:rPr lang="ru-RU" sz="800" b="1" kern="1200" dirty="0" err="1"/>
            <a:t>збирається</a:t>
          </a:r>
          <a:r>
            <a:rPr lang="ru-RU" sz="800" b="1" kern="1200" dirty="0"/>
            <a:t> </a:t>
          </a:r>
          <a:r>
            <a:rPr lang="ru-RU" sz="800" b="1" kern="1200" dirty="0" err="1"/>
            <a:t>група</a:t>
          </a:r>
          <a:r>
            <a:rPr lang="ru-RU" sz="800" b="1" kern="1200" dirty="0"/>
            <a:t> (</a:t>
          </a:r>
          <a:r>
            <a:rPr lang="ru-RU" sz="800" b="1" kern="1200" dirty="0" err="1"/>
            <a:t>групи</a:t>
          </a:r>
          <a:r>
            <a:rPr lang="ru-RU" sz="800" b="1" kern="1200" dirty="0"/>
            <a:t>) для </a:t>
          </a:r>
          <a:r>
            <a:rPr lang="ru-RU" sz="800" b="1" kern="1200" dirty="0" err="1"/>
            <a:t>обговорення</a:t>
          </a:r>
          <a:r>
            <a:rPr lang="ru-RU" sz="800" b="1" kern="1200" dirty="0"/>
            <a:t> </a:t>
          </a:r>
          <a:r>
            <a:rPr lang="ru-RU" sz="800" b="1" kern="1200" dirty="0" err="1"/>
            <a:t>конкретних</a:t>
          </a:r>
          <a:r>
            <a:rPr lang="ru-RU" sz="800" b="1" kern="1200" dirty="0"/>
            <a:t> тем?</a:t>
          </a: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7098" y="2375480"/>
        <a:ext cx="1508827" cy="883311"/>
      </dsp:txXfrm>
    </dsp:sp>
    <dsp:sp modelId="{A3340911-942A-40A8-8AB3-8B32258B0FC1}">
      <dsp:nvSpPr>
        <dsp:cNvPr id="0" name=""/>
        <dsp:cNvSpPr/>
      </dsp:nvSpPr>
      <dsp:spPr>
        <a:xfrm rot="16200000">
          <a:off x="2044899" y="1922510"/>
          <a:ext cx="1163736" cy="14074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3F14C-584D-4018-AA53-83D95522C3C5}">
      <dsp:nvSpPr>
        <dsp:cNvPr id="0" name=""/>
        <dsp:cNvSpPr/>
      </dsp:nvSpPr>
      <dsp:spPr>
        <a:xfrm>
          <a:off x="2309456" y="2347999"/>
          <a:ext cx="1563789" cy="938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/>
            <a:t>Чи</a:t>
          </a:r>
          <a:r>
            <a:rPr lang="ru-RU" sz="800" b="1" kern="1200" dirty="0"/>
            <a:t> проводить </a:t>
          </a:r>
          <a:r>
            <a:rPr lang="ru-RU" sz="800" b="1" kern="1200" dirty="0" err="1"/>
            <a:t>група</a:t>
          </a:r>
          <a:r>
            <a:rPr lang="ru-RU" sz="800" b="1" kern="1200" dirty="0"/>
            <a:t> (</a:t>
          </a:r>
          <a:r>
            <a:rPr lang="ru-RU" sz="800" b="1" kern="1200" dirty="0" err="1"/>
            <a:t>групи</a:t>
          </a:r>
          <a:r>
            <a:rPr lang="ru-RU" sz="800" b="1" kern="1200" dirty="0"/>
            <a:t>) </a:t>
          </a:r>
          <a:r>
            <a:rPr lang="ru-RU" sz="800" b="1" kern="1200" dirty="0" err="1"/>
            <a:t>зустрічі</a:t>
          </a:r>
          <a:r>
            <a:rPr lang="ru-RU" sz="800" b="1" kern="1200" dirty="0"/>
            <a:t> та за потреби </a:t>
          </a:r>
          <a:r>
            <a:rPr lang="ru-RU" sz="800" b="1" kern="1200" dirty="0" err="1"/>
            <a:t>повідомляє</a:t>
          </a:r>
          <a:r>
            <a:rPr lang="ru-RU" sz="800" b="1" kern="1200" dirty="0"/>
            <a:t> </a:t>
          </a:r>
          <a:r>
            <a:rPr lang="ru-RU" sz="800" b="1" kern="1200" dirty="0" err="1"/>
            <a:t>бізнес</a:t>
          </a:r>
          <a:r>
            <a:rPr lang="ru-RU" sz="800" b="1" kern="1200" dirty="0"/>
            <a:t> про </a:t>
          </a:r>
          <a:r>
            <a:rPr lang="ru-RU" sz="800" b="1" kern="1200" dirty="0" err="1"/>
            <a:t>нову</a:t>
          </a:r>
          <a:r>
            <a:rPr lang="ru-RU" sz="800" b="1" kern="1200" dirty="0"/>
            <a:t> </a:t>
          </a:r>
          <a:r>
            <a:rPr lang="ru-RU" sz="800" b="1" kern="1200" dirty="0" err="1"/>
            <a:t>інформацію</a:t>
          </a:r>
          <a:r>
            <a:rPr lang="ru-RU" sz="800" b="1" kern="1200" dirty="0"/>
            <a:t>?</a:t>
          </a: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6937" y="2375480"/>
        <a:ext cx="1508827" cy="883311"/>
      </dsp:txXfrm>
    </dsp:sp>
    <dsp:sp modelId="{04AF5E7C-A774-40EE-97E4-8DE3D0944CB0}">
      <dsp:nvSpPr>
        <dsp:cNvPr id="0" name=""/>
        <dsp:cNvSpPr/>
      </dsp:nvSpPr>
      <dsp:spPr>
        <a:xfrm rot="16200000">
          <a:off x="2044899" y="749668"/>
          <a:ext cx="1163736" cy="14074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307A7-D92C-4284-A9CB-CC2E0214B8F7}">
      <dsp:nvSpPr>
        <dsp:cNvPr id="0" name=""/>
        <dsp:cNvSpPr/>
      </dsp:nvSpPr>
      <dsp:spPr>
        <a:xfrm>
          <a:off x="2309456" y="1175157"/>
          <a:ext cx="1563789" cy="938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/>
            <a:t>Чи</a:t>
          </a:r>
          <a:r>
            <a:rPr lang="ru-RU" sz="800" b="1" kern="1200" dirty="0"/>
            <a:t> </a:t>
          </a:r>
          <a:r>
            <a:rPr lang="ru-RU" sz="800" b="1" kern="1200" dirty="0" err="1"/>
            <a:t>мають</a:t>
          </a:r>
          <a:r>
            <a:rPr lang="ru-RU" sz="800" b="1" kern="1200" dirty="0"/>
            <a:t> </a:t>
          </a:r>
          <a:r>
            <a:rPr lang="ru-RU" sz="800" b="1" kern="1200" dirty="0" err="1"/>
            <a:t>група</a:t>
          </a:r>
          <a:r>
            <a:rPr lang="ru-RU" sz="800" b="1" kern="1200" dirty="0"/>
            <a:t> (</a:t>
          </a:r>
          <a:r>
            <a:rPr lang="ru-RU" sz="800" b="1" kern="1200" dirty="0" err="1"/>
            <a:t>групи</a:t>
          </a:r>
          <a:r>
            <a:rPr lang="ru-RU" sz="800" b="1" kern="1200" dirty="0"/>
            <a:t>) </a:t>
          </a:r>
          <a:r>
            <a:rPr lang="ru-RU" sz="800" b="1" kern="1200" dirty="0" err="1"/>
            <a:t>затверджені</a:t>
          </a:r>
          <a:r>
            <a:rPr lang="ru-RU" sz="800" b="1" kern="1200" dirty="0"/>
            <a:t> </a:t>
          </a:r>
          <a:r>
            <a:rPr lang="ru-RU" sz="800" b="1" kern="1200" dirty="0" err="1"/>
            <a:t>Положення</a:t>
          </a:r>
          <a:r>
            <a:rPr lang="ru-RU" sz="800" b="1" kern="1200" dirty="0"/>
            <a:t>/Мандат (</a:t>
          </a:r>
          <a:r>
            <a:rPr lang="en" sz="800" b="1" kern="1200" dirty="0"/>
            <a:t>Terms of Reference), </a:t>
          </a:r>
          <a:r>
            <a:rPr lang="ru-RU" sz="800" b="1" kern="1200" dirty="0" err="1"/>
            <a:t>що</a:t>
          </a:r>
          <a:r>
            <a:rPr lang="ru-RU" sz="800" b="1" kern="1200" dirty="0"/>
            <a:t> </a:t>
          </a:r>
          <a:r>
            <a:rPr lang="ru-RU" sz="800" b="1" kern="1200" dirty="0" err="1"/>
            <a:t>забезпечують</a:t>
          </a:r>
          <a:r>
            <a:rPr lang="ru-RU" sz="800" b="1" kern="1200" dirty="0"/>
            <a:t> </a:t>
          </a:r>
          <a:r>
            <a:rPr lang="ru-RU" sz="800" b="1" kern="1200" dirty="0" err="1"/>
            <a:t>належне</a:t>
          </a:r>
          <a:r>
            <a:rPr lang="ru-RU" sz="800" b="1" kern="1200" dirty="0"/>
            <a:t> </a:t>
          </a:r>
          <a:r>
            <a:rPr lang="ru-RU" sz="800" b="1" kern="1200" dirty="0" err="1"/>
            <a:t>врядування</a:t>
          </a:r>
          <a:r>
            <a:rPr lang="ru-RU" sz="800" b="1" kern="1200" dirty="0"/>
            <a:t>?</a:t>
          </a: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6937" y="1202638"/>
        <a:ext cx="1508827" cy="883311"/>
      </dsp:txXfrm>
    </dsp:sp>
    <dsp:sp modelId="{4A4399D5-CBDC-468D-A2D0-3042AE724CB7}">
      <dsp:nvSpPr>
        <dsp:cNvPr id="0" name=""/>
        <dsp:cNvSpPr/>
      </dsp:nvSpPr>
      <dsp:spPr>
        <a:xfrm>
          <a:off x="2631320" y="163247"/>
          <a:ext cx="2070734" cy="14074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71C91-100E-4C30-A366-CED896153835}">
      <dsp:nvSpPr>
        <dsp:cNvPr id="0" name=""/>
        <dsp:cNvSpPr/>
      </dsp:nvSpPr>
      <dsp:spPr>
        <a:xfrm>
          <a:off x="2309456" y="2315"/>
          <a:ext cx="1563789" cy="93827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/>
            <a:t>Чи</a:t>
          </a:r>
          <a:r>
            <a:rPr lang="ru-RU" sz="800" b="1" kern="1200" dirty="0"/>
            <a:t> </a:t>
          </a:r>
          <a:r>
            <a:rPr lang="ru-RU" sz="800" b="1" kern="1200" dirty="0" err="1"/>
            <a:t>має</a:t>
          </a:r>
          <a:r>
            <a:rPr lang="ru-RU" sz="800" b="1" kern="1200" dirty="0"/>
            <a:t> </a:t>
          </a:r>
          <a:r>
            <a:rPr lang="ru-RU" sz="800" b="1" kern="1200" dirty="0" err="1"/>
            <a:t>група</a:t>
          </a:r>
          <a:r>
            <a:rPr lang="ru-RU" sz="800" b="1" kern="1200" dirty="0"/>
            <a:t> (</a:t>
          </a:r>
          <a:r>
            <a:rPr lang="ru-RU" sz="800" b="1" kern="1200" dirty="0" err="1"/>
            <a:t>групи</a:t>
          </a:r>
          <a:r>
            <a:rPr lang="ru-RU" sz="800" b="1" kern="1200" dirty="0"/>
            <a:t>) </a:t>
          </a:r>
          <a:r>
            <a:rPr lang="ru-RU" sz="800" b="1" kern="1200" dirty="0" err="1"/>
            <a:t>призначеного</a:t>
          </a:r>
          <a:r>
            <a:rPr lang="ru-RU" sz="800" b="1" kern="1200" dirty="0"/>
            <a:t> </a:t>
          </a:r>
          <a:r>
            <a:rPr lang="ru-RU" sz="800" b="1" kern="1200" dirty="0" err="1"/>
            <a:t>представника</a:t>
          </a:r>
          <a:r>
            <a:rPr lang="ru-RU" sz="800" b="1" kern="1200" dirty="0"/>
            <a:t> </a:t>
          </a:r>
          <a:r>
            <a:rPr lang="ru-RU" sz="800" b="1" kern="1200" dirty="0" err="1"/>
            <a:t>від</a:t>
          </a:r>
          <a:r>
            <a:rPr lang="ru-RU" sz="800" b="1" kern="1200" dirty="0"/>
            <a:t> </a:t>
          </a:r>
          <a:r>
            <a:rPr lang="ru-RU" sz="800" b="1" kern="1200" dirty="0" err="1"/>
            <a:t>митної</a:t>
          </a:r>
          <a:r>
            <a:rPr lang="ru-RU" sz="800" b="1" kern="1200" dirty="0"/>
            <a:t> </a:t>
          </a:r>
          <a:r>
            <a:rPr lang="ru-RU" sz="800" b="1" kern="1200" dirty="0" err="1"/>
            <a:t>адміністрації</a:t>
          </a:r>
          <a:r>
            <a:rPr lang="ru-RU" sz="800" b="1" kern="1200" dirty="0"/>
            <a:t>, </a:t>
          </a:r>
          <a:r>
            <a:rPr lang="ru-RU" sz="800" b="1" kern="1200" dirty="0" err="1"/>
            <a:t>відповідального</a:t>
          </a:r>
          <a:r>
            <a:rPr lang="ru-RU" sz="800" b="1" kern="1200" dirty="0"/>
            <a:t> за </a:t>
          </a:r>
          <a:r>
            <a:rPr lang="ru-RU" sz="800" b="1" kern="1200" dirty="0" err="1"/>
            <a:t>взаємодію</a:t>
          </a:r>
          <a:r>
            <a:rPr lang="ru-RU" sz="800" b="1" kern="1200" dirty="0"/>
            <a:t> з </a:t>
          </a:r>
          <a:r>
            <a:rPr lang="ru-RU" sz="800" b="1" kern="1200" dirty="0" err="1"/>
            <a:t>бізнесом</a:t>
          </a:r>
          <a:r>
            <a:rPr lang="ru-RU" sz="800" b="1" kern="1200" dirty="0"/>
            <a:t>?</a:t>
          </a: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36937" y="29796"/>
        <a:ext cx="1508827" cy="883311"/>
      </dsp:txXfrm>
    </dsp:sp>
    <dsp:sp modelId="{EBC4F0C3-D594-4D1C-921F-B03B8C28046F}">
      <dsp:nvSpPr>
        <dsp:cNvPr id="0" name=""/>
        <dsp:cNvSpPr/>
      </dsp:nvSpPr>
      <dsp:spPr>
        <a:xfrm rot="5400000">
          <a:off x="4124738" y="749668"/>
          <a:ext cx="1163736" cy="14074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A413C-0630-42D9-9E00-2358C7DBBD8E}">
      <dsp:nvSpPr>
        <dsp:cNvPr id="0" name=""/>
        <dsp:cNvSpPr/>
      </dsp:nvSpPr>
      <dsp:spPr>
        <a:xfrm>
          <a:off x="4389296" y="2315"/>
          <a:ext cx="1563789" cy="93827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/>
            <a:t>Чи</a:t>
          </a:r>
          <a:r>
            <a:rPr lang="ru-RU" sz="800" b="1" kern="1200" dirty="0"/>
            <a:t> </a:t>
          </a:r>
          <a:r>
            <a:rPr lang="ru-RU" sz="800" b="1" kern="1200" dirty="0" err="1"/>
            <a:t>є</a:t>
          </a:r>
          <a:r>
            <a:rPr lang="ru-RU" sz="800" b="1" kern="1200" dirty="0"/>
            <a:t> </a:t>
          </a:r>
          <a:r>
            <a:rPr lang="ru-RU" sz="800" b="1" kern="1200" dirty="0" err="1"/>
            <a:t>призначений</a:t>
          </a:r>
          <a:r>
            <a:rPr lang="ru-RU" sz="800" b="1" kern="1200" dirty="0"/>
            <a:t> </a:t>
          </a:r>
          <a:r>
            <a:rPr lang="ru-RU" sz="800" b="1" kern="1200" dirty="0" err="1"/>
            <a:t>представник</a:t>
          </a:r>
          <a:r>
            <a:rPr lang="ru-RU" sz="800" b="1" kern="1200" dirty="0"/>
            <a:t> </a:t>
          </a:r>
          <a:r>
            <a:rPr lang="ru-RU" sz="800" b="1" kern="1200" dirty="0" err="1"/>
            <a:t>митної</a:t>
          </a:r>
          <a:r>
            <a:rPr lang="ru-RU" sz="800" b="1" kern="1200" dirty="0"/>
            <a:t> </a:t>
          </a:r>
          <a:r>
            <a:rPr lang="ru-RU" sz="800" b="1" kern="1200" dirty="0" err="1"/>
            <a:t>адміністрації</a:t>
          </a:r>
          <a:r>
            <a:rPr lang="ru-RU" sz="800" b="1" kern="1200" dirty="0"/>
            <a:t>, </a:t>
          </a:r>
          <a:r>
            <a:rPr lang="ru-RU" sz="800" b="1" kern="1200" dirty="0" err="1"/>
            <a:t>відповідальний</a:t>
          </a:r>
          <a:r>
            <a:rPr lang="ru-RU" sz="800" b="1" kern="1200" dirty="0"/>
            <a:t> за </a:t>
          </a:r>
          <a:r>
            <a:rPr lang="ru-RU" sz="800" b="1" kern="1200" dirty="0" err="1"/>
            <a:t>координацію</a:t>
          </a:r>
          <a:r>
            <a:rPr lang="ru-RU" sz="800" b="1" kern="1200" dirty="0"/>
            <a:t> з </a:t>
          </a:r>
          <a:r>
            <a:rPr lang="ru-RU" sz="800" b="1" kern="1200" dirty="0" err="1"/>
            <a:t>партнерськими</a:t>
          </a:r>
          <a:r>
            <a:rPr lang="ru-RU" sz="800" b="1" kern="1200" dirty="0"/>
            <a:t> органами?</a:t>
          </a: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16777" y="29796"/>
        <a:ext cx="1508827" cy="883311"/>
      </dsp:txXfrm>
    </dsp:sp>
    <dsp:sp modelId="{917546CA-7C51-4F1A-80B7-8A176441D95D}">
      <dsp:nvSpPr>
        <dsp:cNvPr id="0" name=""/>
        <dsp:cNvSpPr/>
      </dsp:nvSpPr>
      <dsp:spPr>
        <a:xfrm rot="5400000">
          <a:off x="4124738" y="1922510"/>
          <a:ext cx="1163736" cy="14074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F2338-A7E6-481B-968E-6D50255A0E9E}">
      <dsp:nvSpPr>
        <dsp:cNvPr id="0" name=""/>
        <dsp:cNvSpPr/>
      </dsp:nvSpPr>
      <dsp:spPr>
        <a:xfrm>
          <a:off x="4389296" y="1175157"/>
          <a:ext cx="1563789" cy="938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/>
            <a:t>Чи</a:t>
          </a:r>
          <a:r>
            <a:rPr lang="ru-RU" sz="800" b="1" kern="1200" dirty="0"/>
            <a:t> </a:t>
          </a:r>
          <a:r>
            <a:rPr lang="ru-RU" sz="800" b="1" kern="1200" dirty="0" err="1"/>
            <a:t>існують</a:t>
          </a:r>
          <a:r>
            <a:rPr lang="ru-RU" sz="800" b="1" kern="1200" dirty="0"/>
            <a:t> </a:t>
          </a:r>
          <a:r>
            <a:rPr lang="ru-RU" sz="800" b="1" kern="1200" dirty="0" err="1"/>
            <a:t>механізми</a:t>
          </a:r>
          <a:r>
            <a:rPr lang="ru-RU" sz="800" b="1" kern="1200" dirty="0"/>
            <a:t> для </a:t>
          </a:r>
          <a:r>
            <a:rPr lang="ru-RU" sz="800" b="1" kern="1200" dirty="0" err="1"/>
            <a:t>забезпечення</a:t>
          </a:r>
          <a:r>
            <a:rPr lang="ru-RU" sz="800" b="1" kern="1200" dirty="0"/>
            <a:t> </a:t>
          </a:r>
          <a:r>
            <a:rPr lang="ru-RU" sz="800" b="1" kern="1200" dirty="0" err="1"/>
            <a:t>прозорості</a:t>
          </a:r>
          <a:r>
            <a:rPr lang="ru-RU" sz="800" b="1" kern="1200" dirty="0"/>
            <a:t> для </a:t>
          </a:r>
          <a:r>
            <a:rPr lang="ru-RU" sz="800" b="1" kern="1200" dirty="0" err="1"/>
            <a:t>громадськості</a:t>
          </a:r>
          <a:r>
            <a:rPr lang="ru-RU" sz="800" b="1" kern="1200" dirty="0"/>
            <a:t> </a:t>
          </a:r>
          <a:r>
            <a:rPr lang="ru-RU" sz="800" b="1" kern="1200" dirty="0" err="1"/>
            <a:t>щодо</a:t>
          </a:r>
          <a:r>
            <a:rPr lang="ru-RU" sz="800" b="1" kern="1200" dirty="0"/>
            <a:t> </a:t>
          </a:r>
          <a:r>
            <a:rPr lang="ru-RU" sz="800" b="1" kern="1200" dirty="0" err="1"/>
            <a:t>обговорень</a:t>
          </a:r>
          <a:r>
            <a:rPr lang="ru-RU" sz="800" b="1" kern="1200" dirty="0"/>
            <a:t> </a:t>
          </a:r>
          <a:r>
            <a:rPr lang="ru-RU" sz="800" b="1" kern="1200" dirty="0" err="1"/>
            <a:t>групи</a:t>
          </a:r>
          <a:r>
            <a:rPr lang="ru-RU" sz="800" b="1" kern="1200" dirty="0"/>
            <a:t>?</a:t>
          </a: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16777" y="1202638"/>
        <a:ext cx="1508827" cy="883311"/>
      </dsp:txXfrm>
    </dsp:sp>
    <dsp:sp modelId="{AE44674A-DD4B-4DD8-A6DA-662E403A8203}">
      <dsp:nvSpPr>
        <dsp:cNvPr id="0" name=""/>
        <dsp:cNvSpPr/>
      </dsp:nvSpPr>
      <dsp:spPr>
        <a:xfrm>
          <a:off x="4389296" y="2347999"/>
          <a:ext cx="1563789" cy="938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/>
            <a:t>Чи</a:t>
          </a:r>
          <a:r>
            <a:rPr lang="ru-RU" sz="800" b="1" kern="1200" dirty="0"/>
            <a:t> </a:t>
          </a:r>
          <a:r>
            <a:rPr lang="ru-RU" sz="800" b="1" kern="1200" dirty="0" err="1"/>
            <a:t>створені</a:t>
          </a:r>
          <a:r>
            <a:rPr lang="ru-RU" sz="800" b="1" kern="1200" dirty="0"/>
            <a:t> </a:t>
          </a:r>
          <a:r>
            <a:rPr lang="ru-RU" sz="800" b="1" kern="1200" dirty="0" err="1"/>
            <a:t>механізми</a:t>
          </a:r>
          <a:r>
            <a:rPr lang="ru-RU" sz="800" b="1" kern="1200" dirty="0"/>
            <a:t> для </a:t>
          </a:r>
          <a:r>
            <a:rPr lang="ru-RU" sz="800" b="1" kern="1200" dirty="0" err="1"/>
            <a:t>відстеження</a:t>
          </a:r>
          <a:r>
            <a:rPr lang="ru-RU" sz="800" b="1" kern="1200" dirty="0"/>
            <a:t> </a:t>
          </a:r>
          <a:r>
            <a:rPr lang="ru-RU" sz="800" b="1" kern="1200" dirty="0" err="1"/>
            <a:t>рекомендацій</a:t>
          </a:r>
          <a:r>
            <a:rPr lang="ru-RU" sz="800" b="1" kern="1200" dirty="0"/>
            <a:t> </a:t>
          </a:r>
          <a:r>
            <a:rPr lang="ru-RU" sz="800" b="1" kern="1200" dirty="0" err="1"/>
            <a:t>усіх</a:t>
          </a:r>
          <a:r>
            <a:rPr lang="ru-RU" sz="800" b="1" kern="1200" dirty="0"/>
            <a:t> </a:t>
          </a:r>
          <a:r>
            <a:rPr lang="ru-RU" sz="800" b="1" kern="1200" dirty="0" err="1"/>
            <a:t>залучених</a:t>
          </a:r>
          <a:r>
            <a:rPr lang="ru-RU" sz="800" b="1" kern="1200" dirty="0"/>
            <a:t> </a:t>
          </a:r>
          <a:r>
            <a:rPr lang="ru-RU" sz="800" b="1" kern="1200" dirty="0" err="1"/>
            <a:t>сторін</a:t>
          </a:r>
          <a:r>
            <a:rPr lang="ru-RU" sz="800" b="1" kern="1200" dirty="0"/>
            <a:t> з метою </a:t>
          </a:r>
          <a:r>
            <a:rPr lang="ru-RU" sz="800" b="1" kern="1200" dirty="0" err="1"/>
            <a:t>належного</a:t>
          </a:r>
          <a:r>
            <a:rPr lang="ru-RU" sz="800" b="1" kern="1200" dirty="0"/>
            <a:t> </a:t>
          </a:r>
          <a:r>
            <a:rPr lang="ru-RU" sz="800" b="1" kern="1200" dirty="0" err="1"/>
            <a:t>подальшого</a:t>
          </a:r>
          <a:r>
            <a:rPr lang="ru-RU" sz="800" b="1" kern="1200" dirty="0"/>
            <a:t> </a:t>
          </a:r>
          <a:r>
            <a:rPr lang="ru-RU" sz="800" b="1" kern="1200" dirty="0" err="1"/>
            <a:t>супроводу</a:t>
          </a:r>
          <a:r>
            <a:rPr lang="ru-RU" sz="800" b="1" kern="1200" dirty="0"/>
            <a:t>/</a:t>
          </a:r>
          <a:r>
            <a:rPr lang="ru-RU" sz="800" b="1" kern="1200" dirty="0" err="1"/>
            <a:t>виконання</a:t>
          </a:r>
          <a:r>
            <a:rPr lang="ru-RU" sz="800" b="1" kern="1200" dirty="0"/>
            <a:t>?</a:t>
          </a: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16777" y="2375480"/>
        <a:ext cx="1508827" cy="88331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B394D-82AD-4AB7-AFE4-60C664AE4BE5}">
      <dsp:nvSpPr>
        <dsp:cNvPr id="0" name=""/>
        <dsp:cNvSpPr/>
      </dsp:nvSpPr>
      <dsp:spPr>
        <a:xfrm>
          <a:off x="985" y="443325"/>
          <a:ext cx="1921503" cy="768601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Вимірювання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корупції</a:t>
          </a: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митниці</a:t>
          </a:r>
          <a:endParaRPr lang="en-US" sz="1000" kern="1200" dirty="0"/>
        </a:p>
      </dsp:txBody>
      <dsp:txXfrm>
        <a:off x="985" y="443325"/>
        <a:ext cx="1729353" cy="768601"/>
      </dsp:txXfrm>
    </dsp:sp>
    <dsp:sp modelId="{C36E7DD0-B0F2-4934-B009-9035B9697923}">
      <dsp:nvSpPr>
        <dsp:cNvPr id="0" name=""/>
        <dsp:cNvSpPr/>
      </dsp:nvSpPr>
      <dsp:spPr>
        <a:xfrm>
          <a:off x="1538187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Надання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базової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оцінки</a:t>
          </a:r>
          <a:endParaRPr lang="en-US" sz="1000" kern="1200" dirty="0"/>
        </a:p>
      </dsp:txBody>
      <dsp:txXfrm>
        <a:off x="1922488" y="443325"/>
        <a:ext cx="1152902" cy="768601"/>
      </dsp:txXfrm>
    </dsp:sp>
    <dsp:sp modelId="{5580624D-89C0-4A41-8FC3-255751178FC2}">
      <dsp:nvSpPr>
        <dsp:cNvPr id="0" name=""/>
        <dsp:cNvSpPr/>
      </dsp:nvSpPr>
      <dsp:spPr>
        <a:xfrm>
          <a:off x="3075390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Порівняння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внутрішнього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та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зовнішнього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сприйняття</a:t>
          </a:r>
          <a:endParaRPr lang="en-US" sz="1000" kern="1200" dirty="0"/>
        </a:p>
      </dsp:txBody>
      <dsp:txXfrm>
        <a:off x="3459691" y="443325"/>
        <a:ext cx="1152902" cy="768601"/>
      </dsp:txXfrm>
    </dsp:sp>
    <dsp:sp modelId="{649A0A25-EC27-4244-8A49-C4B75895D8A2}">
      <dsp:nvSpPr>
        <dsp:cNvPr id="0" name=""/>
        <dsp:cNvSpPr/>
      </dsp:nvSpPr>
      <dsp:spPr>
        <a:xfrm>
          <a:off x="4612592" y="443325"/>
          <a:ext cx="1921503" cy="76860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/>
            <a:t>4. </a:t>
          </a:r>
          <a:r>
            <a:rPr lang="ru-RU" sz="1000" b="0" i="0" u="none" kern="1200" dirty="0" err="1"/>
            <a:t>Поєднання</a:t>
          </a:r>
          <a:r>
            <a:rPr lang="ru-RU" sz="1000" b="0" i="0" u="none" kern="1200" dirty="0"/>
            <a:t> принципу </a:t>
          </a:r>
          <a:r>
            <a:rPr lang="ru-RU" sz="1000" b="0" i="0" u="none" kern="1200" dirty="0" err="1"/>
            <a:t>доброчесності</a:t>
          </a:r>
          <a:r>
            <a:rPr lang="ru-RU" sz="1000" b="0" i="0" u="none" kern="1200" dirty="0"/>
            <a:t> та </a:t>
          </a:r>
          <a:r>
            <a:rPr lang="ru-RU" sz="1000" b="0" i="0" u="none" kern="1200" dirty="0" err="1"/>
            <a:t>його</a:t>
          </a:r>
          <a:r>
            <a:rPr lang="ru-RU" sz="1000" b="0" i="0" u="none" kern="1200" dirty="0"/>
            <a:t> </a:t>
          </a:r>
          <a:r>
            <a:rPr lang="ru-RU" sz="1000" b="0" i="0" u="none" kern="1200" dirty="0" err="1"/>
            <a:t>реалізація</a:t>
          </a:r>
          <a:endParaRPr lang="en-US" sz="1000" kern="1200" dirty="0"/>
        </a:p>
      </dsp:txBody>
      <dsp:txXfrm>
        <a:off x="4996893" y="443325"/>
        <a:ext cx="1152902" cy="768601"/>
      </dsp:txXfrm>
    </dsp:sp>
    <dsp:sp modelId="{47C0243D-D117-4C5A-8A1F-389ADA3AE7AD}">
      <dsp:nvSpPr>
        <dsp:cNvPr id="0" name=""/>
        <dsp:cNvSpPr/>
      </dsp:nvSpPr>
      <dsp:spPr>
        <a:xfrm>
          <a:off x="6149795" y="443325"/>
          <a:ext cx="1921503" cy="768601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5.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Узгодження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декількох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інструментів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</a:t>
          </a:r>
          <a:r>
            <a:rPr lang="ru-RU" sz="1000" b="0" i="0" u="none" strike="noStrike" kern="1200" dirty="0" err="1">
              <a:solidFill>
                <a:schemeClr val="bg1"/>
              </a:solidFill>
              <a:effectLst/>
            </a:rPr>
            <a:t>доброчесності</a:t>
          </a:r>
          <a:r>
            <a:rPr lang="ru-RU" sz="1000" b="0" i="0" u="none" strike="noStrike" kern="1200" dirty="0">
              <a:solidFill>
                <a:schemeClr val="bg1"/>
              </a:solidFill>
              <a:effectLst/>
            </a:rPr>
            <a:t> ВМО</a:t>
          </a:r>
          <a:endParaRPr lang="en-US" sz="1000" kern="1200" dirty="0"/>
        </a:p>
      </dsp:txBody>
      <dsp:txXfrm>
        <a:off x="6534096" y="443325"/>
        <a:ext cx="1152902" cy="768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0.21483</cdr:x>
      <cdr:y>0.19211</cdr:y>
    </cdr:from>
    <cdr:to>
      <cdr:x>0.53246</cdr:x>
      <cdr:y>0.62809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C558A9C-C328-FBDF-452B-6B2AF7A91795}"/>
            </a:ext>
          </a:extLst>
        </cdr:cNvPr>
        <cdr:cNvSpPr txBox="1"/>
      </cdr:nvSpPr>
      <cdr:spPr>
        <a:xfrm xmlns:a="http://schemas.openxmlformats.org/drawingml/2006/main">
          <a:off x="618441" y="4029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A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F0C664-3E0D-6EC9-DABB-3F9D89F515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74EDF-A456-3660-6143-CBBB5FB2F7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98DD-879D-4107-ACD7-944E06A6F4FF}" type="datetimeFigureOut">
              <a:rPr lang="fr-BE" smtClean="0"/>
              <a:t>29/08/25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266DF-0F4B-C44F-739C-62C5DBDF4B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7FB20-2645-93DE-B113-B39A17A8B5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85A6A-C9D6-4C20-A135-7DD7B74FB56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6246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3322E-0DFB-9840-B26D-9197CE2FBE8C}" type="datetimeFigureOut">
              <a:rPr lang="en-US" smtClean="0"/>
              <a:t>8/29/25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89D4B-EDD2-E749-8217-097CBAD22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1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4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Title 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40BC389-230E-E74E-A1CC-4CA04A95DC5F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548840" y="576843"/>
            <a:ext cx="516167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 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02BD401-3306-A44F-BF40-440D60C3B876}"/>
              </a:ext>
            </a:extLst>
          </p:cNvPr>
          <p:cNvSpPr txBox="1">
            <a:spLocks/>
          </p:cNvSpPr>
          <p:nvPr userDrawn="1"/>
        </p:nvSpPr>
        <p:spPr>
          <a:xfrm rot="16200000" flipH="1" flipV="1">
            <a:off x="2481428" y="119929"/>
            <a:ext cx="1296504" cy="5161678"/>
          </a:xfrm>
          <a:prstGeom prst="round1Rect">
            <a:avLst>
              <a:gd name="adj" fmla="val 40808"/>
            </a:avLst>
          </a:prstGeom>
          <a:gradFill flip="none" rotWithShape="0">
            <a:gsLst>
              <a:gs pos="0">
                <a:schemeClr val="tx1">
                  <a:alpha val="71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wrap="square" lIns="251999" tIns="251999" rIns="251999" bIns="251999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981518-CF65-4D4D-8FFD-64D8D4FE17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73" t="19773" r="13946" b="26916"/>
          <a:stretch/>
        </p:blipFill>
        <p:spPr>
          <a:xfrm>
            <a:off x="811233" y="672615"/>
            <a:ext cx="2838591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8" name="Round Single Corner of Rectangle 19">
            <a:extLst>
              <a:ext uri="{FF2B5EF4-FFF2-40B4-BE49-F238E27FC236}">
                <a16:creationId xmlns:a16="http://schemas.microsoft.com/office/drawing/2014/main" id="{1A17D94C-B91E-2044-90C5-C1991D278D7C}"/>
              </a:ext>
            </a:extLst>
          </p:cNvPr>
          <p:cNvSpPr/>
          <p:nvPr userDrawn="1"/>
        </p:nvSpPr>
        <p:spPr>
          <a:xfrm flipV="1">
            <a:off x="-7622" y="4082546"/>
            <a:ext cx="9167525" cy="2775454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  <a:gd name="connsiteX0" fmla="*/ 0 w 9158990"/>
              <a:gd name="connsiteY0" fmla="*/ 2886321 h 3919750"/>
              <a:gd name="connsiteX1" fmla="*/ 8110571 w 9158990"/>
              <a:gd name="connsiteY1" fmla="*/ 2886321 h 3919750"/>
              <a:gd name="connsiteX2" fmla="*/ 9144000 w 9158990"/>
              <a:gd name="connsiteY2" fmla="*/ 3919750 h 3919750"/>
              <a:gd name="connsiteX3" fmla="*/ 9158990 w 9158990"/>
              <a:gd name="connsiteY3" fmla="*/ 0 h 3919750"/>
              <a:gd name="connsiteX4" fmla="*/ 111319 w 9158990"/>
              <a:gd name="connsiteY4" fmla="*/ 1160891 h 3919750"/>
              <a:gd name="connsiteX5" fmla="*/ 0 w 9158990"/>
              <a:gd name="connsiteY5" fmla="*/ 2886321 h 3919750"/>
              <a:gd name="connsiteX0" fmla="*/ 0 w 9158990"/>
              <a:gd name="connsiteY0" fmla="*/ 2886321 h 3919750"/>
              <a:gd name="connsiteX1" fmla="*/ 8110571 w 9158990"/>
              <a:gd name="connsiteY1" fmla="*/ 2886321 h 3919750"/>
              <a:gd name="connsiteX2" fmla="*/ 9144000 w 9158990"/>
              <a:gd name="connsiteY2" fmla="*/ 3919750 h 3919750"/>
              <a:gd name="connsiteX3" fmla="*/ 9158990 w 9158990"/>
              <a:gd name="connsiteY3" fmla="*/ 0 h 3919750"/>
              <a:gd name="connsiteX4" fmla="*/ 15904 w 9158990"/>
              <a:gd name="connsiteY4" fmla="*/ 1113184 h 3919750"/>
              <a:gd name="connsiteX5" fmla="*/ 0 w 9158990"/>
              <a:gd name="connsiteY5" fmla="*/ 2886321 h 3919750"/>
              <a:gd name="connsiteX0" fmla="*/ 720 w 9159710"/>
              <a:gd name="connsiteY0" fmla="*/ 2886321 h 3919750"/>
              <a:gd name="connsiteX1" fmla="*/ 8111291 w 9159710"/>
              <a:gd name="connsiteY1" fmla="*/ 2886321 h 3919750"/>
              <a:gd name="connsiteX2" fmla="*/ 9144720 w 9159710"/>
              <a:gd name="connsiteY2" fmla="*/ 3919750 h 3919750"/>
              <a:gd name="connsiteX3" fmla="*/ 9159710 w 9159710"/>
              <a:gd name="connsiteY3" fmla="*/ 0 h 3919750"/>
              <a:gd name="connsiteX4" fmla="*/ 721 w 9159710"/>
              <a:gd name="connsiteY4" fmla="*/ 1105233 h 3919750"/>
              <a:gd name="connsiteX5" fmla="*/ 720 w 9159710"/>
              <a:gd name="connsiteY5" fmla="*/ 2886321 h 3919750"/>
              <a:gd name="connsiteX0" fmla="*/ 720 w 9144748"/>
              <a:gd name="connsiteY0" fmla="*/ 1860603 h 2894032"/>
              <a:gd name="connsiteX1" fmla="*/ 8111291 w 9144748"/>
              <a:gd name="connsiteY1" fmla="*/ 1860603 h 2894032"/>
              <a:gd name="connsiteX2" fmla="*/ 9144720 w 9144748"/>
              <a:gd name="connsiteY2" fmla="*/ 2894032 h 2894032"/>
              <a:gd name="connsiteX3" fmla="*/ 8984781 w 9144748"/>
              <a:gd name="connsiteY3" fmla="*/ 0 h 2894032"/>
              <a:gd name="connsiteX4" fmla="*/ 721 w 9144748"/>
              <a:gd name="connsiteY4" fmla="*/ 79515 h 2894032"/>
              <a:gd name="connsiteX5" fmla="*/ 720 w 9144748"/>
              <a:gd name="connsiteY5" fmla="*/ 1860603 h 2894032"/>
              <a:gd name="connsiteX0" fmla="*/ 720 w 9159710"/>
              <a:gd name="connsiteY0" fmla="*/ 1781088 h 2814517"/>
              <a:gd name="connsiteX1" fmla="*/ 8111291 w 9159710"/>
              <a:gd name="connsiteY1" fmla="*/ 1781088 h 2814517"/>
              <a:gd name="connsiteX2" fmla="*/ 9144720 w 9159710"/>
              <a:gd name="connsiteY2" fmla="*/ 2814517 h 2814517"/>
              <a:gd name="connsiteX3" fmla="*/ 9159710 w 9159710"/>
              <a:gd name="connsiteY3" fmla="*/ 39755 h 2814517"/>
              <a:gd name="connsiteX4" fmla="*/ 721 w 9159710"/>
              <a:gd name="connsiteY4" fmla="*/ 0 h 2814517"/>
              <a:gd name="connsiteX5" fmla="*/ 720 w 9159710"/>
              <a:gd name="connsiteY5" fmla="*/ 1781088 h 2814517"/>
              <a:gd name="connsiteX0" fmla="*/ 720 w 9159710"/>
              <a:gd name="connsiteY0" fmla="*/ 1789040 h 2822469"/>
              <a:gd name="connsiteX1" fmla="*/ 8111291 w 9159710"/>
              <a:gd name="connsiteY1" fmla="*/ 1789040 h 2822469"/>
              <a:gd name="connsiteX2" fmla="*/ 9144720 w 9159710"/>
              <a:gd name="connsiteY2" fmla="*/ 2822469 h 2822469"/>
              <a:gd name="connsiteX3" fmla="*/ 9159710 w 9159710"/>
              <a:gd name="connsiteY3" fmla="*/ 0 h 2822469"/>
              <a:gd name="connsiteX4" fmla="*/ 721 w 9159710"/>
              <a:gd name="connsiteY4" fmla="*/ 7952 h 2822469"/>
              <a:gd name="connsiteX5" fmla="*/ 720 w 9159710"/>
              <a:gd name="connsiteY5" fmla="*/ 1789040 h 2822469"/>
              <a:gd name="connsiteX0" fmla="*/ 720 w 9183564"/>
              <a:gd name="connsiteY0" fmla="*/ 1812894 h 2846323"/>
              <a:gd name="connsiteX1" fmla="*/ 8111291 w 9183564"/>
              <a:gd name="connsiteY1" fmla="*/ 1812894 h 2846323"/>
              <a:gd name="connsiteX2" fmla="*/ 9144720 w 9183564"/>
              <a:gd name="connsiteY2" fmla="*/ 2846323 h 2846323"/>
              <a:gd name="connsiteX3" fmla="*/ 9183564 w 9183564"/>
              <a:gd name="connsiteY3" fmla="*/ 0 h 2846323"/>
              <a:gd name="connsiteX4" fmla="*/ 721 w 9183564"/>
              <a:gd name="connsiteY4" fmla="*/ 31806 h 2846323"/>
              <a:gd name="connsiteX5" fmla="*/ 720 w 9183564"/>
              <a:gd name="connsiteY5" fmla="*/ 1812894 h 2846323"/>
              <a:gd name="connsiteX0" fmla="*/ 720 w 9159710"/>
              <a:gd name="connsiteY0" fmla="*/ 1828796 h 2862225"/>
              <a:gd name="connsiteX1" fmla="*/ 8111291 w 9159710"/>
              <a:gd name="connsiteY1" fmla="*/ 1828796 h 2862225"/>
              <a:gd name="connsiteX2" fmla="*/ 9144720 w 9159710"/>
              <a:gd name="connsiteY2" fmla="*/ 2862225 h 2862225"/>
              <a:gd name="connsiteX3" fmla="*/ 9159710 w 9159710"/>
              <a:gd name="connsiteY3" fmla="*/ 0 h 2862225"/>
              <a:gd name="connsiteX4" fmla="*/ 721 w 9159710"/>
              <a:gd name="connsiteY4" fmla="*/ 47708 h 2862225"/>
              <a:gd name="connsiteX5" fmla="*/ 720 w 9159710"/>
              <a:gd name="connsiteY5" fmla="*/ 1828796 h 2862225"/>
              <a:gd name="connsiteX0" fmla="*/ 720 w 9145349"/>
              <a:gd name="connsiteY0" fmla="*/ 1844698 h 2878127"/>
              <a:gd name="connsiteX1" fmla="*/ 8111291 w 9145349"/>
              <a:gd name="connsiteY1" fmla="*/ 1844698 h 2878127"/>
              <a:gd name="connsiteX2" fmla="*/ 9144720 w 9145349"/>
              <a:gd name="connsiteY2" fmla="*/ 2878127 h 2878127"/>
              <a:gd name="connsiteX3" fmla="*/ 9143807 w 9145349"/>
              <a:gd name="connsiteY3" fmla="*/ 0 h 2878127"/>
              <a:gd name="connsiteX4" fmla="*/ 721 w 9145349"/>
              <a:gd name="connsiteY4" fmla="*/ 63610 h 2878127"/>
              <a:gd name="connsiteX5" fmla="*/ 720 w 9145349"/>
              <a:gd name="connsiteY5" fmla="*/ 1844698 h 2878127"/>
              <a:gd name="connsiteX0" fmla="*/ 720 w 9159709"/>
              <a:gd name="connsiteY0" fmla="*/ 1820844 h 2854273"/>
              <a:gd name="connsiteX1" fmla="*/ 8111291 w 9159709"/>
              <a:gd name="connsiteY1" fmla="*/ 1820844 h 2854273"/>
              <a:gd name="connsiteX2" fmla="*/ 9144720 w 9159709"/>
              <a:gd name="connsiteY2" fmla="*/ 2854273 h 2854273"/>
              <a:gd name="connsiteX3" fmla="*/ 9159709 w 9159709"/>
              <a:gd name="connsiteY3" fmla="*/ 0 h 2854273"/>
              <a:gd name="connsiteX4" fmla="*/ 721 w 9159709"/>
              <a:gd name="connsiteY4" fmla="*/ 39756 h 2854273"/>
              <a:gd name="connsiteX5" fmla="*/ 720 w 9159709"/>
              <a:gd name="connsiteY5" fmla="*/ 1820844 h 2854273"/>
              <a:gd name="connsiteX0" fmla="*/ 720 w 9167660"/>
              <a:gd name="connsiteY0" fmla="*/ 1796990 h 2830419"/>
              <a:gd name="connsiteX1" fmla="*/ 8111291 w 9167660"/>
              <a:gd name="connsiteY1" fmla="*/ 1796990 h 2830419"/>
              <a:gd name="connsiteX2" fmla="*/ 9144720 w 9167660"/>
              <a:gd name="connsiteY2" fmla="*/ 2830419 h 2830419"/>
              <a:gd name="connsiteX3" fmla="*/ 9167660 w 9167660"/>
              <a:gd name="connsiteY3" fmla="*/ 0 h 2830419"/>
              <a:gd name="connsiteX4" fmla="*/ 721 w 9167660"/>
              <a:gd name="connsiteY4" fmla="*/ 15902 h 2830419"/>
              <a:gd name="connsiteX5" fmla="*/ 720 w 9167660"/>
              <a:gd name="connsiteY5" fmla="*/ 1796990 h 2830419"/>
              <a:gd name="connsiteX0" fmla="*/ 720 w 9159708"/>
              <a:gd name="connsiteY0" fmla="*/ 1781088 h 2814517"/>
              <a:gd name="connsiteX1" fmla="*/ 8111291 w 9159708"/>
              <a:gd name="connsiteY1" fmla="*/ 1781088 h 2814517"/>
              <a:gd name="connsiteX2" fmla="*/ 9144720 w 9159708"/>
              <a:gd name="connsiteY2" fmla="*/ 2814517 h 2814517"/>
              <a:gd name="connsiteX3" fmla="*/ 9159708 w 9159708"/>
              <a:gd name="connsiteY3" fmla="*/ 0 h 2814517"/>
              <a:gd name="connsiteX4" fmla="*/ 721 w 9159708"/>
              <a:gd name="connsiteY4" fmla="*/ 0 h 2814517"/>
              <a:gd name="connsiteX5" fmla="*/ 720 w 9159708"/>
              <a:gd name="connsiteY5" fmla="*/ 1781088 h 2814517"/>
              <a:gd name="connsiteX0" fmla="*/ 720 w 9151756"/>
              <a:gd name="connsiteY0" fmla="*/ 1804942 h 2838371"/>
              <a:gd name="connsiteX1" fmla="*/ 8111291 w 9151756"/>
              <a:gd name="connsiteY1" fmla="*/ 1804942 h 2838371"/>
              <a:gd name="connsiteX2" fmla="*/ 9144720 w 9151756"/>
              <a:gd name="connsiteY2" fmla="*/ 2838371 h 2838371"/>
              <a:gd name="connsiteX3" fmla="*/ 9151756 w 9151756"/>
              <a:gd name="connsiteY3" fmla="*/ 0 h 2838371"/>
              <a:gd name="connsiteX4" fmla="*/ 721 w 9151756"/>
              <a:gd name="connsiteY4" fmla="*/ 23854 h 2838371"/>
              <a:gd name="connsiteX5" fmla="*/ 720 w 9151756"/>
              <a:gd name="connsiteY5" fmla="*/ 1804942 h 2838371"/>
              <a:gd name="connsiteX0" fmla="*/ 8294 w 9159330"/>
              <a:gd name="connsiteY0" fmla="*/ 1821990 h 2855419"/>
              <a:gd name="connsiteX1" fmla="*/ 8118865 w 9159330"/>
              <a:gd name="connsiteY1" fmla="*/ 1821990 h 2855419"/>
              <a:gd name="connsiteX2" fmla="*/ 9152294 w 9159330"/>
              <a:gd name="connsiteY2" fmla="*/ 2855419 h 2855419"/>
              <a:gd name="connsiteX3" fmla="*/ 9159330 w 9159330"/>
              <a:gd name="connsiteY3" fmla="*/ 17048 h 2855419"/>
              <a:gd name="connsiteX4" fmla="*/ 321 w 9159330"/>
              <a:gd name="connsiteY4" fmla="*/ 0 h 2855419"/>
              <a:gd name="connsiteX5" fmla="*/ 8294 w 9159330"/>
              <a:gd name="connsiteY5" fmla="*/ 1821990 h 2855419"/>
              <a:gd name="connsiteX0" fmla="*/ 8294 w 9175260"/>
              <a:gd name="connsiteY0" fmla="*/ 1821990 h 2855419"/>
              <a:gd name="connsiteX1" fmla="*/ 8118865 w 9175260"/>
              <a:gd name="connsiteY1" fmla="*/ 1821990 h 2855419"/>
              <a:gd name="connsiteX2" fmla="*/ 9152294 w 9175260"/>
              <a:gd name="connsiteY2" fmla="*/ 2855419 h 2855419"/>
              <a:gd name="connsiteX3" fmla="*/ 9175260 w 9175260"/>
              <a:gd name="connsiteY3" fmla="*/ 687 h 2855419"/>
              <a:gd name="connsiteX4" fmla="*/ 321 w 9175260"/>
              <a:gd name="connsiteY4" fmla="*/ 0 h 2855419"/>
              <a:gd name="connsiteX5" fmla="*/ 8294 w 9175260"/>
              <a:gd name="connsiteY5" fmla="*/ 1821990 h 2855419"/>
              <a:gd name="connsiteX0" fmla="*/ 0 w 9182895"/>
              <a:gd name="connsiteY0" fmla="*/ 1813810 h 2855419"/>
              <a:gd name="connsiteX1" fmla="*/ 8126500 w 9182895"/>
              <a:gd name="connsiteY1" fmla="*/ 1821990 h 2855419"/>
              <a:gd name="connsiteX2" fmla="*/ 9159929 w 9182895"/>
              <a:gd name="connsiteY2" fmla="*/ 2855419 h 2855419"/>
              <a:gd name="connsiteX3" fmla="*/ 9182895 w 9182895"/>
              <a:gd name="connsiteY3" fmla="*/ 687 h 2855419"/>
              <a:gd name="connsiteX4" fmla="*/ 7956 w 9182895"/>
              <a:gd name="connsiteY4" fmla="*/ 0 h 2855419"/>
              <a:gd name="connsiteX5" fmla="*/ 0 w 9182895"/>
              <a:gd name="connsiteY5" fmla="*/ 1813810 h 28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2895" h="2855419">
                <a:moveTo>
                  <a:pt x="0" y="1813810"/>
                </a:moveTo>
                <a:lnTo>
                  <a:pt x="8126500" y="1821990"/>
                </a:lnTo>
                <a:cubicBezTo>
                  <a:pt x="8697247" y="1821990"/>
                  <a:pt x="9159929" y="2284672"/>
                  <a:pt x="9159929" y="2855419"/>
                </a:cubicBezTo>
                <a:cubicBezTo>
                  <a:pt x="9162427" y="1911098"/>
                  <a:pt x="9180397" y="945008"/>
                  <a:pt x="9182895" y="687"/>
                </a:cubicBezTo>
                <a:lnTo>
                  <a:pt x="7956" y="0"/>
                </a:lnTo>
                <a:cubicBezTo>
                  <a:pt x="5458" y="612336"/>
                  <a:pt x="2498" y="1201474"/>
                  <a:pt x="0" y="18138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EF0C54-22DB-304F-A922-78E926538F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2054225"/>
            <a:ext cx="4721225" cy="130333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200" b="1">
                <a:solidFill>
                  <a:schemeClr val="bg1"/>
                </a:solidFill>
              </a:defRPr>
            </a:lvl2pPr>
            <a:lvl3pPr marL="914400" indent="0">
              <a:buNone/>
              <a:defRPr sz="3200" b="1">
                <a:solidFill>
                  <a:schemeClr val="bg1"/>
                </a:solidFill>
              </a:defRPr>
            </a:lvl3pPr>
            <a:lvl4pPr marL="1371600" indent="0">
              <a:buNone/>
              <a:defRPr sz="3200" b="1">
                <a:solidFill>
                  <a:schemeClr val="bg1"/>
                </a:solidFill>
              </a:defRPr>
            </a:lvl4pPr>
            <a:lvl5pPr marL="1828800" indent="0"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Title of presentation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ADB3ADE-2189-6C4A-B19A-CC67DF4BB7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5364617"/>
            <a:ext cx="5005796" cy="365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/>
              <a:t>Name of the author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0F23E52-3B38-1441-AA84-5AEAD981A8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5729742"/>
            <a:ext cx="5005796" cy="540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/>
              <a:t>Position</a:t>
            </a:r>
          </a:p>
          <a:p>
            <a:pPr lvl="0"/>
            <a:r>
              <a:rPr lang="en-GB"/>
              <a:t>Contact info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1B134BD-C085-654A-9D33-A04315C0D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26034" y="5364617"/>
            <a:ext cx="2689315" cy="365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/>
              <a:t>Event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09D30E8-7186-414A-A4DB-206D57D22D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6034" y="5729742"/>
            <a:ext cx="2689315" cy="540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19C29E3-2848-0240-94EB-256663784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33509" y="6356351"/>
            <a:ext cx="581840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179E20-8F6B-FB44-B5C9-792ACFAB27BF}"/>
              </a:ext>
            </a:extLst>
          </p:cNvPr>
          <p:cNvCxnSpPr/>
          <p:nvPr userDrawn="1"/>
        </p:nvCxnSpPr>
        <p:spPr>
          <a:xfrm>
            <a:off x="628650" y="6391415"/>
            <a:ext cx="7886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550D580-3310-F343-9FC8-26FF864639A6}"/>
              </a:ext>
            </a:extLst>
          </p:cNvPr>
          <p:cNvSpPr txBox="1">
            <a:spLocks/>
          </p:cNvSpPr>
          <p:nvPr userDrawn="1"/>
        </p:nvSpPr>
        <p:spPr>
          <a:xfrm>
            <a:off x="628649" y="6356350"/>
            <a:ext cx="1339299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/>
              <a:t>www.wcoomd.org</a:t>
            </a:r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51E32F1-7192-3645-96B1-71A73B357A86}"/>
              </a:ext>
            </a:extLst>
          </p:cNvPr>
          <p:cNvSpPr txBox="1">
            <a:spLocks/>
          </p:cNvSpPr>
          <p:nvPr userDrawn="1"/>
        </p:nvSpPr>
        <p:spPr>
          <a:xfrm>
            <a:off x="3100388" y="6356350"/>
            <a:ext cx="4662487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b="1" i="0" u="none" strike="noStrike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>
                <a:solidFill>
                  <a:srgbClr val="000000"/>
                </a:solidFill>
                <a:latin typeface="Arial Black" panose="020B0604020202020204" pitchFamily="34" charset="0"/>
              </a:rPr>
              <a:t>©</a:t>
            </a:r>
            <a:r>
              <a:rPr lang="en-US" sz="800" b="0">
                <a:solidFill>
                  <a:srgbClr val="000000"/>
                </a:solidFill>
              </a:rPr>
              <a:t> 2019 World Customs Organization (WCO)</a:t>
            </a:r>
            <a:endParaRPr lang="en-US" sz="800" b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23" y="6426480"/>
            <a:ext cx="669890" cy="2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Thank you">
    <p:bg>
      <p:bgPr>
        <a:blipFill dpi="0" rotWithShape="1">
          <a:blip r:embed="rId2"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ingle Corner of Rectangle 19">
            <a:extLst>
              <a:ext uri="{FF2B5EF4-FFF2-40B4-BE49-F238E27FC236}">
                <a16:creationId xmlns:a16="http://schemas.microsoft.com/office/drawing/2014/main" id="{915598EF-8F82-1E4F-919F-E7C64E58ED5D}"/>
              </a:ext>
            </a:extLst>
          </p:cNvPr>
          <p:cNvSpPr/>
          <p:nvPr userDrawn="1"/>
        </p:nvSpPr>
        <p:spPr>
          <a:xfrm flipV="1">
            <a:off x="-1442" y="2948374"/>
            <a:ext cx="9159711" cy="3919750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711" h="3919750">
                <a:moveTo>
                  <a:pt x="721" y="2886321"/>
                </a:moveTo>
                <a:lnTo>
                  <a:pt x="8111292" y="2886321"/>
                </a:lnTo>
                <a:cubicBezTo>
                  <a:pt x="8682039" y="2886321"/>
                  <a:pt x="9144721" y="3349003"/>
                  <a:pt x="9144721" y="3919750"/>
                </a:cubicBezTo>
                <a:cubicBezTo>
                  <a:pt x="9147219" y="2975429"/>
                  <a:pt x="9157213" y="944321"/>
                  <a:pt x="9159711" y="0"/>
                </a:cubicBezTo>
                <a:lnTo>
                  <a:pt x="722" y="0"/>
                </a:lnTo>
                <a:cubicBezTo>
                  <a:pt x="-1776" y="612336"/>
                  <a:pt x="3219" y="2273985"/>
                  <a:pt x="721" y="2886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06392C3-6F58-4D4B-A968-E4D35D495A5D}"/>
              </a:ext>
            </a:extLst>
          </p:cNvPr>
          <p:cNvSpPr txBox="1">
            <a:spLocks/>
          </p:cNvSpPr>
          <p:nvPr userDrawn="1"/>
        </p:nvSpPr>
        <p:spPr>
          <a:xfrm rot="16200000" flipH="1" flipV="1">
            <a:off x="2481428" y="119929"/>
            <a:ext cx="1296504" cy="5161678"/>
          </a:xfrm>
          <a:prstGeom prst="round1Rect">
            <a:avLst>
              <a:gd name="adj" fmla="val 40808"/>
            </a:avLst>
          </a:prstGeom>
          <a:gradFill flip="none" rotWithShape="0">
            <a:gsLst>
              <a:gs pos="0">
                <a:schemeClr val="tx1">
                  <a:alpha val="71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wrap="square" lIns="251999" tIns="251999" rIns="251999" bIns="251999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7B95360F-BB14-784A-8533-57568D21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04" y="2062114"/>
            <a:ext cx="5155660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5F3AC7-2909-A241-A1B6-51CD29900432}"/>
              </a:ext>
            </a:extLst>
          </p:cNvPr>
          <p:cNvCxnSpPr/>
          <p:nvPr userDrawn="1"/>
        </p:nvCxnSpPr>
        <p:spPr>
          <a:xfrm>
            <a:off x="628650" y="6391415"/>
            <a:ext cx="7886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94DD989-C2B3-2344-9EAA-7DE80CFA9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4430761"/>
            <a:ext cx="7886698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/>
              <a:t>Name of the author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460CA67-3657-6741-B5DB-32C751A013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4795886"/>
            <a:ext cx="7886698" cy="13130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/>
              <a:t>Position</a:t>
            </a:r>
          </a:p>
          <a:p>
            <a:pPr lvl="0"/>
            <a:r>
              <a:rPr lang="en-GB"/>
              <a:t>Contact info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85340-53D9-614C-9380-A1E15A47E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8650" y="5786794"/>
            <a:ext cx="330200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99B434-263E-C34C-AEFB-7C98F2B820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197" y="5792331"/>
            <a:ext cx="330200" cy="33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BD724-1BCC-C647-92CC-7DC115283E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87745" y="5795089"/>
            <a:ext cx="330200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D22E0A-5065-5F4A-9D54-011E017309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767292" y="5795089"/>
            <a:ext cx="330200" cy="3302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6BF1212-D342-D941-97FC-DFB97043A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33509" y="6356351"/>
            <a:ext cx="581840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897B0E0D-1876-6745-ABC2-F3BA876E6AE8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548840" y="576843"/>
            <a:ext cx="516167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384EAE-AD6C-6041-BF95-2DD6E95EA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4473" t="19773" r="13946" b="26916"/>
          <a:stretch/>
        </p:blipFill>
        <p:spPr>
          <a:xfrm>
            <a:off x="811233" y="672615"/>
            <a:ext cx="2838591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ED80D51-C8E6-2D4A-93F6-56D84A98798F}"/>
              </a:ext>
            </a:extLst>
          </p:cNvPr>
          <p:cNvCxnSpPr/>
          <p:nvPr userDrawn="1"/>
        </p:nvCxnSpPr>
        <p:spPr>
          <a:xfrm>
            <a:off x="628650" y="6391415"/>
            <a:ext cx="7886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9CF8198-B19E-4A45-95BF-CE5D4D89A5E4}"/>
              </a:ext>
            </a:extLst>
          </p:cNvPr>
          <p:cNvSpPr txBox="1">
            <a:spLocks/>
          </p:cNvSpPr>
          <p:nvPr userDrawn="1"/>
        </p:nvSpPr>
        <p:spPr>
          <a:xfrm>
            <a:off x="628649" y="6356350"/>
            <a:ext cx="1339299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/>
              <a:t>www.wcoomd.org</a:t>
            </a:r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30" y="6446162"/>
            <a:ext cx="669890" cy="2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4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Chapt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 Single Corner of Rectangle 19">
            <a:extLst>
              <a:ext uri="{FF2B5EF4-FFF2-40B4-BE49-F238E27FC236}">
                <a16:creationId xmlns:a16="http://schemas.microsoft.com/office/drawing/2014/main" id="{0D7EB36D-97BA-A745-BDC2-900964237798}"/>
              </a:ext>
            </a:extLst>
          </p:cNvPr>
          <p:cNvSpPr/>
          <p:nvPr userDrawn="1"/>
        </p:nvSpPr>
        <p:spPr>
          <a:xfrm flipV="1">
            <a:off x="-1442" y="2948374"/>
            <a:ext cx="9159711" cy="3919750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711" h="3919750">
                <a:moveTo>
                  <a:pt x="721" y="2886321"/>
                </a:moveTo>
                <a:lnTo>
                  <a:pt x="8111292" y="2886321"/>
                </a:lnTo>
                <a:cubicBezTo>
                  <a:pt x="8682039" y="2886321"/>
                  <a:pt x="9144721" y="3349003"/>
                  <a:pt x="9144721" y="3919750"/>
                </a:cubicBezTo>
                <a:cubicBezTo>
                  <a:pt x="9147219" y="2975429"/>
                  <a:pt x="9157213" y="944321"/>
                  <a:pt x="9159711" y="0"/>
                </a:cubicBezTo>
                <a:lnTo>
                  <a:pt x="722" y="0"/>
                </a:lnTo>
                <a:cubicBezTo>
                  <a:pt x="-1776" y="612336"/>
                  <a:pt x="3219" y="2273985"/>
                  <a:pt x="721" y="2886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7B95360F-BB14-784A-8533-57568D21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39" y="4423746"/>
            <a:ext cx="7966509" cy="5292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D7821D-004E-B545-9D09-DD6F44309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840" y="5091845"/>
            <a:ext cx="7966508" cy="82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5F3AC7-2909-A241-A1B6-51CD29900432}"/>
              </a:ext>
            </a:extLst>
          </p:cNvPr>
          <p:cNvCxnSpPr/>
          <p:nvPr userDrawn="1"/>
        </p:nvCxnSpPr>
        <p:spPr>
          <a:xfrm>
            <a:off x="628650" y="6391415"/>
            <a:ext cx="7886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40AC0E7-3F92-7E45-9337-357FAC398A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00388" y="6356350"/>
            <a:ext cx="4662487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Insert title of presentation</a:t>
            </a:r>
            <a:endParaRPr lang="en-US"/>
          </a:p>
        </p:txBody>
      </p:sp>
      <p:sp>
        <p:nvSpPr>
          <p:cNvPr id="14" name="Title Placeholder 2">
            <a:extLst>
              <a:ext uri="{FF2B5EF4-FFF2-40B4-BE49-F238E27FC236}">
                <a16:creationId xmlns:a16="http://schemas.microsoft.com/office/drawing/2014/main" id="{F7F2910B-9D2E-AE40-A43B-CA70E3528E9A}"/>
              </a:ext>
            </a:extLst>
          </p:cNvPr>
          <p:cNvSpPr txBox="1">
            <a:spLocks/>
          </p:cNvSpPr>
          <p:nvPr userDrawn="1"/>
        </p:nvSpPr>
        <p:spPr>
          <a:xfrm>
            <a:off x="564204" y="2062114"/>
            <a:ext cx="5155660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9E9DED21-3B6B-2642-BCAE-8625F395E7B5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548840" y="576843"/>
            <a:ext cx="516167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CB6A15-EA86-0241-9924-85ED0ADE7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73" t="19773" r="13946" b="26916"/>
          <a:stretch/>
        </p:blipFill>
        <p:spPr>
          <a:xfrm>
            <a:off x="811233" y="672615"/>
            <a:ext cx="2838591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C61ED54-3491-BD4B-85D2-08E719D3787E}"/>
              </a:ext>
            </a:extLst>
          </p:cNvPr>
          <p:cNvSpPr txBox="1">
            <a:spLocks/>
          </p:cNvSpPr>
          <p:nvPr userDrawn="1"/>
        </p:nvSpPr>
        <p:spPr>
          <a:xfrm>
            <a:off x="628649" y="6356350"/>
            <a:ext cx="1339299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/>
              <a:t>www.wcoomd.org</a:t>
            </a: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6EA7D54-44BE-1B43-8FAE-54AB9F952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33509" y="6356351"/>
            <a:ext cx="581840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44" y="6413059"/>
            <a:ext cx="669890" cy="2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02F8-B327-DC43-AF19-E6A6E921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6584"/>
            <a:ext cx="7134225" cy="805124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851F40-DC25-C54A-8175-9755B51A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3509" y="6356351"/>
            <a:ext cx="581840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D01D93F-2C9B-0A46-96EB-41631DA400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00388" y="6356350"/>
            <a:ext cx="4662487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b="0" dirty="0"/>
              <a:t>Results of CIPS I in Ukraine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F267F5-CB78-8C45-B8A2-BC31D9670473}"/>
              </a:ext>
            </a:extLst>
          </p:cNvPr>
          <p:cNvCxnSpPr/>
          <p:nvPr userDrawn="1"/>
        </p:nvCxnSpPr>
        <p:spPr>
          <a:xfrm>
            <a:off x="628650" y="6391415"/>
            <a:ext cx="7886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7A11C5-C8BA-9B44-A3C9-499431810149}"/>
              </a:ext>
            </a:extLst>
          </p:cNvPr>
          <p:cNvSpPr txBox="1">
            <a:spLocks/>
          </p:cNvSpPr>
          <p:nvPr userDrawn="1"/>
        </p:nvSpPr>
        <p:spPr>
          <a:xfrm>
            <a:off x="628649" y="6356350"/>
            <a:ext cx="1339299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/>
              <a:t>www.wcoomd.org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8271C0-720A-784C-9383-914577442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101" t="24957" r="29674" b="27402"/>
          <a:stretch/>
        </p:blipFill>
        <p:spPr>
          <a:xfrm>
            <a:off x="8027900" y="365125"/>
            <a:ext cx="694681" cy="90658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DFA41BA-01B0-AF4A-9795-0C4040DD9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7390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36" y="6426480"/>
            <a:ext cx="669890" cy="2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Quote">
    <p:bg>
      <p:bgPr>
        <a:gradFill>
          <a:gsLst>
            <a:gs pos="0">
              <a:schemeClr val="tx1">
                <a:lumMod val="100000"/>
              </a:schemeClr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53659E-8BAC-6944-83CD-BEDF22AFC2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31434" y="1696838"/>
            <a:ext cx="5483916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B5177A-BE1D-8F45-A838-1315E60833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flipH="1">
            <a:off x="408362" y="1696838"/>
            <a:ext cx="2211388" cy="2297112"/>
          </a:xfrm>
          <a:prstGeom prst="round1Rect">
            <a:avLst>
              <a:gd name="adj" fmla="val 35308"/>
            </a:avLst>
          </a:prstGeom>
          <a:noFill/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319BBB-7ABA-074C-99C0-2A4D199CE4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4144963"/>
            <a:ext cx="2211387" cy="82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position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B722EEE-201A-0B4F-B37F-A8EAF1EDDD3E}"/>
              </a:ext>
            </a:extLst>
          </p:cNvPr>
          <p:cNvSpPr txBox="1">
            <a:spLocks/>
          </p:cNvSpPr>
          <p:nvPr userDrawn="1"/>
        </p:nvSpPr>
        <p:spPr>
          <a:xfrm>
            <a:off x="7933509" y="6356351"/>
            <a:ext cx="581840" cy="365125"/>
          </a:xfrm>
          <a:prstGeom prst="rect">
            <a:avLst/>
          </a:prstGeom>
        </p:spPr>
        <p:txBody>
          <a:bodyPr lIns="90000" r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9C9D7E-A62C-AB4F-805D-1B13780151A0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F6E119F2-3F68-1244-BD29-E76416B17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51601" t="20569" r="21815" b="25360"/>
          <a:stretch/>
        </p:blipFill>
        <p:spPr>
          <a:xfrm>
            <a:off x="0" y="2733902"/>
            <a:ext cx="2115048" cy="39875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FD57C9-33D9-4542-80E1-39AC00F99CCE}"/>
              </a:ext>
            </a:extLst>
          </p:cNvPr>
          <p:cNvCxnSpPr/>
          <p:nvPr userDrawn="1"/>
        </p:nvCxnSpPr>
        <p:spPr>
          <a:xfrm>
            <a:off x="628650" y="6391415"/>
            <a:ext cx="7886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DCEB44-265B-BC42-BA7D-16E8DFB27D15}"/>
              </a:ext>
            </a:extLst>
          </p:cNvPr>
          <p:cNvSpPr txBox="1">
            <a:spLocks/>
          </p:cNvSpPr>
          <p:nvPr userDrawn="1"/>
        </p:nvSpPr>
        <p:spPr>
          <a:xfrm>
            <a:off x="628649" y="6356350"/>
            <a:ext cx="1339299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>
                <a:solidFill>
                  <a:schemeClr val="bg1"/>
                </a:solidFill>
              </a:rPr>
              <a:t>www.wcoomd.org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E169B6-DD97-E147-BDAF-3AE47B3B7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181" t="21283" r="24609" b="27819"/>
          <a:stretch/>
        </p:blipFill>
        <p:spPr>
          <a:xfrm>
            <a:off x="7929649" y="272505"/>
            <a:ext cx="882423" cy="98568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ECF793F-28B9-E044-BF4D-03A16B9832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00388" y="6356350"/>
            <a:ext cx="4662487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Insert title of presentation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45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8" r:id="rId2"/>
    <p:sldLayoutId id="2147483674" r:id="rId3"/>
    <p:sldLayoutId id="2147483670" r:id="rId4"/>
    <p:sldLayoutId id="214748367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7.png"/><Relationship Id="rId12" Type="http://schemas.openxmlformats.org/officeDocument/2006/relationships/image" Target="../media/image26.png"/><Relationship Id="rId17" Type="http://schemas.openxmlformats.org/officeDocument/2006/relationships/image" Target="../media/image33.png"/><Relationship Id="rId2" Type="http://schemas.openxmlformats.org/officeDocument/2006/relationships/diagramData" Target="../diagrams/data10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11" Type="http://schemas.openxmlformats.org/officeDocument/2006/relationships/image" Target="../media/image25.png"/><Relationship Id="rId5" Type="http://schemas.openxmlformats.org/officeDocument/2006/relationships/diagramColors" Target="../diagrams/colors10.xml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36.png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3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7.png"/><Relationship Id="rId12" Type="http://schemas.openxmlformats.org/officeDocument/2006/relationships/image" Target="../media/image26.png"/><Relationship Id="rId17" Type="http://schemas.openxmlformats.org/officeDocument/2006/relationships/image" Target="../media/image33.png"/><Relationship Id="rId2" Type="http://schemas.openxmlformats.org/officeDocument/2006/relationships/diagramData" Target="../diagrams/data1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11" Type="http://schemas.openxmlformats.org/officeDocument/2006/relationships/image" Target="../media/image25.png"/><Relationship Id="rId5" Type="http://schemas.openxmlformats.org/officeDocument/2006/relationships/diagramColors" Target="../diagrams/colors13.xml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8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15.xml"/><Relationship Id="rId7" Type="http://schemas.openxmlformats.org/officeDocument/2006/relationships/chart" Target="../charts/chart1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42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10" Type="http://schemas.openxmlformats.org/officeDocument/2006/relationships/hyperlink" Target="https://mag.wcoomd.org/magazine/wco-news-107-issue-2-2025/" TargetMode="Externa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20.png"/><Relationship Id="rId12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openxmlformats.org/officeDocument/2006/relationships/diagramData" Target="../diagrams/data8.xml"/><Relationship Id="rId5" Type="http://schemas.openxmlformats.org/officeDocument/2006/relationships/diagramColors" Target="../diagrams/colors7.xml"/><Relationship Id="rId15" Type="http://schemas.microsoft.com/office/2007/relationships/diagramDrawing" Target="../diagrams/drawing8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2.svg"/><Relationship Id="rId14" Type="http://schemas.openxmlformats.org/officeDocument/2006/relationships/diagramColors" Target="../diagrams/colors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A7B9BA-3778-0547-AEBE-C4AA852E7E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2054225"/>
            <a:ext cx="5286284" cy="1303338"/>
          </a:xfrm>
        </p:spPr>
        <p:txBody>
          <a:bodyPr lIns="91440" tIns="45720" rIns="91440" bIns="45720" anchor="ctr" anchorCtr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err="1"/>
              <a:t>Результати</a:t>
            </a:r>
            <a:r>
              <a:rPr lang="ru-RU" sz="2400" dirty="0"/>
              <a:t> </a:t>
            </a:r>
            <a:r>
              <a:rPr lang="ru-RU" sz="2400" dirty="0" err="1"/>
              <a:t>першого</a:t>
            </a:r>
            <a:r>
              <a:rPr lang="ru-RU" sz="2400" dirty="0"/>
              <a:t> </a:t>
            </a:r>
            <a:r>
              <a:rPr lang="uk-UA" sz="2400" dirty="0"/>
              <a:t>опитування</a:t>
            </a:r>
            <a:r>
              <a:rPr lang="ru-RU" sz="2400" dirty="0"/>
              <a:t> </a:t>
            </a:r>
            <a:r>
              <a:rPr lang="ru-RU" sz="2400" dirty="0" err="1"/>
              <a:t>сприйняття</a:t>
            </a:r>
            <a:r>
              <a:rPr lang="ru-RU" sz="2400" dirty="0"/>
              <a:t> </a:t>
            </a:r>
            <a:r>
              <a:rPr lang="ru-RU" sz="2400" dirty="0" err="1"/>
              <a:t>доброчесності</a:t>
            </a:r>
            <a:r>
              <a:rPr lang="ru-RU" sz="2400" dirty="0"/>
              <a:t> на </a:t>
            </a:r>
            <a:r>
              <a:rPr lang="ru-RU" sz="2400" dirty="0" err="1"/>
              <a:t>митниці</a:t>
            </a:r>
            <a:r>
              <a:rPr lang="ru-RU" sz="2400" dirty="0"/>
              <a:t> (</a:t>
            </a:r>
            <a:r>
              <a:rPr lang="en-US" sz="2400" dirty="0"/>
              <a:t>CIPS) </a:t>
            </a:r>
            <a:r>
              <a:rPr lang="ru-RU" sz="2400" dirty="0"/>
              <a:t>в </a:t>
            </a:r>
            <a:r>
              <a:rPr lang="ru-RU" sz="2400" dirty="0" err="1"/>
              <a:t>Україні</a:t>
            </a:r>
            <a:endParaRPr lang="ru-RU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5ED3C-14B8-6F40-B243-8524CCEC5E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Shanshan YU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A856C-BED1-4F45-B05A-8D366E3CE8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Data analyst of A-CIP Programme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5AE27EB-FBF6-D046-A817-72F95F7DE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F9C9D7E-A62C-AB4F-805D-1B13780151A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B63647-C66B-3799-1E20-5CC5515A8A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23 July 2025</a:t>
            </a:r>
            <a:endParaRPr lang="fr-B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1EAB42-A903-C238-EBCC-12A9903D23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31336" y="5364617"/>
            <a:ext cx="4684013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A-CIP meeting with SCS, </a:t>
            </a:r>
            <a:r>
              <a:rPr lang="en-US" dirty="0"/>
              <a:t>EU4PM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2657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662624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39A5CEA-71EC-A720-1F08-8EA5DA60F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816" y="2530680"/>
            <a:ext cx="1569498" cy="1342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14BC8-64F5-0050-5667-EE8431322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303" y="2716849"/>
            <a:ext cx="2156659" cy="1176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3EE52-4E62-D55C-6540-66CE8E9135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825" y="2314950"/>
            <a:ext cx="2181354" cy="1572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5E9228-E591-C982-C70D-9B56A5FF106C}"/>
              </a:ext>
            </a:extLst>
          </p:cNvPr>
          <p:cNvSpPr txBox="1"/>
          <p:nvPr/>
        </p:nvSpPr>
        <p:spPr>
          <a:xfrm>
            <a:off x="1080349" y="2301504"/>
            <a:ext cx="178346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general, achieving a high level of integrity is considered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priority within the administration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3D2C3-72C9-A618-94D9-F1BC32E630BF}"/>
              </a:ext>
            </a:extLst>
          </p:cNvPr>
          <p:cNvSpPr txBox="1"/>
          <p:nvPr/>
        </p:nvSpPr>
        <p:spPr>
          <a:xfrm>
            <a:off x="3308995" y="2345623"/>
            <a:ext cx="159265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supervisor(s) sets a positive example 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 comes to integrity.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8D296-BF3F-E93C-030E-7E123915EA0C}"/>
              </a:ext>
            </a:extLst>
          </p:cNvPr>
          <p:cNvSpPr txBox="1"/>
          <p:nvPr/>
        </p:nvSpPr>
        <p:spPr>
          <a:xfrm>
            <a:off x="5717654" y="2287791"/>
            <a:ext cx="17834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SCS’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management 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 a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example 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 comes to integrity.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2EBB02-77A4-3665-4A3C-65872919E5FF}"/>
              </a:ext>
            </a:extLst>
          </p:cNvPr>
          <p:cNvSpPr txBox="1"/>
          <p:nvPr/>
        </p:nvSpPr>
        <p:spPr>
          <a:xfrm>
            <a:off x="7501121" y="2815470"/>
            <a:ext cx="137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</a:t>
            </a:r>
          </a:p>
          <a:p>
            <a:pPr algn="ctr"/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Officials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68EC52-81B5-F088-98A1-CB81A4666A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7303" y="4483868"/>
            <a:ext cx="2123979" cy="13383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8A0C2C-5A57-3606-8DAA-7A3795634A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3816" y="4376133"/>
            <a:ext cx="2095024" cy="1444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84C668-2B3A-F0D5-BE00-DA869948A4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825" y="4148669"/>
            <a:ext cx="2112965" cy="16730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B57814-BE2F-A9B8-D7DC-2E9E8DE5F5EB}"/>
              </a:ext>
            </a:extLst>
          </p:cNvPr>
          <p:cNvSpPr txBox="1"/>
          <p:nvPr/>
        </p:nvSpPr>
        <p:spPr>
          <a:xfrm>
            <a:off x="1033845" y="4266797"/>
            <a:ext cx="1659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Achieving a high level of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integrity is considered a priority 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Customs administration.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8DF9AC-7310-FCE6-A3E9-B8EFE60F4A2C}"/>
              </a:ext>
            </a:extLst>
          </p:cNvPr>
          <p:cNvSpPr txBox="1"/>
          <p:nvPr/>
        </p:nvSpPr>
        <p:spPr>
          <a:xfrm>
            <a:off x="5694530" y="4203288"/>
            <a:ext cx="16229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administration management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taking action against corruption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8028FC-D2C6-D3FB-D2F5-1E68E21B2700}"/>
              </a:ext>
            </a:extLst>
          </p:cNvPr>
          <p:cNvSpPr txBox="1"/>
          <p:nvPr/>
        </p:nvSpPr>
        <p:spPr>
          <a:xfrm>
            <a:off x="3358110" y="4194174"/>
            <a:ext cx="1640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administration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sets a positive example 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 comes to integrity.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BE16F4-E65A-479E-46F9-1BD06C258729}"/>
              </a:ext>
            </a:extLst>
          </p:cNvPr>
          <p:cNvSpPr txBox="1"/>
          <p:nvPr/>
        </p:nvSpPr>
        <p:spPr>
          <a:xfrm>
            <a:off x="7501120" y="4610067"/>
            <a:ext cx="137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</a:t>
            </a:r>
          </a:p>
          <a:p>
            <a:pPr algn="ctr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6F8BF9-355D-BF0C-9671-382E2287C361}"/>
              </a:ext>
            </a:extLst>
          </p:cNvPr>
          <p:cNvSpPr txBox="1"/>
          <p:nvPr/>
        </p:nvSpPr>
        <p:spPr>
          <a:xfrm>
            <a:off x="4744373" y="5940065"/>
            <a:ext cx="4132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…a trend also evident in the global CIPS results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A83203B-4B03-024A-18E9-65C60D51E728}"/>
              </a:ext>
            </a:extLst>
          </p:cNvPr>
          <p:cNvSpPr/>
          <p:nvPr/>
        </p:nvSpPr>
        <p:spPr>
          <a:xfrm>
            <a:off x="270638" y="2006175"/>
            <a:ext cx="8560006" cy="4210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37BAFA-8986-E336-C3ED-E93DA18DFED9}"/>
              </a:ext>
            </a:extLst>
          </p:cNvPr>
          <p:cNvGrpSpPr/>
          <p:nvPr/>
        </p:nvGrpSpPr>
        <p:grpSpPr>
          <a:xfrm>
            <a:off x="4609352" y="2310642"/>
            <a:ext cx="3972991" cy="3817887"/>
            <a:chOff x="3147884" y="301447"/>
            <a:chExt cx="5896232" cy="63446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B93806-D852-8445-FC99-FB78FFE072A3}"/>
                </a:ext>
              </a:extLst>
            </p:cNvPr>
            <p:cNvSpPr/>
            <p:nvPr/>
          </p:nvSpPr>
          <p:spPr>
            <a:xfrm>
              <a:off x="3454574" y="1560542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CD0BFF11-F8A4-6A1E-3D44-80BC9002F158}"/>
                </a:ext>
              </a:extLst>
            </p:cNvPr>
            <p:cNvSpPr/>
            <p:nvPr/>
          </p:nvSpPr>
          <p:spPr>
            <a:xfrm rot="16200000">
              <a:off x="3103601" y="1604827"/>
              <a:ext cx="395256" cy="306689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B805D3-FB6F-445A-746C-3A991ACA779A}"/>
                </a:ext>
              </a:extLst>
            </p:cNvPr>
            <p:cNvSpPr/>
            <p:nvPr/>
          </p:nvSpPr>
          <p:spPr>
            <a:xfrm>
              <a:off x="3454574" y="569800"/>
              <a:ext cx="3920400" cy="138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9B407B-9A21-ED23-8436-596952646CE7}"/>
                </a:ext>
              </a:extLst>
            </p:cNvPr>
            <p:cNvSpPr/>
            <p:nvPr/>
          </p:nvSpPr>
          <p:spPr>
            <a:xfrm>
              <a:off x="3680959" y="548845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B4431A-82ED-F15C-D4A1-23953004160D}"/>
                </a:ext>
              </a:extLst>
            </p:cNvPr>
            <p:cNvSpPr/>
            <p:nvPr/>
          </p:nvSpPr>
          <p:spPr>
            <a:xfrm>
              <a:off x="3454574" y="301447"/>
              <a:ext cx="1089000" cy="138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4CE0F954-E951-9990-04B4-457E944AC7EB}"/>
                </a:ext>
              </a:extLst>
            </p:cNvPr>
            <p:cNvSpPr/>
            <p:nvPr/>
          </p:nvSpPr>
          <p:spPr>
            <a:xfrm>
              <a:off x="3147885" y="301447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E7F998-607D-6D8D-0149-1F0F51CE8B13}"/>
                </a:ext>
              </a:extLst>
            </p:cNvPr>
            <p:cNvSpPr/>
            <p:nvPr/>
          </p:nvSpPr>
          <p:spPr>
            <a:xfrm flipH="1">
              <a:off x="4979098" y="3094126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E5CF1A6B-1104-2EC7-AEDB-DDBE7BE07B64}"/>
                </a:ext>
              </a:extLst>
            </p:cNvPr>
            <p:cNvSpPr/>
            <p:nvPr/>
          </p:nvSpPr>
          <p:spPr>
            <a:xfrm rot="5400000" flipH="1">
              <a:off x="8693143" y="3138411"/>
              <a:ext cx="395256" cy="306689"/>
            </a:xfrm>
            <a:prstGeom prst="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EAE94B5-0571-41F6-84B3-85CB5883CC93}"/>
                </a:ext>
              </a:extLst>
            </p:cNvPr>
            <p:cNvSpPr/>
            <p:nvPr/>
          </p:nvSpPr>
          <p:spPr>
            <a:xfrm flipH="1">
              <a:off x="4817027" y="2103384"/>
              <a:ext cx="3920400" cy="138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BFD162B-8E10-0C99-8073-174D49527536}"/>
                </a:ext>
              </a:extLst>
            </p:cNvPr>
            <p:cNvSpPr/>
            <p:nvPr/>
          </p:nvSpPr>
          <p:spPr>
            <a:xfrm flipH="1">
              <a:off x="7767239" y="2082429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41B90E-634D-E61D-E2EB-01AB88D559D1}"/>
                </a:ext>
              </a:extLst>
            </p:cNvPr>
            <p:cNvSpPr/>
            <p:nvPr/>
          </p:nvSpPr>
          <p:spPr>
            <a:xfrm flipH="1">
              <a:off x="7648427" y="1835031"/>
              <a:ext cx="1089000" cy="138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EF65FF22-5C64-22EE-25CA-8C7054B3C20B}"/>
                </a:ext>
              </a:extLst>
            </p:cNvPr>
            <p:cNvSpPr/>
            <p:nvPr/>
          </p:nvSpPr>
          <p:spPr>
            <a:xfrm flipH="1">
              <a:off x="8736314" y="1835031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8399C4A-0B0C-EB18-88D9-E57499E83BB1}"/>
                </a:ext>
              </a:extLst>
            </p:cNvPr>
            <p:cNvSpPr/>
            <p:nvPr/>
          </p:nvSpPr>
          <p:spPr>
            <a:xfrm>
              <a:off x="3454574" y="4627710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231F11C-5D42-E484-47F7-6CC452CD02CE}"/>
                </a:ext>
              </a:extLst>
            </p:cNvPr>
            <p:cNvSpPr/>
            <p:nvPr/>
          </p:nvSpPr>
          <p:spPr>
            <a:xfrm rot="16200000">
              <a:off x="3103601" y="4671995"/>
              <a:ext cx="395256" cy="306689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12D6B10-5584-BA24-6ED0-EE9E7C031632}"/>
                </a:ext>
              </a:extLst>
            </p:cNvPr>
            <p:cNvSpPr/>
            <p:nvPr/>
          </p:nvSpPr>
          <p:spPr>
            <a:xfrm>
              <a:off x="3454574" y="3636968"/>
              <a:ext cx="3920400" cy="13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29762E-8D98-2CC1-28F9-D15CA69B6D03}"/>
                </a:ext>
              </a:extLst>
            </p:cNvPr>
            <p:cNvSpPr/>
            <p:nvPr/>
          </p:nvSpPr>
          <p:spPr>
            <a:xfrm>
              <a:off x="3680959" y="3616013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905650C-7C2A-6243-43E0-9103E84EA2F3}"/>
                </a:ext>
              </a:extLst>
            </p:cNvPr>
            <p:cNvSpPr/>
            <p:nvPr/>
          </p:nvSpPr>
          <p:spPr>
            <a:xfrm>
              <a:off x="3454574" y="3368615"/>
              <a:ext cx="1089000" cy="13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7D4D5A75-A175-6ED5-AD59-4DDF2A9EB849}"/>
                </a:ext>
              </a:extLst>
            </p:cNvPr>
            <p:cNvSpPr/>
            <p:nvPr/>
          </p:nvSpPr>
          <p:spPr>
            <a:xfrm>
              <a:off x="3147885" y="3368615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16FCB0C-5E0B-F1AF-E069-156DAF0B15DC}"/>
                </a:ext>
              </a:extLst>
            </p:cNvPr>
            <p:cNvSpPr/>
            <p:nvPr/>
          </p:nvSpPr>
          <p:spPr>
            <a:xfrm flipH="1">
              <a:off x="4979098" y="6161295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CB2EB6E7-14D3-05C8-93D1-4D72E200C754}"/>
                </a:ext>
              </a:extLst>
            </p:cNvPr>
            <p:cNvSpPr/>
            <p:nvPr/>
          </p:nvSpPr>
          <p:spPr>
            <a:xfrm rot="5400000" flipH="1">
              <a:off x="8693143" y="6205580"/>
              <a:ext cx="395256" cy="306689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B9BA50C-60AA-BBD7-FB26-0D6F019CF4D6}"/>
                </a:ext>
              </a:extLst>
            </p:cNvPr>
            <p:cNvSpPr/>
            <p:nvPr/>
          </p:nvSpPr>
          <p:spPr>
            <a:xfrm flipH="1">
              <a:off x="4817027" y="5170553"/>
              <a:ext cx="3920400" cy="138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B220E36-0176-2426-982D-DBC75C05A367}"/>
                </a:ext>
              </a:extLst>
            </p:cNvPr>
            <p:cNvSpPr/>
            <p:nvPr/>
          </p:nvSpPr>
          <p:spPr>
            <a:xfrm flipH="1">
              <a:off x="7767239" y="5149598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E49064F-50DF-F831-109C-A0CA748CC18C}"/>
                </a:ext>
              </a:extLst>
            </p:cNvPr>
            <p:cNvSpPr/>
            <p:nvPr/>
          </p:nvSpPr>
          <p:spPr>
            <a:xfrm flipH="1">
              <a:off x="7648427" y="4902200"/>
              <a:ext cx="1089000" cy="138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14">
              <a:extLst>
                <a:ext uri="{FF2B5EF4-FFF2-40B4-BE49-F238E27FC236}">
                  <a16:creationId xmlns:a16="http://schemas.microsoft.com/office/drawing/2014/main" id="{D6A6EA5F-52A9-82D4-F523-4FE6C890952A}"/>
                </a:ext>
              </a:extLst>
            </p:cNvPr>
            <p:cNvSpPr/>
            <p:nvPr/>
          </p:nvSpPr>
          <p:spPr>
            <a:xfrm flipH="1">
              <a:off x="8736314" y="4902200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C77C69B-D3AF-E7FA-B7B0-2D94BA6F37AE}"/>
                </a:ext>
              </a:extLst>
            </p:cNvPr>
            <p:cNvSpPr/>
            <p:nvPr/>
          </p:nvSpPr>
          <p:spPr>
            <a:xfrm>
              <a:off x="4555036" y="603372"/>
              <a:ext cx="2973282" cy="1304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має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Держмитслужба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програму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або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стратегію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забезпечення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доброчесності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пов'язана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вона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загальнодержавною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стратегією</a:t>
              </a:r>
              <a:r>
                <a:rPr lang="ru-RU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D14B4B-9192-9CCF-A182-D3532DF8169C}"/>
                </a:ext>
              </a:extLst>
            </p:cNvPr>
            <p:cNvSpPr/>
            <p:nvPr/>
          </p:nvSpPr>
          <p:spPr>
            <a:xfrm>
              <a:off x="4543573" y="3662221"/>
              <a:ext cx="2539395" cy="12786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10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Які</a:t>
              </a:r>
              <a:r>
                <a:rPr lang="ru-RU" sz="110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механізми</a:t>
              </a:r>
              <a:r>
                <a:rPr lang="ru-RU" sz="110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існують</a:t>
              </a:r>
              <a:r>
                <a:rPr lang="ru-RU" sz="110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для </a:t>
              </a:r>
              <a:r>
                <a:rPr lang="ru-RU" sz="110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збереження</a:t>
              </a:r>
              <a:r>
                <a:rPr lang="ru-RU" sz="110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sz="110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посилення</a:t>
              </a:r>
              <a:r>
                <a:rPr lang="ru-RU" sz="110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державної</a:t>
              </a:r>
              <a:r>
                <a:rPr lang="ru-RU" sz="110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підтримки</a:t>
              </a:r>
              <a:r>
                <a:rPr lang="ru-RU" sz="110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F157288-2EAD-5195-0726-A854A54CB512}"/>
                </a:ext>
              </a:extLst>
            </p:cNvPr>
            <p:cNvSpPr/>
            <p:nvPr/>
          </p:nvSpPr>
          <p:spPr>
            <a:xfrm>
              <a:off x="4990096" y="2151218"/>
              <a:ext cx="2658330" cy="1304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ts val="600"/>
                </a:spcBef>
              </a:pPr>
              <a:r>
                <a:rPr lang="uk-UA" sz="90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Як Держмитслужба інформує про свої зусилля у сфері доброчесності міністру </a:t>
              </a:r>
              <a:r>
                <a:rPr lang="uk-UA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або найвищому органу виконавчої влади, і навпаки</a:t>
              </a:r>
              <a:endPara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69DF438-3514-5784-0072-04C3D4609A49}"/>
                </a:ext>
              </a:extLst>
            </p:cNvPr>
            <p:cNvSpPr/>
            <p:nvPr/>
          </p:nvSpPr>
          <p:spPr>
            <a:xfrm>
              <a:off x="4838802" y="5188417"/>
              <a:ext cx="2928435" cy="1457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1000" b="0" i="0" u="none" strike="noStrike" dirty="0" err="1">
                  <a:solidFill>
                    <a:schemeClr val="bg1"/>
                  </a:solidFill>
                  <a:effectLst/>
                </a:rPr>
                <a:t>Чи</a:t>
              </a:r>
              <a:r>
                <a:rPr lang="ru-RU" sz="10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000" b="0" i="0" u="none" strike="noStrike" dirty="0" err="1">
                  <a:solidFill>
                    <a:schemeClr val="bg1"/>
                  </a:solidFill>
                  <a:effectLst/>
                </a:rPr>
                <a:t>надаються</a:t>
              </a:r>
              <a:r>
                <a:rPr lang="ru-RU" sz="10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000" b="0" i="0" u="none" strike="noStrike" dirty="0" err="1">
                  <a:solidFill>
                    <a:schemeClr val="bg1"/>
                  </a:solidFill>
                  <a:effectLst/>
                </a:rPr>
                <a:t>Держмитслужбі</a:t>
              </a:r>
              <a:r>
                <a:rPr lang="ru-RU" sz="10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000" b="0" i="0" u="none" strike="noStrike" dirty="0" err="1">
                  <a:solidFill>
                    <a:schemeClr val="bg1"/>
                  </a:solidFill>
                  <a:effectLst/>
                </a:rPr>
                <a:t>достатні</a:t>
              </a:r>
              <a:r>
                <a:rPr lang="ru-RU" sz="10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000" b="0" i="0" u="none" strike="noStrike" dirty="0" err="1">
                  <a:solidFill>
                    <a:schemeClr val="bg1"/>
                  </a:solidFill>
                  <a:effectLst/>
                </a:rPr>
                <a:t>ресурси</a:t>
              </a:r>
              <a:r>
                <a:rPr lang="ru-RU" sz="1000" b="0" i="0" u="none" strike="noStrike" dirty="0">
                  <a:solidFill>
                    <a:schemeClr val="bg1"/>
                  </a:solidFill>
                  <a:effectLst/>
                </a:rPr>
                <a:t> для </a:t>
              </a:r>
              <a:r>
                <a:rPr lang="ru-RU" sz="1000" b="0" i="0" u="none" strike="noStrike" dirty="0" err="1">
                  <a:solidFill>
                    <a:schemeClr val="bg1"/>
                  </a:solidFill>
                  <a:effectLst/>
                </a:rPr>
                <a:t>ефективного</a:t>
              </a:r>
              <a:r>
                <a:rPr lang="ru-RU" sz="1000" b="0" i="0" u="none" strike="noStrike" dirty="0">
                  <a:solidFill>
                    <a:schemeClr val="bg1"/>
                  </a:solidFill>
                  <a:effectLst/>
                </a:rPr>
                <a:t> та результативного </a:t>
              </a:r>
              <a:r>
                <a:rPr lang="ru-RU" sz="1000" b="0" i="0" u="none" strike="noStrike" dirty="0" err="1">
                  <a:solidFill>
                    <a:schemeClr val="bg1"/>
                  </a:solidFill>
                  <a:effectLst/>
                </a:rPr>
                <a:t>виконання</a:t>
              </a:r>
              <a:r>
                <a:rPr lang="ru-RU" sz="10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000" b="0" i="0" u="none" strike="noStrike" dirty="0" err="1">
                  <a:solidFill>
                    <a:schemeClr val="bg1"/>
                  </a:solidFill>
                  <a:effectLst/>
                </a:rPr>
                <a:t>своїх</a:t>
              </a:r>
              <a:r>
                <a:rPr lang="ru-RU" sz="10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000" b="0" i="0" u="none" strike="noStrike" dirty="0" err="1">
                  <a:solidFill>
                    <a:schemeClr val="bg1"/>
                  </a:solidFill>
                  <a:effectLst/>
                </a:rPr>
                <a:t>функцій</a:t>
              </a:r>
              <a:r>
                <a:rPr lang="ru-RU" sz="1100" b="0" i="0" u="none" strike="noStrike" dirty="0">
                  <a:solidFill>
                    <a:schemeClr val="bg1"/>
                  </a:solidFill>
                  <a:effectLst/>
                </a:rPr>
                <a:t>?</a:t>
              </a:r>
            </a:p>
          </p:txBody>
        </p:sp>
        <p:pic>
          <p:nvPicPr>
            <p:cNvPr id="51" name="Picture 2" descr="Handshake free icon">
              <a:extLst>
                <a:ext uri="{FF2B5EF4-FFF2-40B4-BE49-F238E27FC236}">
                  <a16:creationId xmlns:a16="http://schemas.microsoft.com/office/drawing/2014/main" id="{14BCE7E3-39D6-C1A9-B5E2-AE3DABEAA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074" y="724447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Planning free icon">
              <a:extLst>
                <a:ext uri="{FF2B5EF4-FFF2-40B4-BE49-F238E27FC236}">
                  <a16:creationId xmlns:a16="http://schemas.microsoft.com/office/drawing/2014/main" id="{0D614907-91E0-0C79-850D-58885E581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2927" y="2258031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Profit free icon">
              <a:extLst>
                <a:ext uri="{FF2B5EF4-FFF2-40B4-BE49-F238E27FC236}">
                  <a16:creationId xmlns:a16="http://schemas.microsoft.com/office/drawing/2014/main" id="{51465B14-2464-B2B0-BAEB-CEAD633AB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2927" y="532520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Team free icon">
              <a:extLst>
                <a:ext uri="{FF2B5EF4-FFF2-40B4-BE49-F238E27FC236}">
                  <a16:creationId xmlns:a16="http://schemas.microsoft.com/office/drawing/2014/main" id="{4A9CBD85-03A2-32BD-1375-4DC4119B3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074" y="3791615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76F3E5C-CC73-D425-FC23-548CD17D57A6}"/>
              </a:ext>
            </a:extLst>
          </p:cNvPr>
          <p:cNvSpPr txBox="1"/>
          <p:nvPr/>
        </p:nvSpPr>
        <p:spPr>
          <a:xfrm>
            <a:off x="7085177" y="2538621"/>
            <a:ext cx="202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Загальнодержавний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підхід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1548B0-B92A-6D0B-BEFD-2B51101D98C0}"/>
              </a:ext>
            </a:extLst>
          </p:cNvPr>
          <p:cNvSpPr txBox="1"/>
          <p:nvPr/>
        </p:nvSpPr>
        <p:spPr>
          <a:xfrm>
            <a:off x="6986016" y="1424481"/>
            <a:ext cx="1648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i="1" dirty="0">
                <a:solidFill>
                  <a:schemeClr val="accent4"/>
                </a:solidFill>
              </a:rPr>
              <a:t>Приклад</a:t>
            </a:r>
            <a:r>
              <a:rPr lang="en-US" sz="1600" i="1" dirty="0">
                <a:solidFill>
                  <a:schemeClr val="accent4"/>
                </a:solidFill>
              </a:rPr>
              <a:t> 3: </a:t>
            </a:r>
          </a:p>
          <a:p>
            <a:r>
              <a:rPr lang="ru-RU" sz="1600" i="1" dirty="0" err="1">
                <a:solidFill>
                  <a:schemeClr val="accent4"/>
                </a:solidFill>
              </a:rPr>
              <a:t>Лідерство</a:t>
            </a:r>
            <a:r>
              <a:rPr lang="ru-RU" sz="1600" i="1" dirty="0">
                <a:solidFill>
                  <a:schemeClr val="accent4"/>
                </a:solidFill>
              </a:rPr>
              <a:t> – </a:t>
            </a:r>
            <a:r>
              <a:rPr lang="ru-RU" sz="1600" i="1" dirty="0" err="1">
                <a:solidFill>
                  <a:schemeClr val="accent4"/>
                </a:solidFill>
              </a:rPr>
              <a:t>від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слів</a:t>
            </a:r>
            <a:r>
              <a:rPr lang="ru-RU" sz="1600" i="1" dirty="0">
                <a:solidFill>
                  <a:schemeClr val="accent4"/>
                </a:solidFill>
              </a:rPr>
              <a:t> до </a:t>
            </a:r>
            <a:r>
              <a:rPr lang="ru-RU" sz="1600" i="1" dirty="0" err="1">
                <a:solidFill>
                  <a:schemeClr val="accent4"/>
                </a:solidFill>
              </a:rPr>
              <a:t>дій</a:t>
            </a:r>
            <a:endParaRPr lang="ru-RU" sz="1600" i="1" dirty="0">
              <a:solidFill>
                <a:schemeClr val="accent4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C4F0EBD-1A7E-7DE6-74F5-AEBA3A7A33F6}"/>
              </a:ext>
            </a:extLst>
          </p:cNvPr>
          <p:cNvSpPr txBox="1"/>
          <p:nvPr/>
        </p:nvSpPr>
        <p:spPr>
          <a:xfrm>
            <a:off x="456824" y="1495722"/>
            <a:ext cx="3942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Визнаючи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очевидні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розбіжності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між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словами і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діями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Керівництво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ВМО з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розвитку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доброчесності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en" sz="1200" b="1" i="0" u="none" strike="noStrike" dirty="0">
                <a:solidFill>
                  <a:srgbClr val="000000"/>
                </a:solidFill>
                <a:effectLst/>
              </a:rPr>
              <a:t>IDG)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надає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Держмитслужбі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контрольний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список для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визначення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причин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цих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розбіжностей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і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шляхів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їх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1" i="0" u="none" strike="noStrike" dirty="0" err="1">
                <a:solidFill>
                  <a:srgbClr val="000000"/>
                </a:solidFill>
                <a:effectLst/>
              </a:rPr>
              <a:t>подолання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84F604B-97E6-7981-F637-430B8697A9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265974">
            <a:off x="331667" y="2872758"/>
            <a:ext cx="2251473" cy="286508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E266E92D-1613-3A43-6E45-D4A4951FCED7}"/>
              </a:ext>
            </a:extLst>
          </p:cNvPr>
          <p:cNvSpPr txBox="1"/>
          <p:nvPr/>
        </p:nvSpPr>
        <p:spPr>
          <a:xfrm>
            <a:off x="2681026" y="2586529"/>
            <a:ext cx="18566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Перша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частина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контрольного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переліку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зосереджена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на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загальнодержавному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рівні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прихильності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принципам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доброчесності</a:t>
            </a:r>
            <a:r>
              <a:rPr lang="ru-RU" sz="1200" dirty="0">
                <a:solidFill>
                  <a:srgbClr val="000000"/>
                </a:solidFill>
              </a:rPr>
              <a:t>.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Політичне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лідерство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та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відданість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боротьбі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з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корупцією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на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найвищому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рівні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є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необхідною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передумовою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для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ініціювання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та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підтримки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реформ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протягом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тривалого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часу – до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досягнення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результатів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92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337587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49AA07D-D615-B1E6-CC6D-DC25548FA457}"/>
              </a:ext>
            </a:extLst>
          </p:cNvPr>
          <p:cNvSpPr txBox="1"/>
          <p:nvPr/>
        </p:nvSpPr>
        <p:spPr>
          <a:xfrm>
            <a:off x="339607" y="1267511"/>
            <a:ext cx="6037005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Практичність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чіткість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формулювань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Кодексі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поведінки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гарантує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її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прийняття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застосування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Респонденти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Держмитслужби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продемонстрували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вищий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рівень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довіри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чіткості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Кодексу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поведінки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тоді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як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рівень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довіри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справедливості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застосування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Кодексу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поведінки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позитивного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впливу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дещо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знизився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1548B0-B92A-6D0B-BEFD-2B51101D98C0}"/>
              </a:ext>
            </a:extLst>
          </p:cNvPr>
          <p:cNvSpPr txBox="1"/>
          <p:nvPr/>
        </p:nvSpPr>
        <p:spPr>
          <a:xfrm>
            <a:off x="6536812" y="1649905"/>
            <a:ext cx="2267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>
                <a:solidFill>
                  <a:schemeClr val="accent4"/>
                </a:solidFill>
              </a:rPr>
              <a:t>Приклад 4: </a:t>
            </a:r>
          </a:p>
          <a:p>
            <a:pPr algn="r"/>
            <a:r>
              <a:rPr lang="ru-RU" sz="1600" i="1" dirty="0">
                <a:solidFill>
                  <a:schemeClr val="accent4"/>
                </a:solidFill>
              </a:rPr>
              <a:t>Кодекс </a:t>
            </a:r>
            <a:r>
              <a:rPr lang="ru-RU" sz="1600" i="1" dirty="0" err="1">
                <a:solidFill>
                  <a:schemeClr val="accent4"/>
                </a:solidFill>
              </a:rPr>
              <a:t>поведінки</a:t>
            </a:r>
            <a:r>
              <a:rPr lang="ru-RU" sz="1600" i="1" dirty="0">
                <a:solidFill>
                  <a:schemeClr val="accent4"/>
                </a:solidFill>
              </a:rPr>
              <a:t> - </a:t>
            </a:r>
            <a:r>
              <a:rPr lang="ru-RU" sz="1600" i="1" dirty="0" err="1">
                <a:solidFill>
                  <a:schemeClr val="accent4"/>
                </a:solidFill>
              </a:rPr>
              <a:t>від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існування</a:t>
            </a:r>
            <a:r>
              <a:rPr lang="ru-RU" sz="1600" i="1" dirty="0">
                <a:solidFill>
                  <a:schemeClr val="accent4"/>
                </a:solidFill>
              </a:rPr>
              <a:t> до </a:t>
            </a:r>
            <a:r>
              <a:rPr lang="ru-RU" sz="1600" i="1" dirty="0" err="1">
                <a:solidFill>
                  <a:schemeClr val="accent4"/>
                </a:solidFill>
              </a:rPr>
              <a:t>застосування</a:t>
            </a:r>
            <a:endParaRPr lang="ru-RU" sz="1600" i="1" dirty="0">
              <a:solidFill>
                <a:schemeClr val="accent4"/>
              </a:solidFill>
            </a:endParaRPr>
          </a:p>
          <a:p>
            <a:pPr algn="r"/>
            <a:endParaRPr lang="en-US" sz="1600" i="1" dirty="0">
              <a:solidFill>
                <a:schemeClr val="accent4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2C14388-394A-D3FA-8134-209631C14E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3983393"/>
              </p:ext>
            </p:extLst>
          </p:nvPr>
        </p:nvGraphicFramePr>
        <p:xfrm>
          <a:off x="416050" y="2567055"/>
          <a:ext cx="5704224" cy="1936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5D25925-EE48-847A-5A86-0C01928568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342" y="4150895"/>
            <a:ext cx="597307" cy="115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45D2F5-D29E-52BF-D16B-511C37CF96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7724" y="4303347"/>
            <a:ext cx="1240019" cy="1015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5045B-CF29-4D7A-02A9-48F697B704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4355238"/>
            <a:ext cx="1964812" cy="1005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F8689-7475-CED3-7082-9EBCD4C06555}"/>
              </a:ext>
            </a:extLst>
          </p:cNvPr>
          <p:cNvSpPr txBox="1"/>
          <p:nvPr/>
        </p:nvSpPr>
        <p:spPr>
          <a:xfrm>
            <a:off x="7010399" y="3350833"/>
            <a:ext cx="1793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Посадові особи</a:t>
            </a:r>
            <a:endParaRPr lang="en-US" sz="16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26B04-2692-C2D1-6944-A1468399CBA0}"/>
              </a:ext>
            </a:extLst>
          </p:cNvPr>
          <p:cNvSpPr txBox="1"/>
          <p:nvPr/>
        </p:nvSpPr>
        <p:spPr>
          <a:xfrm>
            <a:off x="1034454" y="5154137"/>
            <a:ext cx="59397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100" dirty="0">
                <a:solidFill>
                  <a:schemeClr val="tx2"/>
                </a:solidFill>
              </a:rPr>
              <a:t>Так</a:t>
            </a:r>
            <a:endParaRPr lang="en-UA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CA040-C06B-E94A-8ABE-B0CFDB91A224}"/>
              </a:ext>
            </a:extLst>
          </p:cNvPr>
          <p:cNvSpPr txBox="1"/>
          <p:nvPr/>
        </p:nvSpPr>
        <p:spPr>
          <a:xfrm>
            <a:off x="2676941" y="5112875"/>
            <a:ext cx="8078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800" dirty="0">
                <a:solidFill>
                  <a:schemeClr val="tx2"/>
                </a:solidFill>
              </a:rPr>
              <a:t>Повністю погоджуюсь</a:t>
            </a:r>
            <a:endParaRPr lang="en-UA" sz="11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6C7B09-71BB-EA42-D6AB-2C63BE7776D2}"/>
              </a:ext>
            </a:extLst>
          </p:cNvPr>
          <p:cNvSpPr txBox="1"/>
          <p:nvPr/>
        </p:nvSpPr>
        <p:spPr>
          <a:xfrm>
            <a:off x="3383787" y="5091593"/>
            <a:ext cx="8078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800" dirty="0">
                <a:solidFill>
                  <a:schemeClr val="tx2"/>
                </a:solidFill>
              </a:rPr>
              <a:t>Частково погоджуюсь</a:t>
            </a:r>
            <a:endParaRPr lang="en-UA" sz="11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9A8CA5-8CAB-E525-0E3D-55725D5ED6F2}"/>
              </a:ext>
            </a:extLst>
          </p:cNvPr>
          <p:cNvSpPr txBox="1"/>
          <p:nvPr/>
        </p:nvSpPr>
        <p:spPr>
          <a:xfrm>
            <a:off x="4491158" y="5112875"/>
            <a:ext cx="8078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800" dirty="0">
                <a:solidFill>
                  <a:schemeClr val="tx2"/>
                </a:solidFill>
              </a:rPr>
              <a:t>Повністю погоджуюсь</a:t>
            </a:r>
            <a:endParaRPr lang="en-UA" sz="11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550AF-EAF0-7678-7172-78510DB4935C}"/>
              </a:ext>
            </a:extLst>
          </p:cNvPr>
          <p:cNvSpPr txBox="1"/>
          <p:nvPr/>
        </p:nvSpPr>
        <p:spPr>
          <a:xfrm>
            <a:off x="5198004" y="5097711"/>
            <a:ext cx="8078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800" dirty="0">
                <a:solidFill>
                  <a:schemeClr val="tx2"/>
                </a:solidFill>
              </a:rPr>
              <a:t>Частково погоджуюсь</a:t>
            </a:r>
            <a:endParaRPr lang="en-UA" sz="11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111338-0983-B49E-5FE1-26FF86EC4465}"/>
              </a:ext>
            </a:extLst>
          </p:cNvPr>
          <p:cNvSpPr txBox="1"/>
          <p:nvPr/>
        </p:nvSpPr>
        <p:spPr>
          <a:xfrm>
            <a:off x="5881715" y="5085475"/>
            <a:ext cx="8078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800" dirty="0">
                <a:solidFill>
                  <a:schemeClr val="tx2"/>
                </a:solidFill>
              </a:rPr>
              <a:t>Частково не погоджуюсь</a:t>
            </a:r>
            <a:endParaRPr lang="en-UA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2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333823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39A5CEA-71EC-A720-1F08-8EA5DA60F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816" y="2530680"/>
            <a:ext cx="1569498" cy="1342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14BC8-64F5-0050-5667-EE8431322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303" y="2716849"/>
            <a:ext cx="2156659" cy="1176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3EE52-4E62-D55C-6540-66CE8E9135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825" y="2314950"/>
            <a:ext cx="2181354" cy="1572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5E9228-E591-C982-C70D-9B56A5FF106C}"/>
              </a:ext>
            </a:extLst>
          </p:cNvPr>
          <p:cNvSpPr txBox="1"/>
          <p:nvPr/>
        </p:nvSpPr>
        <p:spPr>
          <a:xfrm>
            <a:off x="1080349" y="2301504"/>
            <a:ext cx="178346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general, achieving a high level of integrity is considered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priority within the administration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3D2C3-72C9-A618-94D9-F1BC32E630BF}"/>
              </a:ext>
            </a:extLst>
          </p:cNvPr>
          <p:cNvSpPr txBox="1"/>
          <p:nvPr/>
        </p:nvSpPr>
        <p:spPr>
          <a:xfrm>
            <a:off x="3308995" y="2345623"/>
            <a:ext cx="159265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supervisor(s) sets a positive example 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 comes to integrity.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8D296-BF3F-E93C-030E-7E123915EA0C}"/>
              </a:ext>
            </a:extLst>
          </p:cNvPr>
          <p:cNvSpPr txBox="1"/>
          <p:nvPr/>
        </p:nvSpPr>
        <p:spPr>
          <a:xfrm>
            <a:off x="5717654" y="2287791"/>
            <a:ext cx="17834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SCS’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management 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 a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example 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 comes to integrity.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2EBB02-77A4-3665-4A3C-65872919E5FF}"/>
              </a:ext>
            </a:extLst>
          </p:cNvPr>
          <p:cNvSpPr txBox="1"/>
          <p:nvPr/>
        </p:nvSpPr>
        <p:spPr>
          <a:xfrm>
            <a:off x="7501121" y="2815470"/>
            <a:ext cx="137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</a:t>
            </a:r>
          </a:p>
          <a:p>
            <a:pPr algn="ctr"/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Officials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68EC52-81B5-F088-98A1-CB81A4666A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7303" y="4483868"/>
            <a:ext cx="2123979" cy="13383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8A0C2C-5A57-3606-8DAA-7A3795634A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3816" y="4376133"/>
            <a:ext cx="2095024" cy="1444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84C668-2B3A-F0D5-BE00-DA869948A4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825" y="4148669"/>
            <a:ext cx="2112965" cy="16730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B57814-BE2F-A9B8-D7DC-2E9E8DE5F5EB}"/>
              </a:ext>
            </a:extLst>
          </p:cNvPr>
          <p:cNvSpPr txBox="1"/>
          <p:nvPr/>
        </p:nvSpPr>
        <p:spPr>
          <a:xfrm>
            <a:off x="1033845" y="4266797"/>
            <a:ext cx="1659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Achieving a high level of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integrity is considered a priority 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Customs administration.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8DF9AC-7310-FCE6-A3E9-B8EFE60F4A2C}"/>
              </a:ext>
            </a:extLst>
          </p:cNvPr>
          <p:cNvSpPr txBox="1"/>
          <p:nvPr/>
        </p:nvSpPr>
        <p:spPr>
          <a:xfrm>
            <a:off x="5694530" y="4203288"/>
            <a:ext cx="16229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administration management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taking action against corruption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8028FC-D2C6-D3FB-D2F5-1E68E21B2700}"/>
              </a:ext>
            </a:extLst>
          </p:cNvPr>
          <p:cNvSpPr txBox="1"/>
          <p:nvPr/>
        </p:nvSpPr>
        <p:spPr>
          <a:xfrm>
            <a:off x="3358110" y="4194174"/>
            <a:ext cx="1640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administration </a:t>
            </a:r>
            <a:r>
              <a:rPr lang="en-US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sets a positive example </a:t>
            </a:r>
            <a:r>
              <a:rPr 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 comes to integrity.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BE16F4-E65A-479E-46F9-1BD06C258729}"/>
              </a:ext>
            </a:extLst>
          </p:cNvPr>
          <p:cNvSpPr txBox="1"/>
          <p:nvPr/>
        </p:nvSpPr>
        <p:spPr>
          <a:xfrm>
            <a:off x="7501120" y="4610067"/>
            <a:ext cx="137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</a:t>
            </a:r>
          </a:p>
          <a:p>
            <a:pPr algn="ctr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6F8BF9-355D-BF0C-9671-382E2287C361}"/>
              </a:ext>
            </a:extLst>
          </p:cNvPr>
          <p:cNvSpPr txBox="1"/>
          <p:nvPr/>
        </p:nvSpPr>
        <p:spPr>
          <a:xfrm>
            <a:off x="4744373" y="5940065"/>
            <a:ext cx="4132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…a trend also evident in the global CIPS results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A83203B-4B03-024A-18E9-65C60D51E728}"/>
              </a:ext>
            </a:extLst>
          </p:cNvPr>
          <p:cNvSpPr/>
          <p:nvPr/>
        </p:nvSpPr>
        <p:spPr>
          <a:xfrm>
            <a:off x="270638" y="2006175"/>
            <a:ext cx="8560006" cy="4210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37BAFA-8986-E336-C3ED-E93DA18DFED9}"/>
              </a:ext>
            </a:extLst>
          </p:cNvPr>
          <p:cNvGrpSpPr/>
          <p:nvPr/>
        </p:nvGrpSpPr>
        <p:grpSpPr>
          <a:xfrm>
            <a:off x="4609352" y="2310642"/>
            <a:ext cx="3972991" cy="3763997"/>
            <a:chOff x="3147884" y="301447"/>
            <a:chExt cx="5896232" cy="62551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B93806-D852-8445-FC99-FB78FFE072A3}"/>
                </a:ext>
              </a:extLst>
            </p:cNvPr>
            <p:cNvSpPr/>
            <p:nvPr/>
          </p:nvSpPr>
          <p:spPr>
            <a:xfrm>
              <a:off x="3454574" y="1560542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CD0BFF11-F8A4-6A1E-3D44-80BC9002F158}"/>
                </a:ext>
              </a:extLst>
            </p:cNvPr>
            <p:cNvSpPr/>
            <p:nvPr/>
          </p:nvSpPr>
          <p:spPr>
            <a:xfrm rot="16200000">
              <a:off x="3103601" y="1604827"/>
              <a:ext cx="395256" cy="306689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B805D3-FB6F-445A-746C-3A991ACA779A}"/>
                </a:ext>
              </a:extLst>
            </p:cNvPr>
            <p:cNvSpPr/>
            <p:nvPr/>
          </p:nvSpPr>
          <p:spPr>
            <a:xfrm>
              <a:off x="3454574" y="569800"/>
              <a:ext cx="3920400" cy="138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9B407B-9A21-ED23-8436-596952646CE7}"/>
                </a:ext>
              </a:extLst>
            </p:cNvPr>
            <p:cNvSpPr/>
            <p:nvPr/>
          </p:nvSpPr>
          <p:spPr>
            <a:xfrm>
              <a:off x="3680959" y="548845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B4431A-82ED-F15C-D4A1-23953004160D}"/>
                </a:ext>
              </a:extLst>
            </p:cNvPr>
            <p:cNvSpPr/>
            <p:nvPr/>
          </p:nvSpPr>
          <p:spPr>
            <a:xfrm>
              <a:off x="3454574" y="301447"/>
              <a:ext cx="1089000" cy="138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4CE0F954-E951-9990-04B4-457E944AC7EB}"/>
                </a:ext>
              </a:extLst>
            </p:cNvPr>
            <p:cNvSpPr/>
            <p:nvPr/>
          </p:nvSpPr>
          <p:spPr>
            <a:xfrm>
              <a:off x="3147885" y="301447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E7F998-607D-6D8D-0149-1F0F51CE8B13}"/>
                </a:ext>
              </a:extLst>
            </p:cNvPr>
            <p:cNvSpPr/>
            <p:nvPr/>
          </p:nvSpPr>
          <p:spPr>
            <a:xfrm flipH="1">
              <a:off x="4979098" y="3094126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E5CF1A6B-1104-2EC7-AEDB-DDBE7BE07B64}"/>
                </a:ext>
              </a:extLst>
            </p:cNvPr>
            <p:cNvSpPr/>
            <p:nvPr/>
          </p:nvSpPr>
          <p:spPr>
            <a:xfrm rot="5400000" flipH="1">
              <a:off x="8693143" y="3138411"/>
              <a:ext cx="395256" cy="306689"/>
            </a:xfrm>
            <a:prstGeom prst="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EAE94B5-0571-41F6-84B3-85CB5883CC93}"/>
                </a:ext>
              </a:extLst>
            </p:cNvPr>
            <p:cNvSpPr/>
            <p:nvPr/>
          </p:nvSpPr>
          <p:spPr>
            <a:xfrm flipH="1">
              <a:off x="4817027" y="2103384"/>
              <a:ext cx="3920400" cy="138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BFD162B-8E10-0C99-8073-174D49527536}"/>
                </a:ext>
              </a:extLst>
            </p:cNvPr>
            <p:cNvSpPr/>
            <p:nvPr/>
          </p:nvSpPr>
          <p:spPr>
            <a:xfrm flipH="1">
              <a:off x="7767239" y="2082429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41B90E-634D-E61D-E2EB-01AB88D559D1}"/>
                </a:ext>
              </a:extLst>
            </p:cNvPr>
            <p:cNvSpPr/>
            <p:nvPr/>
          </p:nvSpPr>
          <p:spPr>
            <a:xfrm flipH="1">
              <a:off x="7648427" y="1835031"/>
              <a:ext cx="1089000" cy="138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14">
              <a:extLst>
                <a:ext uri="{FF2B5EF4-FFF2-40B4-BE49-F238E27FC236}">
                  <a16:creationId xmlns:a16="http://schemas.microsoft.com/office/drawing/2014/main" id="{EF65FF22-5C64-22EE-25CA-8C7054B3C20B}"/>
                </a:ext>
              </a:extLst>
            </p:cNvPr>
            <p:cNvSpPr/>
            <p:nvPr/>
          </p:nvSpPr>
          <p:spPr>
            <a:xfrm flipH="1">
              <a:off x="8736314" y="1835031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8399C4A-0B0C-EB18-88D9-E57499E83BB1}"/>
                </a:ext>
              </a:extLst>
            </p:cNvPr>
            <p:cNvSpPr/>
            <p:nvPr/>
          </p:nvSpPr>
          <p:spPr>
            <a:xfrm>
              <a:off x="3454574" y="4627710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231F11C-5D42-E484-47F7-6CC452CD02CE}"/>
                </a:ext>
              </a:extLst>
            </p:cNvPr>
            <p:cNvSpPr/>
            <p:nvPr/>
          </p:nvSpPr>
          <p:spPr>
            <a:xfrm rot="16200000">
              <a:off x="3103601" y="4671995"/>
              <a:ext cx="395256" cy="306689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12D6B10-5584-BA24-6ED0-EE9E7C031632}"/>
                </a:ext>
              </a:extLst>
            </p:cNvPr>
            <p:cNvSpPr/>
            <p:nvPr/>
          </p:nvSpPr>
          <p:spPr>
            <a:xfrm>
              <a:off x="3454574" y="3636968"/>
              <a:ext cx="3920400" cy="13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29762E-8D98-2CC1-28F9-D15CA69B6D03}"/>
                </a:ext>
              </a:extLst>
            </p:cNvPr>
            <p:cNvSpPr/>
            <p:nvPr/>
          </p:nvSpPr>
          <p:spPr>
            <a:xfrm>
              <a:off x="3680959" y="3616013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905650C-7C2A-6243-43E0-9103E84EA2F3}"/>
                </a:ext>
              </a:extLst>
            </p:cNvPr>
            <p:cNvSpPr/>
            <p:nvPr/>
          </p:nvSpPr>
          <p:spPr>
            <a:xfrm>
              <a:off x="3454574" y="3368615"/>
              <a:ext cx="1089000" cy="13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7D4D5A75-A175-6ED5-AD59-4DDF2A9EB849}"/>
                </a:ext>
              </a:extLst>
            </p:cNvPr>
            <p:cNvSpPr/>
            <p:nvPr/>
          </p:nvSpPr>
          <p:spPr>
            <a:xfrm>
              <a:off x="3147885" y="3368615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16FCB0C-5E0B-F1AF-E069-156DAF0B15DC}"/>
                </a:ext>
              </a:extLst>
            </p:cNvPr>
            <p:cNvSpPr/>
            <p:nvPr/>
          </p:nvSpPr>
          <p:spPr>
            <a:xfrm flipH="1">
              <a:off x="4979098" y="6161295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CB2EB6E7-14D3-05C8-93D1-4D72E200C754}"/>
                </a:ext>
              </a:extLst>
            </p:cNvPr>
            <p:cNvSpPr/>
            <p:nvPr/>
          </p:nvSpPr>
          <p:spPr>
            <a:xfrm rot="5400000" flipH="1">
              <a:off x="8693143" y="6205580"/>
              <a:ext cx="395256" cy="306689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B9BA50C-60AA-BBD7-FB26-0D6F019CF4D6}"/>
                </a:ext>
              </a:extLst>
            </p:cNvPr>
            <p:cNvSpPr/>
            <p:nvPr/>
          </p:nvSpPr>
          <p:spPr>
            <a:xfrm flipH="1">
              <a:off x="4817027" y="5170553"/>
              <a:ext cx="3920400" cy="138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B220E36-0176-2426-982D-DBC75C05A367}"/>
                </a:ext>
              </a:extLst>
            </p:cNvPr>
            <p:cNvSpPr/>
            <p:nvPr/>
          </p:nvSpPr>
          <p:spPr>
            <a:xfrm flipH="1">
              <a:off x="7767239" y="5149598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E49064F-50DF-F831-109C-A0CA748CC18C}"/>
                </a:ext>
              </a:extLst>
            </p:cNvPr>
            <p:cNvSpPr/>
            <p:nvPr/>
          </p:nvSpPr>
          <p:spPr>
            <a:xfrm flipH="1">
              <a:off x="7648427" y="4902200"/>
              <a:ext cx="1089000" cy="138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14">
              <a:extLst>
                <a:ext uri="{FF2B5EF4-FFF2-40B4-BE49-F238E27FC236}">
                  <a16:creationId xmlns:a16="http://schemas.microsoft.com/office/drawing/2014/main" id="{D6A6EA5F-52A9-82D4-F523-4FE6C890952A}"/>
                </a:ext>
              </a:extLst>
            </p:cNvPr>
            <p:cNvSpPr/>
            <p:nvPr/>
          </p:nvSpPr>
          <p:spPr>
            <a:xfrm flipH="1">
              <a:off x="8736314" y="4902200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C77C69B-D3AF-E7FA-B7B0-2D94BA6F37AE}"/>
                </a:ext>
              </a:extLst>
            </p:cNvPr>
            <p:cNvSpPr/>
            <p:nvPr/>
          </p:nvSpPr>
          <p:spPr>
            <a:xfrm>
              <a:off x="4444222" y="592785"/>
              <a:ext cx="3186645" cy="1304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Чи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діють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ефективні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дисциплінарні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заходи за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недотримання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кодексу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поведінки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в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митному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законодавстві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або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законодавстві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державного сектору?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D14B4B-9192-9CCF-A182-D3532DF8169C}"/>
                </a:ext>
              </a:extLst>
            </p:cNvPr>
            <p:cNvSpPr/>
            <p:nvPr/>
          </p:nvSpPr>
          <p:spPr>
            <a:xfrm>
              <a:off x="4543573" y="3662222"/>
              <a:ext cx="2894601" cy="10740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Які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процедури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існують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для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розслідування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ймовірних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або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підозрюваних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порушень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кодексу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поведінки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?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F157288-2EAD-5195-0726-A854A54CB512}"/>
                </a:ext>
              </a:extLst>
            </p:cNvPr>
            <p:cNvSpPr/>
            <p:nvPr/>
          </p:nvSpPr>
          <p:spPr>
            <a:xfrm>
              <a:off x="4779590" y="2193311"/>
              <a:ext cx="3033138" cy="10740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Які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механізми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існують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для того,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щоб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працівники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могли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повідомляти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про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підозри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у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порушенні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кодексу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поведінки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?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69DF438-3514-5784-0072-04C3D4609A49}"/>
                </a:ext>
              </a:extLst>
            </p:cNvPr>
            <p:cNvSpPr/>
            <p:nvPr/>
          </p:nvSpPr>
          <p:spPr>
            <a:xfrm>
              <a:off x="4765008" y="5273717"/>
              <a:ext cx="3178472" cy="10740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Чи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розглядалося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запровадження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обмеженої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амністії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за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незначні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порушення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Кодексу як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елемент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стратегії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900" b="0" i="0" u="none" strike="noStrike" dirty="0" err="1">
                  <a:solidFill>
                    <a:schemeClr val="bg1"/>
                  </a:solidFill>
                  <a:effectLst/>
                </a:rPr>
                <a:t>доброчесності</a:t>
              </a:r>
              <a:r>
                <a:rPr lang="ru-RU" sz="900" b="0" i="0" u="none" strike="noStrike" dirty="0">
                  <a:solidFill>
                    <a:schemeClr val="bg1"/>
                  </a:solidFill>
                  <a:effectLst/>
                </a:rPr>
                <a:t>?</a:t>
              </a:r>
            </a:p>
          </p:txBody>
        </p:sp>
        <p:pic>
          <p:nvPicPr>
            <p:cNvPr id="51" name="Picture 2" descr="Handshake free icon">
              <a:extLst>
                <a:ext uri="{FF2B5EF4-FFF2-40B4-BE49-F238E27FC236}">
                  <a16:creationId xmlns:a16="http://schemas.microsoft.com/office/drawing/2014/main" id="{14BCE7E3-39D6-C1A9-B5E2-AE3DABEAA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074" y="724447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Planning free icon">
              <a:extLst>
                <a:ext uri="{FF2B5EF4-FFF2-40B4-BE49-F238E27FC236}">
                  <a16:creationId xmlns:a16="http://schemas.microsoft.com/office/drawing/2014/main" id="{0D614907-91E0-0C79-850D-58885E581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2927" y="2258031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Profit free icon">
              <a:extLst>
                <a:ext uri="{FF2B5EF4-FFF2-40B4-BE49-F238E27FC236}">
                  <a16:creationId xmlns:a16="http://schemas.microsoft.com/office/drawing/2014/main" id="{51465B14-2464-B2B0-BAEB-CEAD633AB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2927" y="532520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Team free icon">
              <a:extLst>
                <a:ext uri="{FF2B5EF4-FFF2-40B4-BE49-F238E27FC236}">
                  <a16:creationId xmlns:a16="http://schemas.microsoft.com/office/drawing/2014/main" id="{4A9CBD85-03A2-32BD-1375-4DC4119B3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074" y="3791615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76F3E5C-CC73-D425-FC23-548CD17D57A6}"/>
              </a:ext>
            </a:extLst>
          </p:cNvPr>
          <p:cNvSpPr txBox="1"/>
          <p:nvPr/>
        </p:nvSpPr>
        <p:spPr>
          <a:xfrm>
            <a:off x="7376515" y="2543595"/>
            <a:ext cx="1625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Штрафний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режим за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недотримання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вимог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1548B0-B92A-6D0B-BEFD-2B51101D98C0}"/>
              </a:ext>
            </a:extLst>
          </p:cNvPr>
          <p:cNvSpPr txBox="1"/>
          <p:nvPr/>
        </p:nvSpPr>
        <p:spPr>
          <a:xfrm>
            <a:off x="6367329" y="1424481"/>
            <a:ext cx="2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>
                <a:solidFill>
                  <a:schemeClr val="accent4"/>
                </a:solidFill>
              </a:rPr>
              <a:t>Приклад 4: </a:t>
            </a:r>
          </a:p>
          <a:p>
            <a:pPr algn="r"/>
            <a:r>
              <a:rPr lang="ru-RU" sz="1600" i="1" dirty="0">
                <a:solidFill>
                  <a:schemeClr val="accent4"/>
                </a:solidFill>
              </a:rPr>
              <a:t>Кодекс </a:t>
            </a:r>
            <a:r>
              <a:rPr lang="ru-RU" sz="1600" i="1" dirty="0" err="1">
                <a:solidFill>
                  <a:schemeClr val="accent4"/>
                </a:solidFill>
              </a:rPr>
              <a:t>поведінки</a:t>
            </a:r>
            <a:r>
              <a:rPr lang="ru-RU" sz="1600" i="1" dirty="0">
                <a:solidFill>
                  <a:schemeClr val="accent4"/>
                </a:solidFill>
              </a:rPr>
              <a:t> - </a:t>
            </a:r>
            <a:r>
              <a:rPr lang="ru-RU" sz="1600" i="1" dirty="0" err="1">
                <a:solidFill>
                  <a:schemeClr val="accent4"/>
                </a:solidFill>
              </a:rPr>
              <a:t>від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існування</a:t>
            </a:r>
            <a:r>
              <a:rPr lang="ru-RU" sz="1600" i="1" dirty="0">
                <a:solidFill>
                  <a:schemeClr val="accent4"/>
                </a:solidFill>
              </a:rPr>
              <a:t> до </a:t>
            </a:r>
            <a:r>
              <a:rPr lang="ru-RU" sz="1600" i="1" dirty="0" err="1">
                <a:solidFill>
                  <a:schemeClr val="accent4"/>
                </a:solidFill>
              </a:rPr>
              <a:t>застосування</a:t>
            </a:r>
            <a:endParaRPr lang="ru-RU" sz="1600" i="1" dirty="0">
              <a:solidFill>
                <a:schemeClr val="accent4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C4F0EBD-1A7E-7DE6-74F5-AEBA3A7A33F6}"/>
              </a:ext>
            </a:extLst>
          </p:cNvPr>
          <p:cNvSpPr txBox="1"/>
          <p:nvPr/>
        </p:nvSpPr>
        <p:spPr>
          <a:xfrm>
            <a:off x="385487" y="1410412"/>
            <a:ext cx="3942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Ключовим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елементом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будь-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якої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ефективної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програми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забезпечення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доброчесності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є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розробка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впровадження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та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прийняття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всебічного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К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одексу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поведінки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який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чітко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та практично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визначає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очікувані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норми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поведінки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для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всіх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працівників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митних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органів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84F604B-97E6-7981-F637-430B8697A9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265974">
            <a:off x="331667" y="2872758"/>
            <a:ext cx="2251473" cy="286508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6F63AA4-A008-65E6-7EC1-F2FCC6A331B6}"/>
              </a:ext>
            </a:extLst>
          </p:cNvPr>
          <p:cNvSpPr txBox="1"/>
          <p:nvPr/>
        </p:nvSpPr>
        <p:spPr>
          <a:xfrm>
            <a:off x="2569788" y="2692794"/>
            <a:ext cx="20752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Штрафи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за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недотримання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повинні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бути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сформульовані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в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кодексі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відрегульовані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відповідно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до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серйозності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порушення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та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підкріплені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відповідними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адміністративними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та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законодавчими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rgbClr val="000000"/>
                </a:solidFill>
                <a:effectLst/>
              </a:rPr>
              <a:t>положеннями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359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368608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7F78617-7AE0-A509-D620-4A5FED24A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297" y="2341521"/>
            <a:ext cx="6361578" cy="3165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AEDD5-2520-FA1A-8EDD-9EEE9BDD32AC}"/>
              </a:ext>
            </a:extLst>
          </p:cNvPr>
          <p:cNvSpPr txBox="1"/>
          <p:nvPr/>
        </p:nvSpPr>
        <p:spPr>
          <a:xfrm>
            <a:off x="717500" y="1424169"/>
            <a:ext cx="75069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Адаптовано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Конвенції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Об'єднаних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Націй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корупції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UNCAC):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статистична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основа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вимірювання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корупції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00B26D-D1B6-FE33-703A-CC083F5BF615}"/>
              </a:ext>
            </a:extLst>
          </p:cNvPr>
          <p:cNvSpPr txBox="1"/>
          <p:nvPr/>
        </p:nvSpPr>
        <p:spPr>
          <a:xfrm>
            <a:off x="1658112" y="3079421"/>
            <a:ext cx="1133856" cy="646331"/>
          </a:xfrm>
          <a:prstGeom prst="rect">
            <a:avLst/>
          </a:prstGeom>
          <a:solidFill>
            <a:srgbClr val="009F92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Прямий захід</a:t>
            </a:r>
            <a:endParaRPr lang="en-UA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C333B-F9C5-8C67-F53D-2D27EC962755}"/>
              </a:ext>
            </a:extLst>
          </p:cNvPr>
          <p:cNvSpPr txBox="1"/>
          <p:nvPr/>
        </p:nvSpPr>
        <p:spPr>
          <a:xfrm>
            <a:off x="3364529" y="3049882"/>
            <a:ext cx="1343226" cy="646331"/>
          </a:xfrm>
          <a:prstGeom prst="rect">
            <a:avLst/>
          </a:prstGeom>
          <a:solidFill>
            <a:srgbClr val="EB61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Непрямий захід</a:t>
            </a:r>
            <a:endParaRPr lang="en-UA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2837C-979D-1112-789C-C12D435FC1A8}"/>
              </a:ext>
            </a:extLst>
          </p:cNvPr>
          <p:cNvSpPr txBox="1"/>
          <p:nvPr/>
        </p:nvSpPr>
        <p:spPr>
          <a:xfrm>
            <a:off x="5280316" y="2827955"/>
            <a:ext cx="1133856" cy="369332"/>
          </a:xfrm>
          <a:prstGeom prst="rect">
            <a:avLst/>
          </a:prstGeom>
          <a:solidFill>
            <a:srgbClr val="E93743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Ризик</a:t>
            </a:r>
            <a:endParaRPr lang="en-UA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68262-3ACA-0D43-51E5-19C249184FA3}"/>
              </a:ext>
            </a:extLst>
          </p:cNvPr>
          <p:cNvSpPr txBox="1"/>
          <p:nvPr/>
        </p:nvSpPr>
        <p:spPr>
          <a:xfrm>
            <a:off x="5202306" y="3739375"/>
            <a:ext cx="1289876" cy="369332"/>
          </a:xfrm>
          <a:prstGeom prst="rect">
            <a:avLst/>
          </a:prstGeom>
          <a:solidFill>
            <a:srgbClr val="0059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Відповідь</a:t>
            </a:r>
            <a:endParaRPr lang="en-UA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5C06F-9AF2-A43A-7CEC-ABFFA59794A0}"/>
              </a:ext>
            </a:extLst>
          </p:cNvPr>
          <p:cNvSpPr txBox="1"/>
          <p:nvPr/>
        </p:nvSpPr>
        <p:spPr>
          <a:xfrm>
            <a:off x="1633276" y="4686741"/>
            <a:ext cx="5675376" cy="86177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u="sng" dirty="0">
                <a:solidFill>
                  <a:srgbClr val="0059A7"/>
                </a:solidFill>
              </a:rPr>
              <a:t>Оновлена Декларація </a:t>
            </a:r>
            <a:r>
              <a:rPr lang="uk-UA" sz="1600" b="1" u="sng" dirty="0" err="1">
                <a:solidFill>
                  <a:srgbClr val="0059A7"/>
                </a:solidFill>
              </a:rPr>
              <a:t>Аруша</a:t>
            </a:r>
            <a:r>
              <a:rPr lang="uk-UA" sz="1600" b="1" u="sng" dirty="0">
                <a:solidFill>
                  <a:srgbClr val="0059A7"/>
                </a:solidFill>
              </a:rPr>
              <a:t> ВМО </a:t>
            </a:r>
            <a:r>
              <a:rPr lang="uk-UA" sz="1600" dirty="0">
                <a:solidFill>
                  <a:srgbClr val="0059A7"/>
                </a:solidFill>
              </a:rPr>
              <a:t>постійно враховується, забезпечуючи послідовне дотримання принципу належного врядування та доброчесності</a:t>
            </a:r>
            <a:r>
              <a:rPr lang="uk-UA" dirty="0">
                <a:solidFill>
                  <a:srgbClr val="0059A7"/>
                </a:solidFill>
              </a:rPr>
              <a:t>.</a:t>
            </a:r>
            <a:endParaRPr lang="en-UA" dirty="0">
              <a:solidFill>
                <a:srgbClr val="0059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3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460852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BBD15D3-3A85-5F91-067D-292F3DAE1A46}"/>
              </a:ext>
            </a:extLst>
          </p:cNvPr>
          <p:cNvSpPr txBox="1"/>
          <p:nvPr/>
        </p:nvSpPr>
        <p:spPr>
          <a:xfrm>
            <a:off x="524410" y="2219464"/>
            <a:ext cx="820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05386-C6C8-FFF4-A0D4-65999ECBD975}"/>
              </a:ext>
            </a:extLst>
          </p:cNvPr>
          <p:cNvSpPr txBox="1"/>
          <p:nvPr/>
        </p:nvSpPr>
        <p:spPr>
          <a:xfrm>
            <a:off x="1481212" y="2690153"/>
            <a:ext cx="183814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Повідомлення по корупцію</a:t>
            </a:r>
          </a:p>
          <a:p>
            <a:pPr algn="ctr"/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Звіт</a:t>
            </a:r>
            <a:r>
              <a:rPr lang="ru-RU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НАЗК за 2024 </a:t>
            </a:r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рік</a:t>
            </a:r>
            <a:endParaRPr lang="ru-RU" sz="11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00" i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A7597-BFA0-B998-E8E9-9176D3688025}"/>
              </a:ext>
            </a:extLst>
          </p:cNvPr>
          <p:cNvSpPr txBox="1"/>
          <p:nvPr/>
        </p:nvSpPr>
        <p:spPr>
          <a:xfrm>
            <a:off x="169036" y="2780671"/>
            <a:ext cx="133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FBD27-B86F-2E94-B97D-CB3F8DFA5B30}"/>
              </a:ext>
            </a:extLst>
          </p:cNvPr>
          <p:cNvSpPr txBox="1"/>
          <p:nvPr/>
        </p:nvSpPr>
        <p:spPr>
          <a:xfrm>
            <a:off x="1566549" y="2294498"/>
            <a:ext cx="1565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Викривачі</a:t>
            </a:r>
            <a:endParaRPr lang="en-US" sz="1000" i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649C19-C807-6F76-0216-EF11C8FC744A}"/>
              </a:ext>
            </a:extLst>
          </p:cNvPr>
          <p:cNvSpPr txBox="1"/>
          <p:nvPr/>
        </p:nvSpPr>
        <p:spPr>
          <a:xfrm>
            <a:off x="199442" y="3502320"/>
            <a:ext cx="133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99.1%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A9B83-DC07-1B99-4B49-A8FE8F3B945E}"/>
              </a:ext>
            </a:extLst>
          </p:cNvPr>
          <p:cNvSpPr txBox="1"/>
          <p:nvPr/>
        </p:nvSpPr>
        <p:spPr>
          <a:xfrm>
            <a:off x="1336234" y="3386093"/>
            <a:ext cx="21932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Повідомлення</a:t>
            </a:r>
            <a:r>
              <a:rPr lang="ru-RU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стають</a:t>
            </a:r>
            <a:r>
              <a:rPr lang="ru-RU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приводом для </a:t>
            </a:r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розслідування</a:t>
            </a:r>
            <a:endParaRPr lang="ru-RU" sz="11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Самооцінка</a:t>
            </a:r>
            <a:r>
              <a:rPr lang="ru-RU" sz="1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PMM</a:t>
            </a:r>
            <a:r>
              <a:rPr lang="ru-RU" sz="1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2024 </a:t>
            </a:r>
            <a:r>
              <a:rPr lang="ru-RU" sz="1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році</a:t>
            </a:r>
            <a:endParaRPr lang="ru-RU" sz="1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0A4F81-650C-5F6D-697B-1578CBE0F7F1}"/>
              </a:ext>
            </a:extLst>
          </p:cNvPr>
          <p:cNvSpPr/>
          <p:nvPr/>
        </p:nvSpPr>
        <p:spPr>
          <a:xfrm>
            <a:off x="734120" y="1449923"/>
            <a:ext cx="1671483" cy="65915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 measure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E04BD8-E52F-3FEC-B84C-A000C2489B39}"/>
              </a:ext>
            </a:extLst>
          </p:cNvPr>
          <p:cNvSpPr txBox="1"/>
          <p:nvPr/>
        </p:nvSpPr>
        <p:spPr>
          <a:xfrm>
            <a:off x="6302009" y="1433816"/>
            <a:ext cx="2476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i="1" dirty="0">
                <a:solidFill>
                  <a:schemeClr val="accent4"/>
                </a:solidFill>
              </a:rPr>
              <a:t>Приклад</a:t>
            </a:r>
            <a:r>
              <a:rPr lang="en-US" sz="1600" i="1" dirty="0">
                <a:solidFill>
                  <a:schemeClr val="accent4"/>
                </a:solidFill>
              </a:rPr>
              <a:t> 5: </a:t>
            </a:r>
          </a:p>
          <a:p>
            <a:pPr algn="r"/>
            <a:r>
              <a:rPr lang="uk-UA" sz="1600" i="1" dirty="0">
                <a:solidFill>
                  <a:schemeClr val="accent4"/>
                </a:solidFill>
              </a:rPr>
              <a:t>Аудит та </a:t>
            </a:r>
            <a:r>
              <a:rPr lang="uk-UA" sz="1600" i="1" dirty="0" err="1">
                <a:solidFill>
                  <a:schemeClr val="accent4"/>
                </a:solidFill>
              </a:rPr>
              <a:t>розлідування</a:t>
            </a:r>
            <a:r>
              <a:rPr lang="en-US" sz="1600" i="1" dirty="0">
                <a:solidFill>
                  <a:schemeClr val="accent4"/>
                </a:solidFill>
              </a:rPr>
              <a:t> – </a:t>
            </a:r>
            <a:r>
              <a:rPr lang="uk-UA" sz="1600" i="1" dirty="0">
                <a:solidFill>
                  <a:schemeClr val="accent4"/>
                </a:solidFill>
              </a:rPr>
              <a:t>повідомлення викривача</a:t>
            </a:r>
            <a:endParaRPr lang="en-US" sz="1600" i="1" dirty="0">
              <a:solidFill>
                <a:schemeClr val="accent4"/>
              </a:solidFill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65523B3-37C3-9B28-EF99-0FE0175BE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6078302"/>
              </p:ext>
            </p:extLst>
          </p:nvPr>
        </p:nvGraphicFramePr>
        <p:xfrm>
          <a:off x="3790957" y="3001983"/>
          <a:ext cx="2878800" cy="209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4C64D2-004F-592D-2D6F-861FAABA11C9}"/>
              </a:ext>
            </a:extLst>
          </p:cNvPr>
          <p:cNvSpPr/>
          <p:nvPr/>
        </p:nvSpPr>
        <p:spPr>
          <a:xfrm>
            <a:off x="4032842" y="1449923"/>
            <a:ext cx="1671483" cy="65915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Indirect measure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7749D-8698-4090-97D8-446A6324A41F}"/>
              </a:ext>
            </a:extLst>
          </p:cNvPr>
          <p:cNvSpPr txBox="1"/>
          <p:nvPr/>
        </p:nvSpPr>
        <p:spPr>
          <a:xfrm>
            <a:off x="357475" y="4264824"/>
            <a:ext cx="133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3B4805-AA6D-7DA5-B116-80A5A6BE8D4D}"/>
              </a:ext>
            </a:extLst>
          </p:cNvPr>
          <p:cNvSpPr txBox="1"/>
          <p:nvPr/>
        </p:nvSpPr>
        <p:spPr>
          <a:xfrm>
            <a:off x="1186853" y="4149408"/>
            <a:ext cx="254159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Відсоток</a:t>
            </a:r>
            <a:r>
              <a:rPr lang="ru-RU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посадових</a:t>
            </a:r>
            <a:r>
              <a:rPr lang="ru-RU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осіб</a:t>
            </a:r>
            <a:r>
              <a:rPr lang="ru-RU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Держмитслужби</a:t>
            </a:r>
            <a:r>
              <a:rPr lang="ru-RU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 </a:t>
            </a:r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яких</a:t>
            </a:r>
            <a:r>
              <a:rPr lang="ru-RU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застосовано</a:t>
            </a:r>
            <a:r>
              <a:rPr lang="ru-RU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дисциплінарні</a:t>
            </a:r>
            <a:r>
              <a:rPr lang="ru-RU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стягнення</a:t>
            </a:r>
            <a:endParaRPr lang="ru-RU" sz="11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Самооцінка</a:t>
            </a:r>
            <a:r>
              <a:rPr lang="ru-RU" sz="1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PMM</a:t>
            </a:r>
            <a:r>
              <a:rPr lang="ru-RU" sz="1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2024 </a:t>
            </a:r>
            <a:r>
              <a:rPr lang="ru-RU" sz="1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році</a:t>
            </a:r>
            <a:endParaRPr lang="ru-RU" sz="1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1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37E015-F50A-ECD0-54C5-43E9EAB31CAA}"/>
              </a:ext>
            </a:extLst>
          </p:cNvPr>
          <p:cNvSpPr txBox="1"/>
          <p:nvPr/>
        </p:nvSpPr>
        <p:spPr>
          <a:xfrm>
            <a:off x="3734694" y="2250827"/>
            <a:ext cx="2878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 б ви зробили, якби запідозрили, що колега отримує гроші від представників бізнесу в обмін на ігнорування процедур?</a:t>
            </a:r>
            <a:endParaRPr lang="en-US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9D3527-781D-81D9-9734-8B45AD9D108D}"/>
              </a:ext>
            </a:extLst>
          </p:cNvPr>
          <p:cNvSpPr txBox="1"/>
          <p:nvPr/>
        </p:nvSpPr>
        <p:spPr>
          <a:xfrm>
            <a:off x="6680188" y="2550909"/>
            <a:ext cx="2294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"Я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відчуваю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себе в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достатній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безпеці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щоб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повідомляти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порушення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доброчесності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"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26B1F3F-30D3-F073-52FD-6962753CC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4246" y="3200244"/>
            <a:ext cx="2160312" cy="1187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1770A2-2D2B-ECA9-6D53-75A1D183E43C}"/>
              </a:ext>
            </a:extLst>
          </p:cNvPr>
          <p:cNvSpPr txBox="1"/>
          <p:nvPr/>
        </p:nvSpPr>
        <p:spPr>
          <a:xfrm>
            <a:off x="1024049" y="1465450"/>
            <a:ext cx="1133856" cy="646331"/>
          </a:xfrm>
          <a:prstGeom prst="rect">
            <a:avLst/>
          </a:prstGeom>
          <a:solidFill>
            <a:srgbClr val="009F92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Прямий захід</a:t>
            </a:r>
            <a:endParaRPr lang="en-UA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755735-C8CB-DACC-299E-F8EE2F9CF86F}"/>
              </a:ext>
            </a:extLst>
          </p:cNvPr>
          <p:cNvSpPr txBox="1"/>
          <p:nvPr/>
        </p:nvSpPr>
        <p:spPr>
          <a:xfrm>
            <a:off x="4196970" y="1462744"/>
            <a:ext cx="1343226" cy="646331"/>
          </a:xfrm>
          <a:prstGeom prst="rect">
            <a:avLst/>
          </a:prstGeom>
          <a:solidFill>
            <a:srgbClr val="EB6108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Непрямий захід</a:t>
            </a:r>
            <a:endParaRPr lang="en-UA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D7D5C5-38BC-0D50-F9B9-F2F637028DC3}"/>
              </a:ext>
            </a:extLst>
          </p:cNvPr>
          <p:cNvSpPr txBox="1"/>
          <p:nvPr/>
        </p:nvSpPr>
        <p:spPr>
          <a:xfrm>
            <a:off x="3719281" y="3162529"/>
            <a:ext cx="158050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" dirty="0">
                <a:solidFill>
                  <a:schemeClr val="bg2">
                    <a:lumMod val="10000"/>
                  </a:schemeClr>
                </a:solidFill>
              </a:rPr>
              <a:t>Повідомлю зовнішній орган </a:t>
            </a:r>
            <a:r>
              <a:rPr lang="uk-UA" sz="800" dirty="0" err="1">
                <a:solidFill>
                  <a:schemeClr val="bg2">
                    <a:lumMod val="10000"/>
                  </a:schemeClr>
                </a:solidFill>
              </a:rPr>
              <a:t>розлідування</a:t>
            </a:r>
            <a:endParaRPr lang="uk-UA" sz="800" dirty="0">
              <a:solidFill>
                <a:schemeClr val="bg2">
                  <a:lumMod val="10000"/>
                </a:schemeClr>
              </a:solidFill>
            </a:endParaRPr>
          </a:p>
          <a:p>
            <a:endParaRPr lang="uk-UA" sz="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800" dirty="0">
                <a:solidFill>
                  <a:schemeClr val="bg2">
                    <a:lumMod val="10000"/>
                  </a:schemeClr>
                </a:solidFill>
              </a:rPr>
              <a:t>Повідомлю внутрішній орган розслідування</a:t>
            </a:r>
          </a:p>
          <a:p>
            <a:endParaRPr lang="uk-UA" sz="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800" dirty="0">
                <a:solidFill>
                  <a:schemeClr val="bg2">
                    <a:lumMod val="10000"/>
                  </a:schemeClr>
                </a:solidFill>
              </a:rPr>
              <a:t>Повідомлю безпосереднього керівника</a:t>
            </a:r>
          </a:p>
          <a:p>
            <a:endParaRPr lang="uk-UA" sz="800" dirty="0">
              <a:solidFill>
                <a:schemeClr val="bg2">
                  <a:lumMod val="10000"/>
                </a:schemeClr>
              </a:solidFill>
            </a:endParaRPr>
          </a:p>
          <a:p>
            <a:endParaRPr lang="uk-UA" sz="3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800" dirty="0" err="1">
                <a:solidFill>
                  <a:schemeClr val="bg2">
                    <a:lumMod val="10000"/>
                  </a:schemeClr>
                </a:solidFill>
              </a:rPr>
              <a:t>Поговорю</a:t>
            </a:r>
            <a:r>
              <a:rPr lang="uk-UA" sz="800" dirty="0">
                <a:solidFill>
                  <a:schemeClr val="bg2">
                    <a:lumMod val="10000"/>
                  </a:schemeClr>
                </a:solidFill>
              </a:rPr>
              <a:t> з колегою</a:t>
            </a:r>
          </a:p>
          <a:p>
            <a:endParaRPr lang="uk-UA" sz="800" dirty="0">
              <a:solidFill>
                <a:schemeClr val="bg2">
                  <a:lumMod val="10000"/>
                </a:schemeClr>
              </a:solidFill>
            </a:endParaRPr>
          </a:p>
          <a:p>
            <a:endParaRPr lang="uk-UA" sz="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uk-UA" sz="800" dirty="0">
                <a:solidFill>
                  <a:schemeClr val="bg2">
                    <a:lumMod val="10000"/>
                  </a:schemeClr>
                </a:solidFill>
              </a:rPr>
              <a:t>Нічого не робитиму</a:t>
            </a:r>
          </a:p>
          <a:p>
            <a:endParaRPr lang="en-UA" sz="1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FF3589-F8C0-E075-617E-3ECE54AF9C87}"/>
              </a:ext>
            </a:extLst>
          </p:cNvPr>
          <p:cNvSpPr txBox="1"/>
          <p:nvPr/>
        </p:nvSpPr>
        <p:spPr>
          <a:xfrm>
            <a:off x="6598640" y="4108942"/>
            <a:ext cx="8078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Повністю погоджуюсь</a:t>
            </a:r>
            <a:endParaRPr lang="en-UA" sz="1050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2106DA-C7AC-1931-5071-858130654411}"/>
              </a:ext>
            </a:extLst>
          </p:cNvPr>
          <p:cNvSpPr txBox="1"/>
          <p:nvPr/>
        </p:nvSpPr>
        <p:spPr>
          <a:xfrm>
            <a:off x="7243734" y="4150340"/>
            <a:ext cx="807874" cy="2517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216000" bIns="36000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Частково погоджуюсь</a:t>
            </a:r>
            <a:endParaRPr lang="en-UA" sz="1050" dirty="0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F1A842-0296-F9EB-ED1D-95990A5F2201}"/>
              </a:ext>
            </a:extLst>
          </p:cNvPr>
          <p:cNvSpPr txBox="1"/>
          <p:nvPr/>
        </p:nvSpPr>
        <p:spPr>
          <a:xfrm>
            <a:off x="7807766" y="4138884"/>
            <a:ext cx="807874" cy="2517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216000" bIns="36000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Частково не погоджуюсь</a:t>
            </a:r>
            <a:endParaRPr lang="en-UA" sz="1050" dirty="0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B6187B-F2BD-B925-38E1-D1C07E5EC70B}"/>
              </a:ext>
            </a:extLst>
          </p:cNvPr>
          <p:cNvSpPr txBox="1"/>
          <p:nvPr/>
        </p:nvSpPr>
        <p:spPr>
          <a:xfrm>
            <a:off x="8360219" y="4149408"/>
            <a:ext cx="807874" cy="261610"/>
          </a:xfrm>
          <a:prstGeom prst="rect">
            <a:avLst/>
          </a:prstGeom>
          <a:solidFill>
            <a:schemeClr val="bg1"/>
          </a:solidFill>
        </p:spPr>
        <p:txBody>
          <a:bodyPr wrap="square" tIns="0" rIns="180000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Повністю не погоджуюсь</a:t>
            </a:r>
            <a:endParaRPr lang="en-UA" sz="10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13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641509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9B0E55-6C8F-C2BD-9932-12E392AC4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8198"/>
              </p:ext>
            </p:extLst>
          </p:nvPr>
        </p:nvGraphicFramePr>
        <p:xfrm>
          <a:off x="209505" y="1529875"/>
          <a:ext cx="6191297" cy="317494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65938">
                  <a:extLst>
                    <a:ext uri="{9D8B030D-6E8A-4147-A177-3AD203B41FA5}">
                      <a16:colId xmlns:a16="http://schemas.microsoft.com/office/drawing/2014/main" val="257788053"/>
                    </a:ext>
                  </a:extLst>
                </a:gridCol>
                <a:gridCol w="365938">
                  <a:extLst>
                    <a:ext uri="{9D8B030D-6E8A-4147-A177-3AD203B41FA5}">
                      <a16:colId xmlns:a16="http://schemas.microsoft.com/office/drawing/2014/main" val="1017542171"/>
                    </a:ext>
                  </a:extLst>
                </a:gridCol>
                <a:gridCol w="5459421">
                  <a:extLst>
                    <a:ext uri="{9D8B030D-6E8A-4147-A177-3AD203B41FA5}">
                      <a16:colId xmlns:a16="http://schemas.microsoft.com/office/drawing/2014/main" val="822794488"/>
                    </a:ext>
                  </a:extLst>
                </a:gridCol>
              </a:tblGrid>
              <a:tr h="202804">
                <a:tc gridSpan="3"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1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Розкриття</a:t>
                      </a:r>
                      <a:r>
                        <a:rPr lang="ru-RU" sz="1100" b="1" spc="-1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spc="-1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інформації</a:t>
                      </a:r>
                      <a:r>
                        <a:rPr lang="ru-RU" sz="1100" b="1" spc="-1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 </a:t>
                      </a:r>
                      <a:r>
                        <a:rPr lang="ru-RU" sz="1100" b="1" spc="-1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захист</a:t>
                      </a:r>
                      <a:r>
                        <a:rPr lang="ru-RU" sz="1100" b="1" spc="-1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spc="-1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викривачів</a:t>
                      </a:r>
                      <a:endParaRPr lang="ru-RU" sz="1100" b="1" spc="-1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55700567"/>
                  </a:ext>
                </a:extLst>
              </a:tr>
              <a:tr h="506769">
                <a:tc>
                  <a:txBody>
                    <a:bodyPr/>
                    <a:lstStyle/>
                    <a:p>
                      <a:pPr marL="69850" marR="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є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 вас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законодавство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політика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процедури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сприяють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повідомленню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правопорушення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Якщо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так, то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дозволяє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законодавство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анонімне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розкриття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інформації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правопорушення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5634484"/>
                  </a:ext>
                </a:extLst>
              </a:tr>
              <a:tr h="506769">
                <a:tc>
                  <a:txBody>
                    <a:bodyPr/>
                    <a:lstStyle/>
                    <a:p>
                      <a:pPr marL="69850" marR="53975"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3975"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3975"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є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законодавство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політика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процедури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легкодоступними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для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працівників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зацікавлених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сторін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громадськості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поінформовані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працівники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свої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обов'язки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щодо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повідомлення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випадки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неправомірних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26808389"/>
                  </a:ext>
                </a:extLst>
              </a:tr>
              <a:tr h="341650"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Якщо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працівник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повідомляє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випадок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неправомірних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зберігається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його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конфіденційність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і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захищений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він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від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репресій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30930220"/>
                  </a:ext>
                </a:extLst>
              </a:tr>
              <a:tr h="337846"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є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обов'язковим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повідомлення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підозри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відомі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випадки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неправомірних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Якщо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так, то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знають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працівники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22716505"/>
                  </a:ext>
                </a:extLst>
              </a:tr>
              <a:tr h="506769"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була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визначена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незалежна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третя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сторона,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уповноважена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отримувати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скарги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несправедливе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ставлення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працівників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як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прямий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опосередкований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наслідок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звітування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8463426"/>
                  </a:ext>
                </a:extLst>
              </a:tr>
              <a:tr h="555149"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існують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механізми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, за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допомогою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яких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працівники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клієнти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зацікавлені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сторони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та широка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громадськість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можуть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повідомляти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про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випадки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неправомірних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дій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?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Якщо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так, то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добре про них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інформують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8693762"/>
                  </a:ext>
                </a:extLst>
              </a:tr>
              <a:tr h="217187"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207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Чи існує система управління скаргами на працівників?</a:t>
                      </a:r>
                      <a:endParaRPr lang="en-US" sz="105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79953081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DA1B90-D07E-3E2B-6389-543D3E7B9729}"/>
              </a:ext>
            </a:extLst>
          </p:cNvPr>
          <p:cNvSpPr/>
          <p:nvPr/>
        </p:nvSpPr>
        <p:spPr>
          <a:xfrm>
            <a:off x="6927133" y="1994449"/>
            <a:ext cx="1671483" cy="65915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6C710D6-5A7E-84A0-D633-9DBA03114BDC}"/>
              </a:ext>
            </a:extLst>
          </p:cNvPr>
          <p:cNvSpPr/>
          <p:nvPr/>
        </p:nvSpPr>
        <p:spPr>
          <a:xfrm>
            <a:off x="6488500" y="1737704"/>
            <a:ext cx="350934" cy="1172643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DD6FDB-ECE0-C707-0591-C2F9069B33F9}"/>
              </a:ext>
            </a:extLst>
          </p:cNvPr>
          <p:cNvSpPr/>
          <p:nvPr/>
        </p:nvSpPr>
        <p:spPr>
          <a:xfrm>
            <a:off x="6927133" y="3175779"/>
            <a:ext cx="1671483" cy="659152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Response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4F4DD9C2-5812-A212-E99B-0E28AA82A29B}"/>
              </a:ext>
            </a:extLst>
          </p:cNvPr>
          <p:cNvSpPr/>
          <p:nvPr/>
        </p:nvSpPr>
        <p:spPr>
          <a:xfrm>
            <a:off x="6488500" y="3175779"/>
            <a:ext cx="350934" cy="659152"/>
          </a:xfrm>
          <a:prstGeom prst="rightBrac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CD516-7B02-B85C-7CD8-5F4988EEEDA2}"/>
              </a:ext>
            </a:extLst>
          </p:cNvPr>
          <p:cNvSpPr txBox="1"/>
          <p:nvPr/>
        </p:nvSpPr>
        <p:spPr>
          <a:xfrm>
            <a:off x="5957047" y="4579440"/>
            <a:ext cx="2641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i="1" dirty="0">
                <a:solidFill>
                  <a:schemeClr val="accent4"/>
                </a:solidFill>
              </a:rPr>
              <a:t>Приклад</a:t>
            </a:r>
            <a:r>
              <a:rPr lang="en-US" sz="1600" i="1" dirty="0">
                <a:solidFill>
                  <a:schemeClr val="accent4"/>
                </a:solidFill>
              </a:rPr>
              <a:t> 5: </a:t>
            </a:r>
          </a:p>
          <a:p>
            <a:pPr algn="r"/>
            <a:r>
              <a:rPr lang="uk-UA" sz="1600" i="1" dirty="0">
                <a:solidFill>
                  <a:schemeClr val="accent4"/>
                </a:solidFill>
              </a:rPr>
              <a:t>Аудит та </a:t>
            </a:r>
            <a:r>
              <a:rPr lang="uk-UA" sz="1600" i="1" dirty="0" err="1">
                <a:solidFill>
                  <a:schemeClr val="accent4"/>
                </a:solidFill>
              </a:rPr>
              <a:t>розлідування</a:t>
            </a:r>
            <a:r>
              <a:rPr lang="en-US" sz="1600" i="1" dirty="0">
                <a:solidFill>
                  <a:schemeClr val="accent4"/>
                </a:solidFill>
              </a:rPr>
              <a:t> – </a:t>
            </a:r>
            <a:r>
              <a:rPr lang="uk-UA" sz="1600" i="1" dirty="0">
                <a:solidFill>
                  <a:schemeClr val="accent4"/>
                </a:solidFill>
              </a:rPr>
              <a:t>повідомлення викривача</a:t>
            </a:r>
            <a:endParaRPr lang="en-US" sz="1600" i="1" dirty="0"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9D5EB-733F-5FAC-0B2C-31112211D195}"/>
              </a:ext>
            </a:extLst>
          </p:cNvPr>
          <p:cNvSpPr txBox="1"/>
          <p:nvPr/>
        </p:nvSpPr>
        <p:spPr>
          <a:xfrm>
            <a:off x="3064156" y="4685280"/>
            <a:ext cx="2892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Контрольний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список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IDG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8E74D-5AE3-D7ED-7FC3-AFCE974D91BD}"/>
              </a:ext>
            </a:extLst>
          </p:cNvPr>
          <p:cNvSpPr txBox="1"/>
          <p:nvPr/>
        </p:nvSpPr>
        <p:spPr>
          <a:xfrm>
            <a:off x="7195946" y="2139359"/>
            <a:ext cx="1133856" cy="369332"/>
          </a:xfrm>
          <a:prstGeom prst="rect">
            <a:avLst/>
          </a:prstGeom>
          <a:solidFill>
            <a:srgbClr val="E93743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Ризик</a:t>
            </a:r>
            <a:endParaRPr lang="en-UA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EC3F8-1EB0-65A1-7222-9BE7985DD077}"/>
              </a:ext>
            </a:extLst>
          </p:cNvPr>
          <p:cNvSpPr txBox="1"/>
          <p:nvPr/>
        </p:nvSpPr>
        <p:spPr>
          <a:xfrm>
            <a:off x="7117936" y="3313384"/>
            <a:ext cx="1289876" cy="369332"/>
          </a:xfrm>
          <a:prstGeom prst="rect">
            <a:avLst/>
          </a:prstGeom>
          <a:solidFill>
            <a:srgbClr val="0059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Відповідь</a:t>
            </a:r>
            <a:endParaRPr lang="en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52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5849822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DA1B90-D07E-3E2B-6389-543D3E7B9729}"/>
              </a:ext>
            </a:extLst>
          </p:cNvPr>
          <p:cNvSpPr/>
          <p:nvPr/>
        </p:nvSpPr>
        <p:spPr>
          <a:xfrm>
            <a:off x="6999040" y="2962926"/>
            <a:ext cx="1671483" cy="65915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6C710D6-5A7E-84A0-D633-9DBA03114BDC}"/>
              </a:ext>
            </a:extLst>
          </p:cNvPr>
          <p:cNvSpPr/>
          <p:nvPr/>
        </p:nvSpPr>
        <p:spPr>
          <a:xfrm>
            <a:off x="6488500" y="1737703"/>
            <a:ext cx="350934" cy="3109599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EC1D72A-0680-AD5A-3334-4CC41254F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506655"/>
              </p:ext>
            </p:extLst>
          </p:nvPr>
        </p:nvGraphicFramePr>
        <p:xfrm>
          <a:off x="209504" y="1447563"/>
          <a:ext cx="6191297" cy="22952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65938">
                  <a:extLst>
                    <a:ext uri="{9D8B030D-6E8A-4147-A177-3AD203B41FA5}">
                      <a16:colId xmlns:a16="http://schemas.microsoft.com/office/drawing/2014/main" val="257788053"/>
                    </a:ext>
                  </a:extLst>
                </a:gridCol>
                <a:gridCol w="365938">
                  <a:extLst>
                    <a:ext uri="{9D8B030D-6E8A-4147-A177-3AD203B41FA5}">
                      <a16:colId xmlns:a16="http://schemas.microsoft.com/office/drawing/2014/main" val="1017542171"/>
                    </a:ext>
                  </a:extLst>
                </a:gridCol>
                <a:gridCol w="5459421">
                  <a:extLst>
                    <a:ext uri="{9D8B030D-6E8A-4147-A177-3AD203B41FA5}">
                      <a16:colId xmlns:a16="http://schemas.microsoft.com/office/drawing/2014/main" val="822794488"/>
                    </a:ext>
                  </a:extLst>
                </a:gridCol>
              </a:tblGrid>
              <a:tr h="192115">
                <a:tc gridSpan="3"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1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розслідування</a:t>
                      </a:r>
                      <a:endParaRPr lang="ru-RU" sz="1100" b="1" spc="-1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55700567"/>
                  </a:ext>
                </a:extLst>
              </a:tr>
              <a:tr h="199852">
                <a:tc>
                  <a:txBody>
                    <a:bodyPr/>
                    <a:lstStyle/>
                    <a:p>
                      <a:pPr marL="69850" marR="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проходять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слідчі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тренінги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техніки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спіибесіди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допитів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5634484"/>
                  </a:ext>
                </a:extLst>
              </a:tr>
              <a:tr h="190055">
                <a:tc>
                  <a:txBody>
                    <a:bodyPr/>
                    <a:lstStyle/>
                    <a:p>
                      <a:pPr marL="69850" marR="53975"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3975"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3975"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мають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слідчі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законні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повноваження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проводити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розслідування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26808389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враховуються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розслідувань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стратегіях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запобігання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підготовки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30930220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існує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доступ до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незалежних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антикорупційних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або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слідчих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органів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у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разі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необхідності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проведення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масштабних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або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складних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розслідувань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2364344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проводяться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розслідування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з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дотриманням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принципу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неупередженості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між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слідчими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та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працівниками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76741383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дотримується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процесуальна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справедливість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протягом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усього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розслідування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54125177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існує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формалізований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дисциплінарний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процес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для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вжиття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заходів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за результатами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розслідування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31820053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аналізуються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дані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розслідувань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з метою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виявлення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тенденцій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вразливостей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та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можливостей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 для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вдосконалення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5743026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80CD516-7B02-B85C-7CD8-5F4988EEEDA2}"/>
              </a:ext>
            </a:extLst>
          </p:cNvPr>
          <p:cNvSpPr txBox="1"/>
          <p:nvPr/>
        </p:nvSpPr>
        <p:spPr>
          <a:xfrm>
            <a:off x="6331035" y="4579440"/>
            <a:ext cx="2267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600" i="1" dirty="0">
              <a:solidFill>
                <a:schemeClr val="accent4"/>
              </a:solidFill>
            </a:endParaRPr>
          </a:p>
          <a:p>
            <a:pPr algn="r"/>
            <a:endParaRPr lang="en-US" sz="1600" i="1" dirty="0">
              <a:solidFill>
                <a:schemeClr val="accent4"/>
              </a:solidFill>
            </a:endParaRPr>
          </a:p>
          <a:p>
            <a:pPr algn="r"/>
            <a:r>
              <a:rPr lang="uk-UA" sz="1600" i="1" dirty="0">
                <a:solidFill>
                  <a:schemeClr val="accent4"/>
                </a:solidFill>
              </a:rPr>
              <a:t>Приклад</a:t>
            </a:r>
            <a:r>
              <a:rPr lang="en-US" sz="1600" i="1" dirty="0">
                <a:solidFill>
                  <a:schemeClr val="accent4"/>
                </a:solidFill>
              </a:rPr>
              <a:t> 5</a:t>
            </a:r>
          </a:p>
          <a:p>
            <a:pPr algn="r"/>
            <a:r>
              <a:rPr lang="uk-UA" sz="1600" i="1" dirty="0">
                <a:solidFill>
                  <a:schemeClr val="accent4"/>
                </a:solidFill>
              </a:rPr>
              <a:t>продовження</a:t>
            </a:r>
            <a:endParaRPr lang="en-US" sz="1600" i="1" dirty="0">
              <a:solidFill>
                <a:schemeClr val="accent4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5AFB42-DA73-D9E1-7D26-82E9A8170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983784"/>
              </p:ext>
            </p:extLst>
          </p:nvPr>
        </p:nvGraphicFramePr>
        <p:xfrm>
          <a:off x="209503" y="3879747"/>
          <a:ext cx="6191297" cy="10964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65938">
                  <a:extLst>
                    <a:ext uri="{9D8B030D-6E8A-4147-A177-3AD203B41FA5}">
                      <a16:colId xmlns:a16="http://schemas.microsoft.com/office/drawing/2014/main" val="257788053"/>
                    </a:ext>
                  </a:extLst>
                </a:gridCol>
                <a:gridCol w="365938">
                  <a:extLst>
                    <a:ext uri="{9D8B030D-6E8A-4147-A177-3AD203B41FA5}">
                      <a16:colId xmlns:a16="http://schemas.microsoft.com/office/drawing/2014/main" val="1017542171"/>
                    </a:ext>
                  </a:extLst>
                </a:gridCol>
                <a:gridCol w="5459421">
                  <a:extLst>
                    <a:ext uri="{9D8B030D-6E8A-4147-A177-3AD203B41FA5}">
                      <a16:colId xmlns:a16="http://schemas.microsoft.com/office/drawing/2014/main" val="822794488"/>
                    </a:ext>
                  </a:extLst>
                </a:gridCol>
              </a:tblGrid>
              <a:tr h="192115">
                <a:tc gridSpan="3"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pc="-1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Посилення</a:t>
                      </a:r>
                      <a:r>
                        <a:rPr lang="ru-RU" sz="1100" b="1" spc="-1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spc="-1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внутрішнього</a:t>
                      </a:r>
                      <a:r>
                        <a:rPr lang="ru-RU" sz="1100" b="1" spc="-1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контролю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55700567"/>
                  </a:ext>
                </a:extLst>
              </a:tr>
              <a:tr h="323644">
                <a:tc>
                  <a:txBody>
                    <a:bodyPr/>
                    <a:lstStyle/>
                    <a:p>
                      <a:pPr marL="69850" marR="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був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створений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підрозділ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внутрішнього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контролю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внутрішніх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справ для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розслідування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випадків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недобросовісної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поведінки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5634484"/>
                  </a:ext>
                </a:extLst>
              </a:tr>
              <a:tr h="374969">
                <a:tc>
                  <a:txBody>
                    <a:bodyPr/>
                    <a:lstStyle/>
                    <a:p>
                      <a:pPr marL="69850" marR="53975"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3975"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53975"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Яка нормативно-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база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визначає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обов'язки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повноваження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щодо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внутрішнього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контролю?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26808389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 M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механізми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існують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для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забезпечення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незалежності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внутрішнього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контролю?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3093022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89876A0-0CF8-C62C-4DC8-5662D685C1F0}"/>
              </a:ext>
            </a:extLst>
          </p:cNvPr>
          <p:cNvSpPr txBox="1"/>
          <p:nvPr/>
        </p:nvSpPr>
        <p:spPr>
          <a:xfrm>
            <a:off x="3507909" y="5162776"/>
            <a:ext cx="2892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Контрольний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список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IDG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4EAEF-DC93-FD3C-EAA5-6226A0FE7D81}"/>
              </a:ext>
            </a:extLst>
          </p:cNvPr>
          <p:cNvSpPr txBox="1"/>
          <p:nvPr/>
        </p:nvSpPr>
        <p:spPr>
          <a:xfrm>
            <a:off x="7267853" y="3107836"/>
            <a:ext cx="1133856" cy="369332"/>
          </a:xfrm>
          <a:prstGeom prst="rect">
            <a:avLst/>
          </a:prstGeom>
          <a:solidFill>
            <a:srgbClr val="E93743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Ризик</a:t>
            </a:r>
            <a:endParaRPr lang="en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29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851805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72AEDD5-2520-FA1A-8EDD-9EEE9BDD32AC}"/>
              </a:ext>
            </a:extLst>
          </p:cNvPr>
          <p:cNvSpPr txBox="1"/>
          <p:nvPr/>
        </p:nvSpPr>
        <p:spPr>
          <a:xfrm>
            <a:off x="-2681749" y="1235268"/>
            <a:ext cx="75069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Повна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інформація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982245-63F3-646D-83F6-2AE82ABC3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33" y="1584452"/>
            <a:ext cx="3383112" cy="47010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B8FC41-8130-731B-EB27-A079D3C16F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36" b="3711"/>
          <a:stretch/>
        </p:blipFill>
        <p:spPr>
          <a:xfrm>
            <a:off x="3571190" y="1512180"/>
            <a:ext cx="2877542" cy="3833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8B6112-EFC4-750F-AAD8-13A309A33F2B}"/>
              </a:ext>
            </a:extLst>
          </p:cNvPr>
          <p:cNvSpPr txBox="1"/>
          <p:nvPr/>
        </p:nvSpPr>
        <p:spPr>
          <a:xfrm>
            <a:off x="6428063" y="1584452"/>
            <a:ext cx="27692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Виконавче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резюме</a:t>
            </a:r>
          </a:p>
          <a:p>
            <a:br>
              <a:rPr lang="ru-RU" sz="600" dirty="0">
                <a:solidFill>
                  <a:schemeClr val="bg2">
                    <a:lumMod val="10000"/>
                  </a:schemeClr>
                </a:solidFill>
              </a:rPr>
            </a:br>
            <a:endParaRPr lang="ru-RU" sz="6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1. Одним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із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головних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викликів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у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боротьбі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з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корупцією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є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необхідність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вимірювання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корупції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у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спосіб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що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є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змістовним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і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специфічним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для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митної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сфери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Опитування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щодо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сприйняття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доброчесності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в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митниці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Customs Integrity Perception Survey, CIPS), 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яке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базується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на десяти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ключових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факторах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Оновленої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Декларації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Аруша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RAD)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Всесвітньої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митної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організації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(ВМО),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зосереджується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безпосередньо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на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проблематиці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корупції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в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митному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середовищі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. У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поєднанні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з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іншими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інструментами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ВМО, 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CIPS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може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стати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частиною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комплексного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підходу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до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вимірювання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рівня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корупції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з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плином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часу.</a:t>
            </a:r>
          </a:p>
          <a:p>
            <a:endParaRPr lang="ru-RU" sz="6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2.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Проведення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першої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хвилі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CIPS 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в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Україні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у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вересні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2024 року дало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Державній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митній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службі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базову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оцінку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того, як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її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рівень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доброчесності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сприймається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як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всередині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служби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, так і з боку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зовнішніх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зацікавлених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сторін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. Репрезентативна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вибірка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та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анонімний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формат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опитування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забезпечили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високу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якість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даних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та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відображення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колективної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точки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зору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endParaRPr lang="ru-RU" sz="6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3.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Сприйняття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митників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та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представників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приватного сектору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переважно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збігається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щодо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більшості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ключових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факторів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Оновленої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Декларації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Аруша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Водночас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все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ще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існують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розбіжності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щодо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таких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ключових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факторів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, як «Нормативно-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правова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база» та «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Взаємодія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з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приватним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сектором».</a:t>
            </a:r>
          </a:p>
          <a:p>
            <a:endParaRPr lang="ru-RU" sz="6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4.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Результати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CIPS 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за 2024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рік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показали,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що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загалом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у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Держмитслужбі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наявні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належні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настанови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та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принципи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доброчесності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Проте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як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посадові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особи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митниці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, так і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представники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бізнесу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вказують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на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розрив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між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наявністю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принципів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доброчесності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та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їх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фактичною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реалізацією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endParaRPr lang="ru-RU" sz="6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5. У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цьому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документі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наведено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приклади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комплексного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аналізу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результатів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CIPS,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Механізму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оцінки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ефективності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ВМО (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Performance Measurement Mechanism, PMM) 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та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Посібника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з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розвитку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доброчесності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ВМО (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Integrity Development Guide, IDG). CIPS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дозволяє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здійснити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перший крок до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розуміння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ширших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факторів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що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формують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сприйняття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доброчесності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Ключові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показники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ефективності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KPI) PMM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можуть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підтвердити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або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спростувати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результати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CIPS, 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а </a:t>
            </a:r>
            <a:r>
              <a:rPr lang="en-UA" sz="600" dirty="0">
                <a:solidFill>
                  <a:schemeClr val="bg2">
                    <a:lumMod val="10000"/>
                  </a:schemeClr>
                </a:solidFill>
              </a:rPr>
              <a:t>IDG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надає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контрольний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список для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виявлення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причин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розриву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між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існуванням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політик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доброчесності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та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їх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реалізацією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, а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також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рекомендації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щодо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його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600" dirty="0" err="1">
                <a:solidFill>
                  <a:schemeClr val="bg2">
                    <a:lumMod val="10000"/>
                  </a:schemeClr>
                </a:solidFill>
              </a:rPr>
              <a:t>подолання</a:t>
            </a:r>
            <a:r>
              <a:rPr lang="ru-RU" sz="6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1036016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F9811-EC84-FF84-DDA3-3B602F155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4B85F-62F9-CB91-0D83-9F0DD9DBC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CA818-45D9-3557-A903-BA0F372F7D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5F933C08-2AA3-4E86-8834-D4FA3F6F7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9820371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CAB22BF-456B-7EA6-A4D0-B00BFEA42ED6}"/>
              </a:ext>
            </a:extLst>
          </p:cNvPr>
          <p:cNvSpPr txBox="1"/>
          <p:nvPr/>
        </p:nvSpPr>
        <p:spPr>
          <a:xfrm>
            <a:off x="282677" y="1285343"/>
            <a:ext cx="750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u="none" strike="noStrike" dirty="0" err="1">
                <a:solidFill>
                  <a:srgbClr val="0059A7"/>
                </a:solidFill>
                <a:effectLst/>
              </a:rPr>
              <a:t>Інші</a:t>
            </a:r>
            <a:r>
              <a:rPr lang="ru-RU" b="0" i="0" u="none" strike="noStrike" dirty="0">
                <a:solidFill>
                  <a:srgbClr val="0059A7"/>
                </a:solidFill>
                <a:effectLst/>
              </a:rPr>
              <a:t> </a:t>
            </a:r>
            <a:r>
              <a:rPr lang="ru-RU" b="0" i="0" u="none" strike="noStrike" dirty="0" err="1">
                <a:solidFill>
                  <a:srgbClr val="0059A7"/>
                </a:solidFill>
                <a:effectLst/>
              </a:rPr>
              <a:t>приклади</a:t>
            </a:r>
            <a:r>
              <a:rPr lang="ru-RU" b="0" i="0" u="none" strike="noStrike" dirty="0">
                <a:solidFill>
                  <a:srgbClr val="0059A7"/>
                </a:solidFill>
                <a:effectLst/>
              </a:rPr>
              <a:t> </a:t>
            </a:r>
            <a:r>
              <a:rPr lang="ru-RU" b="0" i="0" u="none" strike="noStrike" dirty="0" err="1">
                <a:solidFill>
                  <a:srgbClr val="0059A7"/>
                </a:solidFill>
                <a:effectLst/>
              </a:rPr>
              <a:t>використання</a:t>
            </a:r>
            <a:r>
              <a:rPr lang="ru-RU" b="0" i="0" u="none" strike="noStrike" dirty="0">
                <a:solidFill>
                  <a:srgbClr val="0059A7"/>
                </a:solidFill>
                <a:effectLst/>
              </a:rPr>
              <a:t> </a:t>
            </a:r>
            <a:r>
              <a:rPr lang="en" b="0" i="0" u="none" strike="noStrike" dirty="0">
                <a:solidFill>
                  <a:srgbClr val="0059A7"/>
                </a:solidFill>
                <a:effectLst/>
              </a:rPr>
              <a:t>CIPS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5E1DC-8E48-C335-2F90-DEF429992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777" y="1753766"/>
            <a:ext cx="4961263" cy="9694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B8B01F-FC13-E673-BD11-5DC45F9659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19" y="1739334"/>
            <a:ext cx="2751058" cy="998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B2F34E-A8BC-9ED5-B95C-81DEBBCE53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9777" y="2723208"/>
            <a:ext cx="4986944" cy="4134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29C694-CF8C-49D7-70D7-198623DB59A7}"/>
              </a:ext>
            </a:extLst>
          </p:cNvPr>
          <p:cNvSpPr txBox="1"/>
          <p:nvPr/>
        </p:nvSpPr>
        <p:spPr>
          <a:xfrm>
            <a:off x="1744667" y="2822300"/>
            <a:ext cx="7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0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8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ED4852C-0274-6449-830D-B532D706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Дякуємо</a:t>
            </a:r>
            <a:r>
              <a:rPr lang="en-US" dirty="0"/>
              <a:t>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E01C-C01A-F24D-A7FD-4EABE9309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C268A-5A97-A8DC-8E25-52A8E1651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430761"/>
            <a:ext cx="5639630" cy="634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250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72FBE-0640-1473-8D1E-CBB273B45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/>
              <a:t>Беручи</a:t>
            </a:r>
            <a:r>
              <a:rPr lang="ru-RU" sz="2400" dirty="0"/>
              <a:t> до </a:t>
            </a:r>
            <a:r>
              <a:rPr lang="ru-RU" sz="2400" dirty="0" err="1"/>
              <a:t>уваги</a:t>
            </a:r>
            <a:r>
              <a:rPr lang="ru-RU" sz="2400" dirty="0"/>
              <a:t> </a:t>
            </a:r>
            <a:r>
              <a:rPr lang="en" sz="2400" dirty="0"/>
              <a:t>CIPS 2024</a:t>
            </a:r>
            <a:br>
              <a:rPr lang="en" sz="1600" b="0" i="0" u="none" strike="noStrike" dirty="0">
                <a:solidFill>
                  <a:srgbClr val="000000"/>
                </a:solidFill>
                <a:effectLst/>
              </a:rPr>
            </a:br>
            <a:endParaRPr lang="fr-BE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BA083-26FD-B39C-8043-7827FEB0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427BC-FB5E-2EA9-BF5A-4B671D974C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B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D15052-0C28-68B0-E113-2CC1B5D96069}"/>
              </a:ext>
            </a:extLst>
          </p:cNvPr>
          <p:cNvGrpSpPr/>
          <p:nvPr/>
        </p:nvGrpSpPr>
        <p:grpSpPr>
          <a:xfrm>
            <a:off x="628650" y="1024635"/>
            <a:ext cx="7974576" cy="3989817"/>
            <a:chOff x="3147884" y="301447"/>
            <a:chExt cx="5896232" cy="62551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1AF14-B179-3D69-9F27-C8B8CEEE90DF}"/>
                </a:ext>
              </a:extLst>
            </p:cNvPr>
            <p:cNvSpPr/>
            <p:nvPr/>
          </p:nvSpPr>
          <p:spPr>
            <a:xfrm>
              <a:off x="3454574" y="1560542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02C8EFB-3239-764D-B060-809F9352B6F7}"/>
                </a:ext>
              </a:extLst>
            </p:cNvPr>
            <p:cNvSpPr/>
            <p:nvPr/>
          </p:nvSpPr>
          <p:spPr>
            <a:xfrm rot="16200000">
              <a:off x="3103601" y="1604827"/>
              <a:ext cx="395256" cy="306689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448D41-0FC6-C9B5-B448-1029D52915B3}"/>
                </a:ext>
              </a:extLst>
            </p:cNvPr>
            <p:cNvSpPr/>
            <p:nvPr/>
          </p:nvSpPr>
          <p:spPr>
            <a:xfrm>
              <a:off x="3454574" y="569800"/>
              <a:ext cx="3920400" cy="1386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E91F5C-6201-CEE6-EFD4-1393A084E3E8}"/>
                </a:ext>
              </a:extLst>
            </p:cNvPr>
            <p:cNvSpPr/>
            <p:nvPr/>
          </p:nvSpPr>
          <p:spPr>
            <a:xfrm>
              <a:off x="3680959" y="548845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216ACC-10F8-EF1B-644D-4DE5E0C5FE48}"/>
                </a:ext>
              </a:extLst>
            </p:cNvPr>
            <p:cNvSpPr/>
            <p:nvPr/>
          </p:nvSpPr>
          <p:spPr>
            <a:xfrm>
              <a:off x="3383313" y="314274"/>
              <a:ext cx="1230409" cy="1386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r>
                <a:rPr lang="ru-RU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Вимірювання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корупції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митниці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I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99A7C280-171D-49D6-D0E6-3C9DED51EB6D}"/>
                </a:ext>
              </a:extLst>
            </p:cNvPr>
            <p:cNvSpPr/>
            <p:nvPr/>
          </p:nvSpPr>
          <p:spPr>
            <a:xfrm>
              <a:off x="3147885" y="301447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B03515-A449-AC1F-1998-595AF5F0D384}"/>
                </a:ext>
              </a:extLst>
            </p:cNvPr>
            <p:cNvSpPr/>
            <p:nvPr/>
          </p:nvSpPr>
          <p:spPr>
            <a:xfrm flipH="1">
              <a:off x="4979098" y="3094126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4AC349E-81BB-7028-2CDC-A5E8C0F84D97}"/>
                </a:ext>
              </a:extLst>
            </p:cNvPr>
            <p:cNvSpPr/>
            <p:nvPr/>
          </p:nvSpPr>
          <p:spPr>
            <a:xfrm rot="5400000" flipH="1">
              <a:off x="8693143" y="3138411"/>
              <a:ext cx="395256" cy="306689"/>
            </a:xfrm>
            <a:prstGeom prst="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7BAFBA-408D-06FA-41BC-29716844DBB8}"/>
                </a:ext>
              </a:extLst>
            </p:cNvPr>
            <p:cNvSpPr/>
            <p:nvPr/>
          </p:nvSpPr>
          <p:spPr>
            <a:xfrm flipH="1">
              <a:off x="4817027" y="2103384"/>
              <a:ext cx="3920400" cy="138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4920AA-29CC-29B9-F7DF-8FFA02E70A8D}"/>
                </a:ext>
              </a:extLst>
            </p:cNvPr>
            <p:cNvSpPr/>
            <p:nvPr/>
          </p:nvSpPr>
          <p:spPr>
            <a:xfrm flipH="1">
              <a:off x="7767239" y="2082429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0AA43C-9A94-BED9-811D-7EF0E7A27EBF}"/>
                </a:ext>
              </a:extLst>
            </p:cNvPr>
            <p:cNvSpPr/>
            <p:nvPr/>
          </p:nvSpPr>
          <p:spPr>
            <a:xfrm flipH="1">
              <a:off x="7648427" y="1835029"/>
              <a:ext cx="1089000" cy="1386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ru-RU" sz="1400" b="0" i="0" u="none" strike="noStrike" dirty="0" err="1">
                  <a:solidFill>
                    <a:schemeClr val="bg1"/>
                  </a:solidFill>
                  <a:effectLst/>
                </a:rPr>
                <a:t>Надання</a:t>
              </a:r>
              <a:r>
                <a:rPr lang="ru-RU" sz="14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400" b="0" i="0" u="none" strike="noStrike" dirty="0" err="1">
                  <a:solidFill>
                    <a:schemeClr val="bg1"/>
                  </a:solidFill>
                  <a:effectLst/>
                </a:rPr>
                <a:t>базової</a:t>
              </a:r>
              <a:r>
                <a:rPr lang="ru-RU" sz="14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400" b="0" i="0" u="none" strike="noStrike" dirty="0" err="1">
                  <a:solidFill>
                    <a:schemeClr val="bg1"/>
                  </a:solidFill>
                  <a:effectLst/>
                </a:rPr>
                <a:t>оцінки</a:t>
              </a:r>
              <a:endParaRPr lang="ru-RU" sz="1400" b="0" i="0" u="none" strike="noStrike" dirty="0">
                <a:solidFill>
                  <a:schemeClr val="bg1"/>
                </a:solidFill>
                <a:effectLst/>
              </a:endParaRPr>
            </a:p>
            <a:p>
              <a:pPr algn="ctr"/>
              <a:endParaRPr lang="en-I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82630115-A8FE-2EF9-E2CC-75A07DA26D51}"/>
                </a:ext>
              </a:extLst>
            </p:cNvPr>
            <p:cNvSpPr/>
            <p:nvPr/>
          </p:nvSpPr>
          <p:spPr>
            <a:xfrm flipH="1">
              <a:off x="8736314" y="1835031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8EC6808-B59B-DED2-6617-9D375A477404}"/>
                </a:ext>
              </a:extLst>
            </p:cNvPr>
            <p:cNvSpPr/>
            <p:nvPr/>
          </p:nvSpPr>
          <p:spPr>
            <a:xfrm>
              <a:off x="3454574" y="4627710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9F019F6-BD76-D52B-7B25-32DB910F35FC}"/>
                </a:ext>
              </a:extLst>
            </p:cNvPr>
            <p:cNvSpPr/>
            <p:nvPr/>
          </p:nvSpPr>
          <p:spPr>
            <a:xfrm rot="16200000">
              <a:off x="3103601" y="4671995"/>
              <a:ext cx="395256" cy="306689"/>
            </a:xfrm>
            <a:prstGeom prst="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22963F-1518-3071-5BA4-FF3D11EDF7CD}"/>
                </a:ext>
              </a:extLst>
            </p:cNvPr>
            <p:cNvSpPr/>
            <p:nvPr/>
          </p:nvSpPr>
          <p:spPr>
            <a:xfrm>
              <a:off x="3454574" y="3636968"/>
              <a:ext cx="3920400" cy="13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C56C62A-5B72-DE3E-7904-C8E8FC206CCF}"/>
                </a:ext>
              </a:extLst>
            </p:cNvPr>
            <p:cNvSpPr/>
            <p:nvPr/>
          </p:nvSpPr>
          <p:spPr>
            <a:xfrm>
              <a:off x="3680959" y="3616013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B6FB3E4-EC7E-9190-B5FD-13FF59E5EB7C}"/>
                </a:ext>
              </a:extLst>
            </p:cNvPr>
            <p:cNvSpPr/>
            <p:nvPr/>
          </p:nvSpPr>
          <p:spPr>
            <a:xfrm>
              <a:off x="3454574" y="3368615"/>
              <a:ext cx="1089000" cy="13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IN" sz="1600" dirty="0"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ru-RU" sz="1400" b="0" i="0" u="none" strike="noStrike" dirty="0" err="1">
                  <a:solidFill>
                    <a:schemeClr val="bg1"/>
                  </a:solidFill>
                  <a:effectLst/>
                </a:rPr>
                <a:t>Порівняння</a:t>
              </a:r>
              <a:r>
                <a:rPr lang="ru-RU" sz="14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400" b="0" i="0" u="none" strike="noStrike" dirty="0" err="1">
                  <a:solidFill>
                    <a:schemeClr val="bg1"/>
                  </a:solidFill>
                  <a:effectLst/>
                </a:rPr>
                <a:t>внутрішнього</a:t>
              </a:r>
              <a:r>
                <a:rPr lang="ru-RU" sz="1400" b="0" i="0" u="none" strike="noStrike" dirty="0">
                  <a:solidFill>
                    <a:schemeClr val="bg1"/>
                  </a:solidFill>
                  <a:effectLst/>
                </a:rPr>
                <a:t> та </a:t>
              </a:r>
              <a:r>
                <a:rPr lang="ru-RU" sz="1400" b="0" i="0" u="none" strike="noStrike" dirty="0" err="1">
                  <a:solidFill>
                    <a:schemeClr val="bg1"/>
                  </a:solidFill>
                  <a:effectLst/>
                </a:rPr>
                <a:t>зовнішнього</a:t>
              </a:r>
              <a:r>
                <a:rPr lang="ru-RU" sz="14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400" b="0" i="0" u="none" strike="noStrike" dirty="0" err="1">
                  <a:solidFill>
                    <a:schemeClr val="bg1"/>
                  </a:solidFill>
                  <a:effectLst/>
                </a:rPr>
                <a:t>сприйняття</a:t>
              </a:r>
              <a:endParaRPr lang="ru-RU" sz="1400" b="0" i="0" u="none" strike="noStrike" dirty="0">
                <a:solidFill>
                  <a:schemeClr val="bg1"/>
                </a:solidFill>
                <a:effectLst/>
              </a:endParaRPr>
            </a:p>
            <a:p>
              <a:pPr algn="ctr"/>
              <a:endParaRPr lang="en-I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B7A1C804-8CCD-68AA-B68E-8A1FFD3BDFEA}"/>
                </a:ext>
              </a:extLst>
            </p:cNvPr>
            <p:cNvSpPr/>
            <p:nvPr/>
          </p:nvSpPr>
          <p:spPr>
            <a:xfrm>
              <a:off x="3147885" y="3368615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7EAED3-52DA-83A1-6060-10EB423D5172}"/>
                </a:ext>
              </a:extLst>
            </p:cNvPr>
            <p:cNvSpPr/>
            <p:nvPr/>
          </p:nvSpPr>
          <p:spPr>
            <a:xfrm flipH="1">
              <a:off x="4979098" y="6161295"/>
              <a:ext cx="3758329" cy="39525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7C8933A-5080-243A-AF5B-36BD4B8E2137}"/>
                </a:ext>
              </a:extLst>
            </p:cNvPr>
            <p:cNvSpPr/>
            <p:nvPr/>
          </p:nvSpPr>
          <p:spPr>
            <a:xfrm rot="5400000" flipH="1">
              <a:off x="8693143" y="6205580"/>
              <a:ext cx="395256" cy="306689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19F7C99-750E-4355-CD1A-884531BDD672}"/>
                </a:ext>
              </a:extLst>
            </p:cNvPr>
            <p:cNvSpPr/>
            <p:nvPr/>
          </p:nvSpPr>
          <p:spPr>
            <a:xfrm flipH="1">
              <a:off x="4817027" y="5170553"/>
              <a:ext cx="3920400" cy="138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520A17-4E5B-2DCB-C027-4C1E4C668136}"/>
                </a:ext>
              </a:extLst>
            </p:cNvPr>
            <p:cNvSpPr/>
            <p:nvPr/>
          </p:nvSpPr>
          <p:spPr>
            <a:xfrm flipH="1">
              <a:off x="7767239" y="5149598"/>
              <a:ext cx="743803" cy="1117648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  <a:effectLst>
              <a:outerShdw blurRad="2540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55E944-D819-059E-35DF-74F4443BFDA1}"/>
                </a:ext>
              </a:extLst>
            </p:cNvPr>
            <p:cNvSpPr/>
            <p:nvPr/>
          </p:nvSpPr>
          <p:spPr>
            <a:xfrm flipH="1">
              <a:off x="7648427" y="4902201"/>
              <a:ext cx="1087887" cy="138600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200" b="0" i="0" u="none" strike="noStrike" dirty="0">
                <a:solidFill>
                  <a:schemeClr val="bg1"/>
                </a:solidFill>
                <a:effectLst/>
              </a:endParaRPr>
            </a:p>
            <a:p>
              <a:pPr algn="ctr"/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4.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Поєднання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принципу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доброчесності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та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його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реалізація</a:t>
              </a:r>
              <a:endParaRPr lang="ru-RU" sz="1200" b="0" i="0" u="none" strike="noStrike" dirty="0">
                <a:solidFill>
                  <a:schemeClr val="bg1"/>
                </a:solidFill>
                <a:effectLst/>
              </a:endParaRPr>
            </a:p>
            <a:p>
              <a:pPr algn="ctr"/>
              <a:endParaRPr lang="ru-RU" sz="1600" b="0" i="0" u="none" strike="noStrike" dirty="0">
                <a:solidFill>
                  <a:schemeClr val="bg1"/>
                </a:solidFill>
                <a:effectLst/>
              </a:endParaRPr>
            </a:p>
            <a:p>
              <a:pPr algn="ctr"/>
              <a:endParaRPr lang="en-I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605CFA7A-FAA3-F552-17D0-22607C3387B4}"/>
                </a:ext>
              </a:extLst>
            </p:cNvPr>
            <p:cNvSpPr/>
            <p:nvPr/>
          </p:nvSpPr>
          <p:spPr>
            <a:xfrm flipH="1">
              <a:off x="8736314" y="4902200"/>
              <a:ext cx="307802" cy="1456724"/>
            </a:xfrm>
            <a:custGeom>
              <a:avLst/>
              <a:gdLst>
                <a:gd name="connsiteX0" fmla="*/ 0 w 252000"/>
                <a:gd name="connsiteY0" fmla="*/ 0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0 h 1260000"/>
                <a:gd name="connsiteX0" fmla="*/ 0 w 252000"/>
                <a:gd name="connsiteY0" fmla="*/ 71438 h 1260000"/>
                <a:gd name="connsiteX1" fmla="*/ 252000 w 252000"/>
                <a:gd name="connsiteY1" fmla="*/ 0 h 1260000"/>
                <a:gd name="connsiteX2" fmla="*/ 252000 w 252000"/>
                <a:gd name="connsiteY2" fmla="*/ 1260000 h 1260000"/>
                <a:gd name="connsiteX3" fmla="*/ 0 w 252000"/>
                <a:gd name="connsiteY3" fmla="*/ 1260000 h 1260000"/>
                <a:gd name="connsiteX4" fmla="*/ 0 w 252000"/>
                <a:gd name="connsiteY4" fmla="*/ 71438 h 1260000"/>
                <a:gd name="connsiteX0" fmla="*/ 2382 w 254382"/>
                <a:gd name="connsiteY0" fmla="*/ 71438 h 1324294"/>
                <a:gd name="connsiteX1" fmla="*/ 254382 w 254382"/>
                <a:gd name="connsiteY1" fmla="*/ 0 h 1324294"/>
                <a:gd name="connsiteX2" fmla="*/ 254382 w 254382"/>
                <a:gd name="connsiteY2" fmla="*/ 1260000 h 1324294"/>
                <a:gd name="connsiteX3" fmla="*/ 0 w 254382"/>
                <a:gd name="connsiteY3" fmla="*/ 1324294 h 1324294"/>
                <a:gd name="connsiteX4" fmla="*/ 2382 w 254382"/>
                <a:gd name="connsiteY4" fmla="*/ 71438 h 13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82" h="1324294">
                  <a:moveTo>
                    <a:pt x="2382" y="71438"/>
                  </a:moveTo>
                  <a:lnTo>
                    <a:pt x="254382" y="0"/>
                  </a:lnTo>
                  <a:lnTo>
                    <a:pt x="254382" y="1260000"/>
                  </a:lnTo>
                  <a:lnTo>
                    <a:pt x="0" y="1324294"/>
                  </a:lnTo>
                  <a:lnTo>
                    <a:pt x="2382" y="7143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C499DC3-C987-E51D-BC57-4B9EA3952D88}"/>
                </a:ext>
              </a:extLst>
            </p:cNvPr>
            <p:cNvSpPr/>
            <p:nvPr/>
          </p:nvSpPr>
          <p:spPr>
            <a:xfrm>
              <a:off x="4658700" y="662134"/>
              <a:ext cx="2809625" cy="1013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" sz="1200" b="0" i="0" u="none" strike="noStrike" dirty="0">
                  <a:solidFill>
                    <a:schemeClr val="bg1"/>
                  </a:solidFill>
                  <a:effectLst/>
                </a:rPr>
                <a:t>CIPS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зосереджує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увагу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на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корупції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в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митному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середовищі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через 10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факторів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Оновленої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Декларації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Аруша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ВМО.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D0372BA-06C9-0C48-3E69-215519AC80FC}"/>
                </a:ext>
              </a:extLst>
            </p:cNvPr>
            <p:cNvSpPr/>
            <p:nvPr/>
          </p:nvSpPr>
          <p:spPr>
            <a:xfrm>
              <a:off x="4522088" y="3616014"/>
              <a:ext cx="2809627" cy="1302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Сприйняття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посадовими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особами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Держмитслужби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та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представниками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приватного сектору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більшості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ключових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факторів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збігається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,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тоді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як за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деякими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іншими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все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ще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існують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розбіжності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.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EBEFD94-5C27-515E-ED81-E276DDAC5DF0}"/>
                </a:ext>
              </a:extLst>
            </p:cNvPr>
            <p:cNvSpPr/>
            <p:nvPr/>
          </p:nvSpPr>
          <p:spPr>
            <a:xfrm>
              <a:off x="4827765" y="2231324"/>
              <a:ext cx="2900741" cy="1013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1"/>
                  </a:solidFill>
                </a:rPr>
                <a:t>CIPS 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2024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надал</a:t>
              </a:r>
              <a:r>
                <a:rPr lang="en-US" sz="1200" dirty="0" err="1">
                  <a:solidFill>
                    <a:schemeClr val="bg1"/>
                  </a:solidFill>
                </a:rPr>
                <a:t>о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uk-UA" sz="1200" dirty="0">
                  <a:solidFill>
                    <a:schemeClr val="bg1"/>
                  </a:solidFill>
                </a:rPr>
                <a:t>Держмитслужбі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базову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оцінку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того, як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сприймається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рівень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її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доброчесності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як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всередині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країни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, так і за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її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межами.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0CA1D1-77A1-432F-BA95-D61D30F928C0}"/>
                </a:ext>
              </a:extLst>
            </p:cNvPr>
            <p:cNvSpPr/>
            <p:nvPr/>
          </p:nvSpPr>
          <p:spPr>
            <a:xfrm>
              <a:off x="4827765" y="5300432"/>
              <a:ext cx="2850010" cy="1013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Результати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1200" b="0" i="0" u="none" strike="noStrike" dirty="0">
                  <a:solidFill>
                    <a:schemeClr val="bg1"/>
                  </a:solidFill>
                  <a:effectLst/>
                </a:rPr>
                <a:t>CIPS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2024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показують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,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що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все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ще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існує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розрив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між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існуванням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принципу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доброчесності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та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його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 фактичною </a:t>
              </a:r>
              <a:r>
                <a:rPr lang="ru-RU" sz="1200" b="0" i="0" u="none" strike="noStrike" dirty="0" err="1">
                  <a:solidFill>
                    <a:schemeClr val="bg1"/>
                  </a:solidFill>
                  <a:effectLst/>
                </a:rPr>
                <a:t>реалізацією</a:t>
              </a:r>
              <a:r>
                <a:rPr lang="ru-RU" sz="1200" b="0" i="0" u="none" strike="noStrike" dirty="0">
                  <a:solidFill>
                    <a:schemeClr val="bg1"/>
                  </a:solidFill>
                  <a:effectLst/>
                </a:rPr>
                <a:t>.</a:t>
              </a:r>
            </a:p>
          </p:txBody>
        </p:sp>
      </p:grp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91F2C030-B1CF-1C9E-0D5D-080ABAC4DE44}"/>
              </a:ext>
            </a:extLst>
          </p:cNvPr>
          <p:cNvSpPr/>
          <p:nvPr/>
        </p:nvSpPr>
        <p:spPr>
          <a:xfrm rot="16200000">
            <a:off x="704984" y="5677940"/>
            <a:ext cx="252114" cy="414793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D90708F-6BC7-2423-260D-1BC14AA67A96}"/>
              </a:ext>
            </a:extLst>
          </p:cNvPr>
          <p:cNvSpPr/>
          <p:nvPr/>
        </p:nvSpPr>
        <p:spPr>
          <a:xfrm>
            <a:off x="1038437" y="5127334"/>
            <a:ext cx="5837829" cy="884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752D32C-69E9-B98E-1EC1-3C866FCE8A49}"/>
              </a:ext>
            </a:extLst>
          </p:cNvPr>
          <p:cNvSpPr/>
          <p:nvPr/>
        </p:nvSpPr>
        <p:spPr>
          <a:xfrm>
            <a:off x="1038438" y="4956164"/>
            <a:ext cx="1472858" cy="92917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200" b="0" i="0" u="none" strike="noStrike" dirty="0" err="1">
                <a:solidFill>
                  <a:schemeClr val="bg1"/>
                </a:solidFill>
                <a:effectLst/>
              </a:rPr>
              <a:t>Узгодження</a:t>
            </a:r>
            <a:r>
              <a:rPr lang="ru-RU" sz="12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chemeClr val="bg1"/>
                </a:solidFill>
                <a:effectLst/>
              </a:rPr>
              <a:t>декількох</a:t>
            </a:r>
            <a:r>
              <a:rPr lang="ru-RU" sz="12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chemeClr val="bg1"/>
                </a:solidFill>
                <a:effectLst/>
              </a:rPr>
              <a:t>інструментів</a:t>
            </a:r>
            <a:r>
              <a:rPr lang="ru-RU" sz="1200" b="0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ru-RU" sz="1200" b="0" i="0" u="none" strike="noStrike" dirty="0" err="1">
                <a:solidFill>
                  <a:schemeClr val="bg1"/>
                </a:solidFill>
                <a:effectLst/>
              </a:rPr>
              <a:t>доброчесності</a:t>
            </a:r>
            <a:r>
              <a:rPr lang="ru-RU" sz="1200" b="0" i="0" u="none" strike="noStrike" dirty="0">
                <a:solidFill>
                  <a:schemeClr val="bg1"/>
                </a:solidFill>
                <a:effectLst/>
              </a:rPr>
              <a:t> ВМО</a:t>
            </a:r>
          </a:p>
          <a:p>
            <a:pPr algn="ctr"/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14">
            <a:extLst>
              <a:ext uri="{FF2B5EF4-FFF2-40B4-BE49-F238E27FC236}">
                <a16:creationId xmlns:a16="http://schemas.microsoft.com/office/drawing/2014/main" id="{1E7821AB-C6D2-1535-B78E-B89AE825EA9B}"/>
              </a:ext>
            </a:extLst>
          </p:cNvPr>
          <p:cNvSpPr/>
          <p:nvPr/>
        </p:nvSpPr>
        <p:spPr>
          <a:xfrm>
            <a:off x="623645" y="4956165"/>
            <a:ext cx="416298" cy="929171"/>
          </a:xfrm>
          <a:custGeom>
            <a:avLst/>
            <a:gdLst>
              <a:gd name="connsiteX0" fmla="*/ 0 w 252000"/>
              <a:gd name="connsiteY0" fmla="*/ 0 h 1260000"/>
              <a:gd name="connsiteX1" fmla="*/ 252000 w 252000"/>
              <a:gd name="connsiteY1" fmla="*/ 0 h 1260000"/>
              <a:gd name="connsiteX2" fmla="*/ 252000 w 252000"/>
              <a:gd name="connsiteY2" fmla="*/ 1260000 h 1260000"/>
              <a:gd name="connsiteX3" fmla="*/ 0 w 252000"/>
              <a:gd name="connsiteY3" fmla="*/ 1260000 h 1260000"/>
              <a:gd name="connsiteX4" fmla="*/ 0 w 252000"/>
              <a:gd name="connsiteY4" fmla="*/ 0 h 1260000"/>
              <a:gd name="connsiteX0" fmla="*/ 0 w 252000"/>
              <a:gd name="connsiteY0" fmla="*/ 71438 h 1260000"/>
              <a:gd name="connsiteX1" fmla="*/ 252000 w 252000"/>
              <a:gd name="connsiteY1" fmla="*/ 0 h 1260000"/>
              <a:gd name="connsiteX2" fmla="*/ 252000 w 252000"/>
              <a:gd name="connsiteY2" fmla="*/ 1260000 h 1260000"/>
              <a:gd name="connsiteX3" fmla="*/ 0 w 252000"/>
              <a:gd name="connsiteY3" fmla="*/ 1260000 h 1260000"/>
              <a:gd name="connsiteX4" fmla="*/ 0 w 252000"/>
              <a:gd name="connsiteY4" fmla="*/ 71438 h 1260000"/>
              <a:gd name="connsiteX0" fmla="*/ 2382 w 254382"/>
              <a:gd name="connsiteY0" fmla="*/ 71438 h 1324294"/>
              <a:gd name="connsiteX1" fmla="*/ 254382 w 254382"/>
              <a:gd name="connsiteY1" fmla="*/ 0 h 1324294"/>
              <a:gd name="connsiteX2" fmla="*/ 254382 w 254382"/>
              <a:gd name="connsiteY2" fmla="*/ 1260000 h 1324294"/>
              <a:gd name="connsiteX3" fmla="*/ 0 w 254382"/>
              <a:gd name="connsiteY3" fmla="*/ 1324294 h 1324294"/>
              <a:gd name="connsiteX4" fmla="*/ 2382 w 254382"/>
              <a:gd name="connsiteY4" fmla="*/ 71438 h 132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82" h="1324294">
                <a:moveTo>
                  <a:pt x="2382" y="71438"/>
                </a:moveTo>
                <a:lnTo>
                  <a:pt x="254382" y="0"/>
                </a:lnTo>
                <a:lnTo>
                  <a:pt x="254382" y="1260000"/>
                </a:lnTo>
                <a:lnTo>
                  <a:pt x="0" y="1324294"/>
                </a:lnTo>
                <a:lnTo>
                  <a:pt x="2382" y="71438"/>
                </a:lnTo>
                <a:close/>
              </a:path>
            </a:pathLst>
          </a:custGeom>
          <a:solidFill>
            <a:srgbClr val="00C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69743DB-CE08-FCB9-10E5-8DFF6AA14B22}"/>
              </a:ext>
            </a:extLst>
          </p:cNvPr>
          <p:cNvSpPr/>
          <p:nvPr/>
        </p:nvSpPr>
        <p:spPr>
          <a:xfrm>
            <a:off x="2487243" y="5108588"/>
            <a:ext cx="4536203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PMM's KPI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можуть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перехресно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перевіряти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CIPS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підтверджуючи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правильність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сприйняття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виявляючи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розбіжності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IDG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пропонує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контрольний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список для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виявлення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причин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розриву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існуванням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реалізацією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політик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доброчесності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ідеї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того, як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подолати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1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470D7-EE49-AF87-B1C8-C1D305B47FCD}"/>
              </a:ext>
            </a:extLst>
          </p:cNvPr>
          <p:cNvSpPr/>
          <p:nvPr/>
        </p:nvSpPr>
        <p:spPr>
          <a:xfrm>
            <a:off x="334298" y="2172929"/>
            <a:ext cx="8475406" cy="3982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EC7966-CD3F-9FDA-427D-D0486641E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302"/>
            <a:ext cx="5437632" cy="362508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2E380A2-AE0F-2E40-289D-98D33F960FF1}"/>
              </a:ext>
            </a:extLst>
          </p:cNvPr>
          <p:cNvSpPr txBox="1"/>
          <p:nvPr/>
        </p:nvSpPr>
        <p:spPr>
          <a:xfrm>
            <a:off x="0" y="3748332"/>
            <a:ext cx="138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Transparency International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D7B189-CA51-D621-6520-8BC4FD03BE33}"/>
              </a:ext>
            </a:extLst>
          </p:cNvPr>
          <p:cNvSpPr txBox="1"/>
          <p:nvPr/>
        </p:nvSpPr>
        <p:spPr>
          <a:xfrm>
            <a:off x="-35920" y="5429155"/>
            <a:ext cx="2592594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/>
              <a:t>Антикорупційний</a:t>
            </a:r>
            <a:r>
              <a:rPr lang="ru-RU" sz="1100" dirty="0"/>
              <a:t> </a:t>
            </a:r>
            <a:r>
              <a:rPr lang="ru-RU" sz="1100" dirty="0" err="1"/>
              <a:t>інститут</a:t>
            </a:r>
            <a:r>
              <a:rPr lang="ru-RU" sz="1100" dirty="0"/>
              <a:t> на </a:t>
            </a:r>
            <a:r>
              <a:rPr lang="ru-RU" sz="1100" dirty="0" err="1"/>
              <a:t>національному</a:t>
            </a:r>
            <a:r>
              <a:rPr lang="ru-RU" sz="1100" dirty="0"/>
              <a:t> </a:t>
            </a:r>
            <a:r>
              <a:rPr lang="ru-RU" sz="1100" dirty="0" err="1"/>
              <a:t>рівні</a:t>
            </a:r>
            <a:r>
              <a:rPr lang="ru-RU" sz="1100" dirty="0"/>
              <a:t> </a:t>
            </a:r>
          </a:p>
          <a:p>
            <a:pPr algn="ctr"/>
            <a:r>
              <a:rPr lang="ru-RU" sz="1100" dirty="0"/>
              <a:t>-</a:t>
            </a:r>
            <a:endParaRPr lang="en-US" sz="1100" dirty="0"/>
          </a:p>
          <a:p>
            <a:pPr algn="ctr"/>
            <a:r>
              <a:rPr lang="ru-RU" sz="1100" dirty="0" err="1"/>
              <a:t>Виклики</a:t>
            </a:r>
            <a:r>
              <a:rPr lang="ru-RU" sz="1100" dirty="0"/>
              <a:t>, </a:t>
            </a:r>
            <a:r>
              <a:rPr lang="ru-RU" sz="1100" dirty="0" err="1"/>
              <a:t>характерні</a:t>
            </a:r>
            <a:r>
              <a:rPr lang="ru-RU" sz="1100" dirty="0"/>
              <a:t> для </a:t>
            </a:r>
            <a:r>
              <a:rPr lang="ru-RU" sz="1100" dirty="0" err="1"/>
              <a:t>Державної</a:t>
            </a:r>
            <a:r>
              <a:rPr lang="ru-RU" sz="1100" dirty="0"/>
              <a:t> </a:t>
            </a:r>
            <a:r>
              <a:rPr lang="ru-RU" sz="1100" dirty="0" err="1"/>
              <a:t>митної</a:t>
            </a:r>
            <a:r>
              <a:rPr lang="ru-RU" sz="1100" dirty="0"/>
              <a:t> </a:t>
            </a:r>
            <a:r>
              <a:rPr lang="ru-RU" sz="1100" dirty="0" err="1"/>
              <a:t>служби</a:t>
            </a:r>
            <a:r>
              <a:rPr lang="ru-RU" sz="1100" dirty="0"/>
              <a:t> </a:t>
            </a:r>
            <a:r>
              <a:rPr lang="ru-RU" sz="1100" dirty="0" err="1"/>
              <a:t>України</a:t>
            </a:r>
            <a:endParaRPr lang="ru-RU" sz="1100" dirty="0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9010908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49AA07D-D615-B1E6-CC6D-DC25548FA457}"/>
              </a:ext>
            </a:extLst>
          </p:cNvPr>
          <p:cNvSpPr txBox="1"/>
          <p:nvPr/>
        </p:nvSpPr>
        <p:spPr>
          <a:xfrm>
            <a:off x="334298" y="1313926"/>
            <a:ext cx="8091946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CIPS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зосереджує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увагу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корупції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митному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середовищі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через 10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ключових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факторів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Оновленої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Декларації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Аруша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ВМО</a:t>
            </a: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8F6651-815A-87BF-D3D2-DFA29845B8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6673" y="1942350"/>
            <a:ext cx="6618710" cy="385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 animBg="1"/>
      <p:bldP spid="41" grpId="1" animBg="1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3083376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49AA07D-D615-B1E6-CC6D-DC25548FA457}"/>
              </a:ext>
            </a:extLst>
          </p:cNvPr>
          <p:cNvSpPr txBox="1"/>
          <p:nvPr/>
        </p:nvSpPr>
        <p:spPr>
          <a:xfrm>
            <a:off x="334298" y="1313926"/>
            <a:ext cx="8091946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Перше </a:t>
            </a: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CIPS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вересні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2024 року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надало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Держмитслужбі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базову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оцінку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того, як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сприймається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рівень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її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доброчесності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як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всередині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країни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так і за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її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межами.</a:t>
            </a:r>
          </a:p>
          <a:p>
            <a:pPr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70357-E346-D607-CA75-4C385AFE25EB}"/>
              </a:ext>
            </a:extLst>
          </p:cNvPr>
          <p:cNvSpPr txBox="1"/>
          <p:nvPr/>
        </p:nvSpPr>
        <p:spPr>
          <a:xfrm>
            <a:off x="4730714" y="4334652"/>
            <a:ext cx="40359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Питання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CIPS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розроблені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основі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4-бальної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шкали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Лайкерта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Для кожного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питання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можна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розрахувати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середньозважену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оцінку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бал.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позитивна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відповідь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має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найбільшу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вагу- 3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бали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найменш</a:t>
            </a:r>
            <a:endParaRPr lang="ru-RU" sz="1000" dirty="0">
              <a:solidFill>
                <a:srgbClr val="5757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позитивна- 0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балів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Максимальне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значення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середньовизначеного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показника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дорівнює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а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мінімальне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- 0. Чим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вищий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середньозважений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показник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більш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позитивним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результат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певного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індикатора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Оцінка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ключового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фактору –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середній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бал за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всіма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питаннями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ключового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фактору.</a:t>
            </a:r>
          </a:p>
          <a:p>
            <a:pPr algn="just"/>
            <a:endParaRPr lang="ru-RU" sz="1000" dirty="0">
              <a:solidFill>
                <a:srgbClr val="5757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людськими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ресурсами не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частиною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опитування</a:t>
            </a:r>
            <a:r>
              <a:rPr lang="ru-RU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приватного сектору</a:t>
            </a:r>
            <a:r>
              <a:rPr lang="en-US" sz="10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2E0C382-E340-D6B6-552D-6F56835BB6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0757484"/>
              </p:ext>
            </p:extLst>
          </p:nvPr>
        </p:nvGraphicFramePr>
        <p:xfrm>
          <a:off x="5211710" y="2025931"/>
          <a:ext cx="3745476" cy="2055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FF157B-7D38-5B5A-F492-3A302E8EA4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144" y="1965903"/>
            <a:ext cx="4035965" cy="413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9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2390122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49AA07D-D615-B1E6-CC6D-DC25548FA457}"/>
              </a:ext>
            </a:extLst>
          </p:cNvPr>
          <p:cNvSpPr txBox="1"/>
          <p:nvPr/>
        </p:nvSpPr>
        <p:spPr>
          <a:xfrm>
            <a:off x="426720" y="1290310"/>
            <a:ext cx="871728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Сприйняття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посадовими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особами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Держмитслуби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представниками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приватного сектору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більшості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ключових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факторів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Оновленої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декларації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Аруша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збігається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тоді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як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розбіжності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все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ще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існують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ключовими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факторами «Нормативно-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правова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база» та «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Взаємовідносини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приватним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сектором».</a:t>
            </a:r>
          </a:p>
          <a:p>
            <a:pPr>
              <a:spcBef>
                <a:spcPts val="6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70B6EE-94E1-C2E5-32DA-F834AD078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924" y="2428340"/>
            <a:ext cx="6353347" cy="382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9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687466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4ED919-0A93-345D-FA08-A66D5831DCA0}"/>
              </a:ext>
            </a:extLst>
          </p:cNvPr>
          <p:cNvSpPr txBox="1"/>
          <p:nvPr/>
        </p:nvSpPr>
        <p:spPr>
          <a:xfrm>
            <a:off x="6367329" y="1424481"/>
            <a:ext cx="2267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>
                <a:solidFill>
                  <a:schemeClr val="accent4"/>
                </a:solidFill>
              </a:rPr>
              <a:t>Приклад 1: </a:t>
            </a:r>
          </a:p>
          <a:p>
            <a:pPr algn="r"/>
            <a:r>
              <a:rPr lang="ru-RU" sz="1600" i="1" dirty="0" err="1">
                <a:solidFill>
                  <a:schemeClr val="accent4"/>
                </a:solidFill>
              </a:rPr>
              <a:t>Розбіжності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між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внутрішнім</a:t>
            </a:r>
            <a:r>
              <a:rPr lang="ru-RU" sz="1600" i="1" dirty="0">
                <a:solidFill>
                  <a:schemeClr val="accent4"/>
                </a:solidFill>
              </a:rPr>
              <a:t> та </a:t>
            </a:r>
            <a:r>
              <a:rPr lang="ru-RU" sz="1600" i="1" dirty="0" err="1">
                <a:solidFill>
                  <a:schemeClr val="accent4"/>
                </a:solidFill>
              </a:rPr>
              <a:t>зовнішнім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баченням</a:t>
            </a:r>
            <a:r>
              <a:rPr lang="ru-RU" sz="1600" i="1" dirty="0">
                <a:solidFill>
                  <a:schemeClr val="accent4"/>
                </a:solidFill>
              </a:rPr>
              <a:t>  нормативного </a:t>
            </a:r>
            <a:r>
              <a:rPr lang="ru-RU" sz="1600" i="1" dirty="0" err="1">
                <a:solidFill>
                  <a:schemeClr val="accent4"/>
                </a:solidFill>
              </a:rPr>
              <a:t>регулювання</a:t>
            </a:r>
            <a:endParaRPr lang="ru-RU" sz="1600" i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3BE03-0062-A6EE-2C1A-7C22F81C61C8}"/>
              </a:ext>
            </a:extLst>
          </p:cNvPr>
          <p:cNvSpPr txBox="1"/>
          <p:nvPr/>
        </p:nvSpPr>
        <p:spPr>
          <a:xfrm>
            <a:off x="5958069" y="3059063"/>
            <a:ext cx="30860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...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приватний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сектор, як видно, 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більш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вразливий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від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складності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митних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правил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A80070-A0B1-3A4D-7BCE-8FA744893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74" y="1328927"/>
            <a:ext cx="4962501" cy="49625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D86D00-CA33-0C35-EA76-DB3776932870}"/>
              </a:ext>
            </a:extLst>
          </p:cNvPr>
          <p:cNvSpPr/>
          <p:nvPr/>
        </p:nvSpPr>
        <p:spPr>
          <a:xfrm>
            <a:off x="2736923" y="1655252"/>
            <a:ext cx="2481251" cy="953836"/>
          </a:xfrm>
          <a:prstGeom prst="rect">
            <a:avLst/>
          </a:prstGeom>
          <a:solidFill>
            <a:srgbClr val="F2F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D9A56-FBF1-2CAD-130F-7A652B10AB2F}"/>
              </a:ext>
            </a:extLst>
          </p:cNvPr>
          <p:cNvSpPr txBox="1"/>
          <p:nvPr/>
        </p:nvSpPr>
        <p:spPr>
          <a:xfrm>
            <a:off x="2795407" y="1611854"/>
            <a:ext cx="2325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solidFill>
                  <a:schemeClr val="bg2">
                    <a:lumMod val="50000"/>
                  </a:schemeClr>
                </a:solidFill>
              </a:rPr>
              <a:t>У цілому чинна нормативно-правова база митниці </a:t>
            </a:r>
            <a:r>
              <a:rPr lang="uk-UA" sz="1200" b="1" dirty="0">
                <a:solidFill>
                  <a:schemeClr val="bg2">
                    <a:lumMod val="50000"/>
                  </a:schemeClr>
                </a:solidFill>
              </a:rPr>
              <a:t>ефективно знижує ризик корупції та порушень доброчесності.</a:t>
            </a:r>
            <a:endParaRPr lang="en-UA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39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6023171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4ED919-0A93-345D-FA08-A66D5831DCA0}"/>
              </a:ext>
            </a:extLst>
          </p:cNvPr>
          <p:cNvSpPr txBox="1"/>
          <p:nvPr/>
        </p:nvSpPr>
        <p:spPr>
          <a:xfrm>
            <a:off x="5548811" y="1424481"/>
            <a:ext cx="3086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i="1" dirty="0">
                <a:solidFill>
                  <a:schemeClr val="accent4"/>
                </a:solidFill>
              </a:rPr>
              <a:t>Приклад</a:t>
            </a:r>
            <a:r>
              <a:rPr lang="en-US" sz="1600" i="1" dirty="0">
                <a:solidFill>
                  <a:schemeClr val="accent4"/>
                </a:solidFill>
              </a:rPr>
              <a:t> 1: </a:t>
            </a:r>
          </a:p>
          <a:p>
            <a:pPr algn="r"/>
            <a:r>
              <a:rPr lang="ru-RU" sz="1600" i="1" dirty="0" err="1">
                <a:solidFill>
                  <a:schemeClr val="accent4"/>
                </a:solidFill>
              </a:rPr>
              <a:t>Розбіжності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між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внутрішнім</a:t>
            </a:r>
            <a:r>
              <a:rPr lang="ru-RU" sz="1600" i="1" dirty="0">
                <a:solidFill>
                  <a:schemeClr val="accent4"/>
                </a:solidFill>
              </a:rPr>
              <a:t> та </a:t>
            </a:r>
            <a:r>
              <a:rPr lang="ru-RU" sz="1600" i="1" dirty="0" err="1">
                <a:solidFill>
                  <a:schemeClr val="accent4"/>
                </a:solidFill>
              </a:rPr>
              <a:t>зовнішнім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баченням</a:t>
            </a:r>
            <a:r>
              <a:rPr lang="ru-RU" sz="1600" i="1" dirty="0">
                <a:solidFill>
                  <a:schemeClr val="accent4"/>
                </a:solidFill>
              </a:rPr>
              <a:t>  нормативного </a:t>
            </a:r>
            <a:r>
              <a:rPr lang="ru-RU" sz="1600" i="1" dirty="0" err="1">
                <a:solidFill>
                  <a:schemeClr val="accent4"/>
                </a:solidFill>
              </a:rPr>
              <a:t>регулювання</a:t>
            </a:r>
            <a:endParaRPr lang="ru-RU" sz="1600" i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3BE03-0062-A6EE-2C1A-7C22F81C61C8}"/>
              </a:ext>
            </a:extLst>
          </p:cNvPr>
          <p:cNvSpPr txBox="1"/>
          <p:nvPr/>
        </p:nvSpPr>
        <p:spPr>
          <a:xfrm>
            <a:off x="5680891" y="2551024"/>
            <a:ext cx="308609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...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приватний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сектор, як видно, 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більш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вразливий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від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складності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ru-RU" sz="1400" b="0" i="0" u="none" strike="noStrike" dirty="0" err="1">
                <a:solidFill>
                  <a:srgbClr val="00B0F0"/>
                </a:solidFill>
                <a:effectLst/>
              </a:rPr>
              <a:t>митних</a:t>
            </a:r>
            <a:r>
              <a:rPr lang="ru-RU" sz="1400" b="0" i="0" u="none" strike="noStrike" dirty="0">
                <a:solidFill>
                  <a:srgbClr val="00B0F0"/>
                </a:solidFill>
                <a:effectLst/>
              </a:rPr>
              <a:t> правил</a:t>
            </a:r>
          </a:p>
          <a:p>
            <a:pPr algn="r">
              <a:spcBef>
                <a:spcPts val="600"/>
              </a:spcBef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</a:pPr>
            <a:r>
              <a:rPr lang="en-US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uk-UA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 наскільки</a:t>
            </a:r>
            <a:r>
              <a:rPr lang="en-US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54428-A834-E058-CA50-C6F7AFA52101}"/>
              </a:ext>
            </a:extLst>
          </p:cNvPr>
          <p:cNvSpPr txBox="1"/>
          <p:nvPr/>
        </p:nvSpPr>
        <p:spPr>
          <a:xfrm>
            <a:off x="459050" y="3422856"/>
            <a:ext cx="4972581" cy="26314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У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Механізмі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оцінювання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ефективності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ВМО (</a:t>
            </a:r>
            <a:r>
              <a:rPr lang="en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PMM)</a:t>
            </a:r>
            <a:r>
              <a:rPr lang="en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розроблено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ключові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показники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ефективності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(</a:t>
            </a:r>
            <a:r>
              <a:rPr lang="en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KPI)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з метою:</a:t>
            </a:r>
          </a:p>
          <a:p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•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визначення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рівня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недотримання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вимог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, а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також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розуміння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причин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цього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→</a:t>
            </a:r>
          </a:p>
          <a:p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➤ 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1.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Рівень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недотримання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правил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класифікації</a:t>
            </a:r>
            <a:endParaRPr lang="ru-RU" sz="1100" dirty="0">
              <a:solidFill>
                <a:schemeClr val="bg2">
                  <a:lumMod val="1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•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вимірювання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кількості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випадків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, коли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було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накладено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штрафи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через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порушення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→</a:t>
            </a:r>
          </a:p>
          <a:p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➤ 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2.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Відсоток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застосованих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штрафів</a:t>
            </a:r>
            <a:endParaRPr lang="ru-RU" sz="1100" dirty="0">
              <a:solidFill>
                <a:schemeClr val="bg2">
                  <a:lumMod val="1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•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вимірювання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кількості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імпортерів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які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не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повністю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дотримуються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вимог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щодо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надходжень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→</a:t>
            </a:r>
          </a:p>
          <a:p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➤ 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3.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Відсоток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імпортерів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які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b="1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сплачують</a:t>
            </a: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пеню</a:t>
            </a:r>
            <a:endParaRPr lang="ru-RU" sz="1100" dirty="0">
              <a:solidFill>
                <a:schemeClr val="bg2">
                  <a:lumMod val="1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b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</a:br>
            <a:endParaRPr lang="ru-RU" sz="1100" dirty="0">
              <a:solidFill>
                <a:schemeClr val="bg2">
                  <a:lumMod val="1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* У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самооцінці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PMM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за 2024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рік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Держмитслужба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не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надала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дані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за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цими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KPI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через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відсутність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у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національній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базі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даних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такого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рівня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100" dirty="0" err="1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деталізації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C40A3-174F-880B-20C9-5975A0DCEC8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1726" b="12318"/>
          <a:stretch/>
        </p:blipFill>
        <p:spPr>
          <a:xfrm rot="347985">
            <a:off x="6208839" y="4121278"/>
            <a:ext cx="2030205" cy="26244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92BC17-F035-A251-D54E-59FCA9A216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123" b="18095"/>
          <a:stretch/>
        </p:blipFill>
        <p:spPr>
          <a:xfrm>
            <a:off x="509090" y="1674954"/>
            <a:ext cx="4306750" cy="17232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9417C0-A06B-4E92-5357-3D1048FD2CB4}"/>
              </a:ext>
            </a:extLst>
          </p:cNvPr>
          <p:cNvSpPr txBox="1"/>
          <p:nvPr/>
        </p:nvSpPr>
        <p:spPr>
          <a:xfrm>
            <a:off x="646176" y="1354860"/>
            <a:ext cx="416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rgbClr val="30B1A7"/>
                </a:solidFill>
              </a:rPr>
              <a:t>Приватний</a:t>
            </a:r>
            <a:r>
              <a:rPr lang="uk-UA" sz="1400" b="1" dirty="0"/>
              <a:t> </a:t>
            </a:r>
            <a:r>
              <a:rPr lang="uk-UA" sz="1400" b="1" dirty="0">
                <a:solidFill>
                  <a:srgbClr val="30B1A7"/>
                </a:solidFill>
              </a:rPr>
              <a:t>сектор</a:t>
            </a:r>
            <a:r>
              <a:rPr lang="uk-UA" sz="1400" b="1" dirty="0"/>
              <a:t>        Посадові особи</a:t>
            </a:r>
            <a:endParaRPr lang="en-UA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399D9-8BDE-82A9-059F-833298E59880}"/>
              </a:ext>
            </a:extLst>
          </p:cNvPr>
          <p:cNvSpPr txBox="1"/>
          <p:nvPr/>
        </p:nvSpPr>
        <p:spPr>
          <a:xfrm>
            <a:off x="491210" y="3111764"/>
            <a:ext cx="78514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500" dirty="0">
                <a:solidFill>
                  <a:schemeClr val="tx2"/>
                </a:solidFill>
              </a:rPr>
              <a:t>Повністю погоджуюсь</a:t>
            </a:r>
            <a:endParaRPr lang="en-UA" sz="5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8113CF-E187-08C8-F2AD-4F6EFD0D1E48}"/>
              </a:ext>
            </a:extLst>
          </p:cNvPr>
          <p:cNvSpPr txBox="1"/>
          <p:nvPr/>
        </p:nvSpPr>
        <p:spPr>
          <a:xfrm>
            <a:off x="1217798" y="3089745"/>
            <a:ext cx="752635" cy="246221"/>
          </a:xfrm>
          <a:prstGeom prst="rect">
            <a:avLst/>
          </a:prstGeom>
          <a:solidFill>
            <a:schemeClr val="bg1"/>
          </a:solidFill>
        </p:spPr>
        <p:txBody>
          <a:bodyPr wrap="square" rIns="288000" rtlCol="0">
            <a:spAutoFit/>
          </a:bodyPr>
          <a:lstStyle/>
          <a:p>
            <a:pPr algn="ctr"/>
            <a:r>
              <a:rPr lang="uk-UA" sz="500" dirty="0">
                <a:solidFill>
                  <a:schemeClr val="tx2"/>
                </a:solidFill>
              </a:rPr>
              <a:t>Частково погоджуюсь</a:t>
            </a:r>
            <a:endParaRPr lang="en-UA" sz="500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2E47D-74B0-587F-6E82-6770599A3BAB}"/>
              </a:ext>
            </a:extLst>
          </p:cNvPr>
          <p:cNvSpPr txBox="1"/>
          <p:nvPr/>
        </p:nvSpPr>
        <p:spPr>
          <a:xfrm>
            <a:off x="1798230" y="3108789"/>
            <a:ext cx="842925" cy="246221"/>
          </a:xfrm>
          <a:prstGeom prst="rect">
            <a:avLst/>
          </a:prstGeom>
          <a:solidFill>
            <a:schemeClr val="bg1"/>
          </a:solidFill>
        </p:spPr>
        <p:txBody>
          <a:bodyPr wrap="square" rIns="360000" rtlCol="0">
            <a:spAutoFit/>
          </a:bodyPr>
          <a:lstStyle/>
          <a:p>
            <a:pPr algn="ctr"/>
            <a:r>
              <a:rPr lang="uk-UA" sz="500" dirty="0">
                <a:solidFill>
                  <a:schemeClr val="tx2"/>
                </a:solidFill>
              </a:rPr>
              <a:t>Частково не погоджуюсь</a:t>
            </a:r>
            <a:endParaRPr lang="en-UA" sz="500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A2B0BA-8733-0C23-FAEA-F3BC5F4BA6A0}"/>
              </a:ext>
            </a:extLst>
          </p:cNvPr>
          <p:cNvSpPr txBox="1"/>
          <p:nvPr/>
        </p:nvSpPr>
        <p:spPr>
          <a:xfrm>
            <a:off x="2264838" y="3108789"/>
            <a:ext cx="752634" cy="246221"/>
          </a:xfrm>
          <a:prstGeom prst="rect">
            <a:avLst/>
          </a:prstGeom>
          <a:solidFill>
            <a:schemeClr val="bg1"/>
          </a:solidFill>
        </p:spPr>
        <p:txBody>
          <a:bodyPr wrap="square" rIns="288000" rtlCol="0">
            <a:spAutoFit/>
          </a:bodyPr>
          <a:lstStyle/>
          <a:p>
            <a:pPr algn="ctr"/>
            <a:r>
              <a:rPr lang="uk-UA" sz="500" dirty="0">
                <a:solidFill>
                  <a:schemeClr val="tx2"/>
                </a:solidFill>
              </a:rPr>
              <a:t>Повністю не погоджуюсь</a:t>
            </a:r>
            <a:endParaRPr lang="en-UA" sz="500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3D385F-71D6-49D7-0A32-76DFD72F59AB}"/>
              </a:ext>
            </a:extLst>
          </p:cNvPr>
          <p:cNvSpPr txBox="1"/>
          <p:nvPr/>
        </p:nvSpPr>
        <p:spPr>
          <a:xfrm>
            <a:off x="2755193" y="3089744"/>
            <a:ext cx="785146" cy="246221"/>
          </a:xfrm>
          <a:prstGeom prst="rect">
            <a:avLst/>
          </a:prstGeom>
          <a:solidFill>
            <a:schemeClr val="bg1"/>
          </a:solidFill>
        </p:spPr>
        <p:txBody>
          <a:bodyPr wrap="square" rIns="324000" rtlCol="0">
            <a:spAutoFit/>
          </a:bodyPr>
          <a:lstStyle/>
          <a:p>
            <a:pPr algn="ctr"/>
            <a:r>
              <a:rPr lang="uk-UA" sz="500" dirty="0">
                <a:solidFill>
                  <a:schemeClr val="tx2"/>
                </a:solidFill>
              </a:rPr>
              <a:t>Повністю погоджуюсь</a:t>
            </a:r>
            <a:endParaRPr lang="en-UA" sz="500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9C92E6-3FD2-2158-7D7A-FE8EFE432CFF}"/>
              </a:ext>
            </a:extLst>
          </p:cNvPr>
          <p:cNvSpPr txBox="1"/>
          <p:nvPr/>
        </p:nvSpPr>
        <p:spPr>
          <a:xfrm>
            <a:off x="3220229" y="3099266"/>
            <a:ext cx="752635" cy="246221"/>
          </a:xfrm>
          <a:prstGeom prst="rect">
            <a:avLst/>
          </a:prstGeom>
          <a:solidFill>
            <a:schemeClr val="bg1"/>
          </a:solidFill>
        </p:spPr>
        <p:txBody>
          <a:bodyPr wrap="square" rIns="288000" rtlCol="0">
            <a:spAutoFit/>
          </a:bodyPr>
          <a:lstStyle/>
          <a:p>
            <a:pPr algn="ctr"/>
            <a:r>
              <a:rPr lang="uk-UA" sz="500" dirty="0">
                <a:solidFill>
                  <a:schemeClr val="tx2"/>
                </a:solidFill>
              </a:rPr>
              <a:t>Частково погоджуюсь</a:t>
            </a:r>
            <a:endParaRPr lang="en-UA" sz="500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CD0BA-873F-019A-6E8A-72E0C99B9CD7}"/>
              </a:ext>
            </a:extLst>
          </p:cNvPr>
          <p:cNvSpPr txBox="1"/>
          <p:nvPr/>
        </p:nvSpPr>
        <p:spPr>
          <a:xfrm>
            <a:off x="3698655" y="3090457"/>
            <a:ext cx="842925" cy="246221"/>
          </a:xfrm>
          <a:prstGeom prst="rect">
            <a:avLst/>
          </a:prstGeom>
          <a:solidFill>
            <a:schemeClr val="bg1"/>
          </a:solidFill>
        </p:spPr>
        <p:txBody>
          <a:bodyPr wrap="square" rIns="360000" rtlCol="0">
            <a:spAutoFit/>
          </a:bodyPr>
          <a:lstStyle/>
          <a:p>
            <a:pPr algn="ctr"/>
            <a:r>
              <a:rPr lang="uk-UA" sz="500" dirty="0">
                <a:solidFill>
                  <a:schemeClr val="tx2"/>
                </a:solidFill>
              </a:rPr>
              <a:t>Частково не погоджуюсь</a:t>
            </a:r>
            <a:endParaRPr lang="en-UA" sz="5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32223-C593-86D6-54A3-D9713DD2DF7E}"/>
              </a:ext>
            </a:extLst>
          </p:cNvPr>
          <p:cNvSpPr txBox="1"/>
          <p:nvPr/>
        </p:nvSpPr>
        <p:spPr>
          <a:xfrm>
            <a:off x="4226105" y="3090906"/>
            <a:ext cx="752634" cy="246221"/>
          </a:xfrm>
          <a:prstGeom prst="rect">
            <a:avLst/>
          </a:prstGeom>
          <a:solidFill>
            <a:schemeClr val="bg1"/>
          </a:solidFill>
        </p:spPr>
        <p:txBody>
          <a:bodyPr wrap="square" rIns="288000" rtlCol="0">
            <a:spAutoFit/>
          </a:bodyPr>
          <a:lstStyle/>
          <a:p>
            <a:pPr algn="ctr"/>
            <a:r>
              <a:rPr lang="uk-UA" sz="500" dirty="0">
                <a:solidFill>
                  <a:schemeClr val="tx2"/>
                </a:solidFill>
              </a:rPr>
              <a:t>Повністю не погоджуюсь</a:t>
            </a:r>
            <a:endParaRPr lang="en-UA" sz="500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DBE613-E469-86CA-726B-434169E6E7EE}"/>
              </a:ext>
            </a:extLst>
          </p:cNvPr>
          <p:cNvSpPr txBox="1"/>
          <p:nvPr/>
        </p:nvSpPr>
        <p:spPr>
          <a:xfrm>
            <a:off x="463336" y="1715158"/>
            <a:ext cx="242126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Важко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дотримуватись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правил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адміністрації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воні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надто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складні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7AA78-E58F-5AD3-6C23-208865AD3BD6}"/>
              </a:ext>
            </a:extLst>
          </p:cNvPr>
          <p:cNvSpPr txBox="1"/>
          <p:nvPr/>
        </p:nvSpPr>
        <p:spPr>
          <a:xfrm>
            <a:off x="2836124" y="1715498"/>
            <a:ext cx="270062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Митні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правила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настільки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складні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мені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важко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застосовувати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своїй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роботі</a:t>
            </a:r>
            <a:r>
              <a:rPr lang="ru-RU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5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7868172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4ED919-0A93-345D-FA08-A66D5831DCA0}"/>
              </a:ext>
            </a:extLst>
          </p:cNvPr>
          <p:cNvSpPr txBox="1"/>
          <p:nvPr/>
        </p:nvSpPr>
        <p:spPr>
          <a:xfrm>
            <a:off x="5931563" y="1424481"/>
            <a:ext cx="2703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i="1" dirty="0">
                <a:solidFill>
                  <a:schemeClr val="accent4"/>
                </a:solidFill>
              </a:rPr>
              <a:t>Приклад</a:t>
            </a:r>
            <a:r>
              <a:rPr lang="en-US" sz="1600" i="1" dirty="0">
                <a:solidFill>
                  <a:schemeClr val="accent4"/>
                </a:solidFill>
              </a:rPr>
              <a:t> 2: </a:t>
            </a:r>
          </a:p>
          <a:p>
            <a:pPr algn="r"/>
            <a:r>
              <a:rPr lang="ru-RU" sz="1600" i="1" dirty="0" err="1">
                <a:solidFill>
                  <a:schemeClr val="accent4"/>
                </a:solidFill>
              </a:rPr>
              <a:t>Розбіжності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між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внутрішнім</a:t>
            </a:r>
            <a:r>
              <a:rPr lang="ru-RU" sz="1600" i="1" dirty="0">
                <a:solidFill>
                  <a:schemeClr val="accent4"/>
                </a:solidFill>
              </a:rPr>
              <a:t> та </a:t>
            </a:r>
            <a:r>
              <a:rPr lang="ru-RU" sz="1600" i="1" dirty="0" err="1">
                <a:solidFill>
                  <a:schemeClr val="accent4"/>
                </a:solidFill>
              </a:rPr>
              <a:t>зовнішнім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баченням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взаємодії</a:t>
            </a:r>
            <a:r>
              <a:rPr lang="ru-RU" sz="1600" i="1" dirty="0">
                <a:solidFill>
                  <a:schemeClr val="accent4"/>
                </a:solidFill>
              </a:rPr>
              <a:t> з </a:t>
            </a:r>
            <a:r>
              <a:rPr lang="ru-RU" sz="1600" i="1" dirty="0" err="1">
                <a:solidFill>
                  <a:schemeClr val="accent4"/>
                </a:solidFill>
              </a:rPr>
              <a:t>приватним</a:t>
            </a:r>
            <a:r>
              <a:rPr lang="ru-RU" sz="1600" i="1" dirty="0">
                <a:solidFill>
                  <a:schemeClr val="accent4"/>
                </a:solidFill>
              </a:rPr>
              <a:t> сектором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C26FBE-8448-CF50-F913-88D91BF0F34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83676" y="1362747"/>
            <a:ext cx="1763385" cy="2075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00CA9-F632-852C-252C-DE45677598EC}"/>
              </a:ext>
            </a:extLst>
          </p:cNvPr>
          <p:cNvSpPr txBox="1"/>
          <p:nvPr/>
        </p:nvSpPr>
        <p:spPr>
          <a:xfrm>
            <a:off x="4147444" y="1754956"/>
            <a:ext cx="1742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Моя </a:t>
            </a:r>
            <a:r>
              <a:rPr lang="ru-RU" sz="10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щоденна</a:t>
            </a:r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взаємодія</a:t>
            </a:r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10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приватним</a:t>
            </a:r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сектором </a:t>
            </a:r>
            <a:r>
              <a:rPr lang="ru-RU" sz="10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</a:t>
            </a:r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професійною</a:t>
            </a:r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0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коректною</a:t>
            </a:r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147B8-A69E-B2EC-C8A5-B010C3BE8828}"/>
              </a:ext>
            </a:extLst>
          </p:cNvPr>
          <p:cNvSpPr txBox="1"/>
          <p:nvPr/>
        </p:nvSpPr>
        <p:spPr>
          <a:xfrm>
            <a:off x="4147444" y="1354637"/>
            <a:ext cx="2111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Посадові особи</a:t>
            </a:r>
            <a:endParaRPr lang="en-US" sz="18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 descr="Police male with solid fill">
            <a:extLst>
              <a:ext uri="{FF2B5EF4-FFF2-40B4-BE49-F238E27FC236}">
                <a16:creationId xmlns:a16="http://schemas.microsoft.com/office/drawing/2014/main" id="{D10ED80E-1CD5-3BF1-6016-75A3442AB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0085" y="4832238"/>
            <a:ext cx="657990" cy="6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2054B-F025-9CD5-C15A-45EDF577390C}"/>
              </a:ext>
            </a:extLst>
          </p:cNvPr>
          <p:cNvSpPr txBox="1"/>
          <p:nvPr/>
        </p:nvSpPr>
        <p:spPr>
          <a:xfrm>
            <a:off x="1608280" y="4670433"/>
            <a:ext cx="133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66.7%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73CAC-9414-1B40-F89D-6192A2B0B6F9}"/>
              </a:ext>
            </a:extLst>
          </p:cNvPr>
          <p:cNvSpPr txBox="1"/>
          <p:nvPr/>
        </p:nvSpPr>
        <p:spPr>
          <a:xfrm>
            <a:off x="1241472" y="5033990"/>
            <a:ext cx="1813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 розвитку взаємодії з приватним сектором – самооцінка в рамках </a:t>
            </a:r>
            <a:r>
              <a:rPr lang="uk-UA" sz="11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uk-UA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ВМО за 2024 рік</a:t>
            </a:r>
            <a:endParaRPr lang="en-US" sz="900" i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563AB5-8E12-5E19-76D3-A21DA8C9A7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272" y="2139753"/>
            <a:ext cx="2478361" cy="94218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7A95FA-D050-915C-E663-DF7EB4CEEB19}"/>
              </a:ext>
            </a:extLst>
          </p:cNvPr>
          <p:cNvCxnSpPr>
            <a:cxnSpLocks/>
          </p:cNvCxnSpPr>
          <p:nvPr/>
        </p:nvCxnSpPr>
        <p:spPr>
          <a:xfrm flipV="1">
            <a:off x="1430533" y="3173706"/>
            <a:ext cx="1239181" cy="1086082"/>
          </a:xfrm>
          <a:prstGeom prst="straightConnector1">
            <a:avLst/>
          </a:prstGeom>
          <a:ln w="28575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2A02F59-33F3-7848-B8DC-64A989940FAC}"/>
              </a:ext>
            </a:extLst>
          </p:cNvPr>
          <p:cNvSpPr txBox="1"/>
          <p:nvPr/>
        </p:nvSpPr>
        <p:spPr>
          <a:xfrm rot="19217136">
            <a:off x="1226401" y="3383044"/>
            <a:ext cx="1464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accent3"/>
                </a:solidFill>
              </a:rPr>
              <a:t>Прогалина</a:t>
            </a:r>
            <a:r>
              <a:rPr lang="en-US" sz="1600" dirty="0">
                <a:solidFill>
                  <a:schemeClr val="accent3"/>
                </a:solidFill>
              </a:rPr>
              <a:t>?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70ABC558-FDD7-75CE-976A-B4BF9B19E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72070"/>
              </p:ext>
            </p:extLst>
          </p:nvPr>
        </p:nvGraphicFramePr>
        <p:xfrm>
          <a:off x="3054783" y="3432886"/>
          <a:ext cx="6182703" cy="3288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40EB4AB-A18B-16FC-AC9A-B0C51E4F46EA}"/>
              </a:ext>
            </a:extLst>
          </p:cNvPr>
          <p:cNvSpPr txBox="1"/>
          <p:nvPr/>
        </p:nvSpPr>
        <p:spPr>
          <a:xfrm rot="19063692">
            <a:off x="929010" y="3320808"/>
            <a:ext cx="3327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chemeClr val="accent3"/>
                </a:solidFill>
              </a:rPr>
              <a:t>Інституційна</a:t>
            </a:r>
            <a:r>
              <a:rPr lang="en-US" sz="1400" dirty="0">
                <a:solidFill>
                  <a:schemeClr val="accent3"/>
                </a:solidFill>
              </a:rPr>
              <a:t> vs </a:t>
            </a:r>
            <a:r>
              <a:rPr lang="uk-UA" sz="1400" dirty="0">
                <a:solidFill>
                  <a:schemeClr val="accent3"/>
                </a:solidFill>
              </a:rPr>
              <a:t>індивідуальна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5" grpId="0"/>
      <p:bldP spid="15" grpId="1"/>
      <p:bldGraphic spid="16" grpId="1">
        <p:bldAsOne/>
      </p:bldGraphic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2998C-C3C0-62BD-C4B6-1703C85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5C195-BD4E-F344-394B-EB4F4205B8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DF2D2366-50DA-8188-573F-0884987EC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955835"/>
              </p:ext>
            </p:extLst>
          </p:nvPr>
        </p:nvGraphicFramePr>
        <p:xfrm>
          <a:off x="0" y="0"/>
          <a:ext cx="8072284" cy="1655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49AA07D-D615-B1E6-CC6D-DC25548FA457}"/>
              </a:ext>
            </a:extLst>
          </p:cNvPr>
          <p:cNvSpPr txBox="1"/>
          <p:nvPr/>
        </p:nvSpPr>
        <p:spPr>
          <a:xfrm>
            <a:off x="339607" y="1267511"/>
            <a:ext cx="60370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effectLst/>
                <a:latin typeface="Helvetica Neue" panose="02000503000000020004" pitchFamily="2" charset="0"/>
              </a:rPr>
              <a:t>Результати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en" sz="1400" dirty="0">
                <a:effectLst/>
                <a:latin typeface="Helvetica Neue" panose="02000503000000020004" pitchFamily="2" charset="0"/>
              </a:rPr>
              <a:t>CIPS 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за 2024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рік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показали,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що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загалом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Державна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митна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служба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має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належні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настанови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та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принципи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доброчесності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.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Водночас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все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ще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існує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розрив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між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наявністю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принципу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доброчесності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та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його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фактичною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реалізацією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,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згідно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з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оцінками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респондентів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68EC52-81B5-F088-98A1-CB81A4666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7306" y="3117768"/>
            <a:ext cx="2488429" cy="13383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8A0C2C-5A57-3606-8DAA-7A3795634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055" y="3011322"/>
            <a:ext cx="2488428" cy="1444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84C668-2B3A-F0D5-BE00-DA869948A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41" y="2767780"/>
            <a:ext cx="2259212" cy="16730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B57814-BE2F-A9B8-D7DC-2E9E8DE5F5EB}"/>
              </a:ext>
            </a:extLst>
          </p:cNvPr>
          <p:cNvSpPr txBox="1"/>
          <p:nvPr/>
        </p:nvSpPr>
        <p:spPr>
          <a:xfrm>
            <a:off x="662538" y="2695571"/>
            <a:ext cx="1776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Досягнення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високого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рівня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доброчесності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вважається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пріоритетом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для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митної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адміністрації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8DF9AC-7310-FCE6-A3E9-B8EFE60F4A2C}"/>
              </a:ext>
            </a:extLst>
          </p:cNvPr>
          <p:cNvSpPr txBox="1"/>
          <p:nvPr/>
        </p:nvSpPr>
        <p:spPr>
          <a:xfrm>
            <a:off x="6255888" y="2711051"/>
            <a:ext cx="212397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Керівництво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митної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адміністрації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вживає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заходів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для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протидії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корупції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8028FC-D2C6-D3FB-D2F5-1E68E21B2700}"/>
              </a:ext>
            </a:extLst>
          </p:cNvPr>
          <p:cNvSpPr txBox="1"/>
          <p:nvPr/>
        </p:nvSpPr>
        <p:spPr>
          <a:xfrm>
            <a:off x="3358109" y="2697725"/>
            <a:ext cx="1835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Керівництво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митної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адміністрації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демонструє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позитивний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приклад у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питаннях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1050" dirty="0" err="1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доброчесності</a:t>
            </a:r>
            <a:r>
              <a:rPr lang="ru-RU" sz="1050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BE16F4-E65A-479E-46F9-1BD06C258729}"/>
              </a:ext>
            </a:extLst>
          </p:cNvPr>
          <p:cNvSpPr txBox="1"/>
          <p:nvPr/>
        </p:nvSpPr>
        <p:spPr>
          <a:xfrm>
            <a:off x="7528273" y="2292848"/>
            <a:ext cx="1375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Приватний сектор</a:t>
            </a:r>
            <a:endParaRPr lang="en-US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1548B0-B92A-6D0B-BEFD-2B51101D98C0}"/>
              </a:ext>
            </a:extLst>
          </p:cNvPr>
          <p:cNvSpPr txBox="1"/>
          <p:nvPr/>
        </p:nvSpPr>
        <p:spPr>
          <a:xfrm>
            <a:off x="7107936" y="1424481"/>
            <a:ext cx="1526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i="1" dirty="0">
                <a:solidFill>
                  <a:schemeClr val="accent4"/>
                </a:solidFill>
              </a:rPr>
              <a:t>Приклад</a:t>
            </a:r>
            <a:r>
              <a:rPr lang="en-US" sz="1600" i="1" dirty="0">
                <a:solidFill>
                  <a:schemeClr val="accent4"/>
                </a:solidFill>
              </a:rPr>
              <a:t> 3: </a:t>
            </a:r>
          </a:p>
          <a:p>
            <a:r>
              <a:rPr lang="ru-RU" sz="1600" i="1" dirty="0" err="1">
                <a:solidFill>
                  <a:schemeClr val="accent4"/>
                </a:solidFill>
              </a:rPr>
              <a:t>Лідерство</a:t>
            </a:r>
            <a:r>
              <a:rPr lang="ru-RU" sz="1600" i="1" dirty="0">
                <a:solidFill>
                  <a:schemeClr val="accent4"/>
                </a:solidFill>
              </a:rPr>
              <a:t> – </a:t>
            </a:r>
            <a:r>
              <a:rPr lang="ru-RU" sz="1600" i="1" dirty="0" err="1">
                <a:solidFill>
                  <a:schemeClr val="accent4"/>
                </a:solidFill>
              </a:rPr>
              <a:t>від</a:t>
            </a:r>
            <a:r>
              <a:rPr lang="ru-RU" sz="1600" i="1" dirty="0">
                <a:solidFill>
                  <a:schemeClr val="accent4"/>
                </a:solidFill>
              </a:rPr>
              <a:t> </a:t>
            </a:r>
            <a:r>
              <a:rPr lang="ru-RU" sz="1600" i="1" dirty="0" err="1">
                <a:solidFill>
                  <a:schemeClr val="accent4"/>
                </a:solidFill>
              </a:rPr>
              <a:t>слів</a:t>
            </a:r>
            <a:r>
              <a:rPr lang="ru-RU" sz="1600" i="1" dirty="0">
                <a:solidFill>
                  <a:schemeClr val="accent4"/>
                </a:solidFill>
              </a:rPr>
              <a:t> до </a:t>
            </a:r>
            <a:r>
              <a:rPr lang="ru-RU" sz="1600" i="1" dirty="0" err="1">
                <a:solidFill>
                  <a:schemeClr val="accent4"/>
                </a:solidFill>
              </a:rPr>
              <a:t>дій</a:t>
            </a:r>
            <a:endParaRPr lang="ru-RU" sz="1600" i="1" dirty="0">
              <a:solidFill>
                <a:schemeClr val="accent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6F8BF9-355D-BF0C-9671-382E2287C361}"/>
              </a:ext>
            </a:extLst>
          </p:cNvPr>
          <p:cNvSpPr txBox="1"/>
          <p:nvPr/>
        </p:nvSpPr>
        <p:spPr>
          <a:xfrm>
            <a:off x="4572000" y="5125742"/>
            <a:ext cx="4340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Helvetica Neue" panose="02000503000000020004" pitchFamily="2" charset="0"/>
              </a:rPr>
              <a:t>…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така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тенденція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також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спостерігається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у </a:t>
            </a:r>
            <a:r>
              <a:rPr lang="ru-RU" sz="1400" dirty="0" err="1">
                <a:effectLst/>
                <a:latin typeface="Helvetica Neue" panose="02000503000000020004" pitchFamily="2" charset="0"/>
              </a:rPr>
              <a:t>глобальних</a:t>
            </a:r>
            <a:r>
              <a:rPr lang="ru-RU" sz="1400" dirty="0">
                <a:effectLst/>
                <a:latin typeface="Helvetica Neue" panose="02000503000000020004" pitchFamily="2" charset="0"/>
              </a:rPr>
              <a:t> результатах </a:t>
            </a:r>
            <a:r>
              <a:rPr lang="en" sz="1400" dirty="0">
                <a:effectLst/>
                <a:latin typeface="Helvetica Neue" panose="02000503000000020004" pitchFamily="2" charset="0"/>
              </a:rPr>
              <a:t>CIPS.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483B7-31D4-307A-BB7B-15B9C4ACA4AA}"/>
              </a:ext>
            </a:extLst>
          </p:cNvPr>
          <p:cNvSpPr txBox="1"/>
          <p:nvPr/>
        </p:nvSpPr>
        <p:spPr>
          <a:xfrm>
            <a:off x="15372" y="4177431"/>
            <a:ext cx="7851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Повністю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45B40-CECC-E7D8-B599-4ECB2E0BCC03}"/>
              </a:ext>
            </a:extLst>
          </p:cNvPr>
          <p:cNvSpPr txBox="1"/>
          <p:nvPr/>
        </p:nvSpPr>
        <p:spPr>
          <a:xfrm>
            <a:off x="621191" y="4177431"/>
            <a:ext cx="7526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Частково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14A2C2-BEE7-AC09-8FC1-061CAD8BC421}"/>
              </a:ext>
            </a:extLst>
          </p:cNvPr>
          <p:cNvSpPr txBox="1"/>
          <p:nvPr/>
        </p:nvSpPr>
        <p:spPr>
          <a:xfrm>
            <a:off x="1271780" y="4160814"/>
            <a:ext cx="8429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Частково не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91C83-2824-8F11-6891-16C8ABC0E9D4}"/>
              </a:ext>
            </a:extLst>
          </p:cNvPr>
          <p:cNvSpPr txBox="1"/>
          <p:nvPr/>
        </p:nvSpPr>
        <p:spPr>
          <a:xfrm>
            <a:off x="1994421" y="4177431"/>
            <a:ext cx="7526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Повністю не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CAB5C-72BA-C8F6-8692-569EB232EAFF}"/>
              </a:ext>
            </a:extLst>
          </p:cNvPr>
          <p:cNvSpPr txBox="1"/>
          <p:nvPr/>
        </p:nvSpPr>
        <p:spPr>
          <a:xfrm>
            <a:off x="2671549" y="4187218"/>
            <a:ext cx="7851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Повністю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DFF52-6EEC-02B8-7394-89802412B119}"/>
              </a:ext>
            </a:extLst>
          </p:cNvPr>
          <p:cNvSpPr txBox="1"/>
          <p:nvPr/>
        </p:nvSpPr>
        <p:spPr>
          <a:xfrm>
            <a:off x="5577769" y="4187218"/>
            <a:ext cx="7851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Повністю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CEE63-687F-97C3-352C-B30A138AD59B}"/>
              </a:ext>
            </a:extLst>
          </p:cNvPr>
          <p:cNvSpPr txBox="1"/>
          <p:nvPr/>
        </p:nvSpPr>
        <p:spPr>
          <a:xfrm>
            <a:off x="3309770" y="4187217"/>
            <a:ext cx="7526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Частково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3F02FD-5BD7-A460-8E97-765544563CF6}"/>
              </a:ext>
            </a:extLst>
          </p:cNvPr>
          <p:cNvSpPr txBox="1"/>
          <p:nvPr/>
        </p:nvSpPr>
        <p:spPr>
          <a:xfrm>
            <a:off x="3977161" y="4177431"/>
            <a:ext cx="8429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Частково не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64202-A035-070D-3127-B8B8E7A5D892}"/>
              </a:ext>
            </a:extLst>
          </p:cNvPr>
          <p:cNvSpPr txBox="1"/>
          <p:nvPr/>
        </p:nvSpPr>
        <p:spPr>
          <a:xfrm>
            <a:off x="6924548" y="4187970"/>
            <a:ext cx="8429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Частково не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CCF105-2E1B-2381-5BF7-8939856C04F9}"/>
              </a:ext>
            </a:extLst>
          </p:cNvPr>
          <p:cNvSpPr txBox="1"/>
          <p:nvPr/>
        </p:nvSpPr>
        <p:spPr>
          <a:xfrm>
            <a:off x="6263440" y="4187970"/>
            <a:ext cx="7526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Частково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3FADE-1D9D-C9F6-FD61-7B6FA1BBBE63}"/>
              </a:ext>
            </a:extLst>
          </p:cNvPr>
          <p:cNvSpPr txBox="1"/>
          <p:nvPr/>
        </p:nvSpPr>
        <p:spPr>
          <a:xfrm>
            <a:off x="4705745" y="4195820"/>
            <a:ext cx="7526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Повністю не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7DE121-DD32-045F-48B0-EE4F6E1BE65D}"/>
              </a:ext>
            </a:extLst>
          </p:cNvPr>
          <p:cNvSpPr txBox="1"/>
          <p:nvPr/>
        </p:nvSpPr>
        <p:spPr>
          <a:xfrm>
            <a:off x="7627232" y="4185050"/>
            <a:ext cx="7526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700" dirty="0">
                <a:solidFill>
                  <a:schemeClr val="tx2"/>
                </a:solidFill>
              </a:rPr>
              <a:t>Повністю не погоджуюсь</a:t>
            </a:r>
            <a:endParaRPr lang="en-UA" sz="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26847"/>
      </p:ext>
    </p:extLst>
  </p:cSld>
  <p:clrMapOvr>
    <a:masterClrMapping/>
  </p:clrMapOvr>
</p:sld>
</file>

<file path=ppt/theme/theme1.xml><?xml version="1.0" encoding="utf-8"?>
<a:theme xmlns:a="http://schemas.openxmlformats.org/drawingml/2006/main" name="WCO Title slide">
  <a:themeElements>
    <a:clrScheme name="WCO">
      <a:dk1>
        <a:srgbClr val="0082C3"/>
      </a:dk1>
      <a:lt1>
        <a:srgbClr val="FFFFFF"/>
      </a:lt1>
      <a:dk2>
        <a:srgbClr val="575756"/>
      </a:dk2>
      <a:lt2>
        <a:srgbClr val="D0D0D0"/>
      </a:lt2>
      <a:accent1>
        <a:srgbClr val="009FE3"/>
      </a:accent1>
      <a:accent2>
        <a:srgbClr val="009E92"/>
      </a:accent2>
      <a:accent3>
        <a:srgbClr val="0059A7"/>
      </a:accent3>
      <a:accent4>
        <a:srgbClr val="E83844"/>
      </a:accent4>
      <a:accent5>
        <a:srgbClr val="AA2485"/>
      </a:accent5>
      <a:accent6>
        <a:srgbClr val="EB6109"/>
      </a:accent6>
      <a:hlink>
        <a:srgbClr val="009FE3"/>
      </a:hlink>
      <a:folHlink>
        <a:srgbClr val="AA24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5_WCO_UK" id="{499CC7DC-62DA-EE4E-BB76-F1CE3F232C62}" vid="{611A4FAB-B838-3541-BD62-B5EF20A08B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C1C8F0F0CDD4B9DF523DCE107B0B6" ma:contentTypeVersion="25" ma:contentTypeDescription="Create a new document." ma:contentTypeScope="" ma:versionID="5012b48507e5c80669a196f1eeb38ef1">
  <xsd:schema xmlns:xsd="http://www.w3.org/2001/XMLSchema" xmlns:xs="http://www.w3.org/2001/XMLSchema" xmlns:p="http://schemas.microsoft.com/office/2006/metadata/properties" xmlns:ns2="e7676688-6e2e-41ce-83a5-ece6b9304304" xmlns:ns3="4a3d7225-1b46-4f99-96cd-015432360a63" xmlns:ns4="ec2fc8e5-de19-4d62-a22e-f63ef15c5d7b" targetNamespace="http://schemas.microsoft.com/office/2006/metadata/properties" ma:root="true" ma:fieldsID="795d9b5d6d8af800c23ca5c18ec1c8f3" ns2:_="" ns3:_="" ns4:_="">
    <xsd:import namespace="e7676688-6e2e-41ce-83a5-ece6b9304304"/>
    <xsd:import namespace="4a3d7225-1b46-4f99-96cd-015432360a63"/>
    <xsd:import namespace="ec2fc8e5-de19-4d62-a22e-f63ef15c5d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ObjectDetectorVersions" minOccurs="0"/>
                <xsd:element ref="ns2:n5a1131cbb0e481ba199c65b1d10c1ca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676688-6e2e-41ce-83a5-ece6b93043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41118be-01e6-4e0b-b1b2-c3400e2714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n5a1131cbb0e481ba199c65b1d10c1ca" ma:index="29" nillable="true" ma:taxonomy="true" ma:internalName="n5a1131cbb0e481ba199c65b1d10c1ca" ma:taxonomyFieldName="Member_x0020_Info" ma:displayName="Member Info" ma:default="" ma:fieldId="{75a1131c-bb0e-481b-a199-c65b1d10c1ca}" ma:taxonomyMulti="true" ma:sspId="641118be-01e6-4e0b-b1b2-c3400e2714f7" ma:termSetId="07529050-696b-47e0-af7e-deb785f432e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d7225-1b46-4f99-96cd-015432360a6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fc8e5-de19-4d62-a22e-f63ef15c5d7b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b6ecfa93-b189-451f-af95-15df6617811f}" ma:internalName="TaxCatchAll" ma:showField="CatchAllData" ma:web="4a3d7225-1b46-4f99-96cd-015432360a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3d7225-1b46-4f99-96cd-015432360a63">3SSWF6M3AN2F-339916059-171645</_dlc_DocId>
    <_dlc_DocIdUrl xmlns="4a3d7225-1b46-4f99-96cd-015432360a63">
      <Url>https://wcoomdorg.sharepoint.com/sites/a-cip/_layouts/15/DocIdRedir.aspx?ID=3SSWF6M3AN2F-339916059-171645</Url>
      <Description>3SSWF6M3AN2F-339916059-171645</Description>
    </_dlc_DocIdUrl>
    <MediaLengthInSeconds xmlns="e7676688-6e2e-41ce-83a5-ece6b9304304" xsi:nil="true"/>
    <lcf76f155ced4ddcb4097134ff3c332f xmlns="e7676688-6e2e-41ce-83a5-ece6b9304304">
      <Terms xmlns="http://schemas.microsoft.com/office/infopath/2007/PartnerControls"/>
    </lcf76f155ced4ddcb4097134ff3c332f>
    <TaxCatchAll xmlns="ec2fc8e5-de19-4d62-a22e-f63ef15c5d7b" xsi:nil="true"/>
    <n5a1131cbb0e481ba199c65b1d10c1ca xmlns="e7676688-6e2e-41ce-83a5-ece6b9304304">
      <Terms xmlns="http://schemas.microsoft.com/office/infopath/2007/PartnerControls"/>
    </n5a1131cbb0e481ba199c65b1d10c1ca>
  </documentManagement>
</p:properties>
</file>

<file path=customXml/itemProps1.xml><?xml version="1.0" encoding="utf-8"?>
<ds:datastoreItem xmlns:ds="http://schemas.openxmlformats.org/officeDocument/2006/customXml" ds:itemID="{C83EE28E-2EC7-4DAE-A140-DFBD8DEDD9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D59A17-B31C-497D-888D-D51A2D8709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676688-6e2e-41ce-83a5-ece6b9304304"/>
    <ds:schemaRef ds:uri="4a3d7225-1b46-4f99-96cd-015432360a63"/>
    <ds:schemaRef ds:uri="ec2fc8e5-de19-4d62-a22e-f63ef15c5d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870B0E-5EDB-4A3B-B5EA-1BB2EE89E85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F890170-4A69-42CD-BC2B-C41DE27AD9F7}">
  <ds:schemaRefs>
    <ds:schemaRef ds:uri="http://purl.org/dc/terms/"/>
    <ds:schemaRef ds:uri="742417c0-65af-4d3d-b73a-9676ba423408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ef673bae-91cc-4fbd-9836-c32031c9f0fc"/>
    <ds:schemaRef ds:uri="http://purl.org/dc/dcmitype/"/>
    <ds:schemaRef ds:uri="http://schemas.microsoft.com/office/infopath/2007/PartnerControls"/>
    <ds:schemaRef ds:uri="http://schemas.microsoft.com/office/2006/metadata/properties"/>
    <ds:schemaRef ds:uri="4a3d7225-1b46-4f99-96cd-015432360a63"/>
    <ds:schemaRef ds:uri="e7676688-6e2e-41ce-83a5-ece6b9304304"/>
    <ds:schemaRef ds:uri="ec2fc8e5-de19-4d62-a22e-f63ef15c5d7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WCO PPT Presentation_EN</Template>
  <TotalTime>20468</TotalTime>
  <Words>2860</Words>
  <Application>Microsoft Macintosh PowerPoint</Application>
  <PresentationFormat>On-screen Show (4:3)</PresentationFormat>
  <Paragraphs>390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Arial Black</vt:lpstr>
      <vt:lpstr>Calibri</vt:lpstr>
      <vt:lpstr>Helvetica Neue</vt:lpstr>
      <vt:lpstr>WCO Title slide</vt:lpstr>
      <vt:lpstr>PowerPoint Presentation</vt:lpstr>
      <vt:lpstr>Беручи до уваги CIPS 2024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Дякуємо!</vt:lpstr>
    </vt:vector>
  </TitlesOfParts>
  <Company>WCO-OMD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Mathilde LIOGIER</dc:creator>
  <cp:lastModifiedBy>Ірина Васільєва</cp:lastModifiedBy>
  <cp:revision>13</cp:revision>
  <dcterms:created xsi:type="dcterms:W3CDTF">2021-09-30T07:58:47Z</dcterms:created>
  <dcterms:modified xsi:type="dcterms:W3CDTF">2025-08-29T08:20:06Z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0x0101004FDC1C8F0F0CDD4B9DF523DCE107B0B6</vt:lpwstr>
  </property>
  <property fmtid="{D5CDD505-2E9C-101B-9397-08002B2CF9AE}" pid="3" name="MediaServiceImageTags">
    <vt:lpwstr/>
  </property>
  <property fmtid="{D5CDD505-2E9C-101B-9397-08002B2CF9AE}" pid="4" name="Order">
    <vt:r8>524400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Topic_x002d_ACIP">
    <vt:lpwstr/>
  </property>
  <property fmtid="{D5CDD505-2E9C-101B-9397-08002B2CF9AE}" pid="12" name="Topic-ACIP">
    <vt:lpwstr/>
  </property>
  <property fmtid="{D5CDD505-2E9C-101B-9397-08002B2CF9AE}" pid="13" name="pb1699f3192a40c5bd7bac98a9be7ff8">
    <vt:lpwstr/>
  </property>
  <property fmtid="{D5CDD505-2E9C-101B-9397-08002B2CF9AE}" pid="14" name="TaxCatchAll">
    <vt:lpwstr/>
  </property>
  <property fmtid="{D5CDD505-2E9C-101B-9397-08002B2CF9AE}" pid="15" name="_dlc_DocIdItemGuid">
    <vt:lpwstr>5159dfef-9f32-4267-8b89-b95bcd45c55c</vt:lpwstr>
  </property>
  <property fmtid="{D5CDD505-2E9C-101B-9397-08002B2CF9AE}" pid="16" name="Member_x0020_Info">
    <vt:lpwstr/>
  </property>
  <property fmtid="{D5CDD505-2E9C-101B-9397-08002B2CF9AE}" pid="17" name="Member Info">
    <vt:lpwstr/>
  </property>
</Properties>
</file>