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5"/>
  </p:sldMasterIdLst>
  <p:notesMasterIdLst>
    <p:notesMasterId r:id="rId25"/>
  </p:notesMasterIdLst>
  <p:handoutMasterIdLst>
    <p:handoutMasterId r:id="rId26"/>
  </p:handoutMasterIdLst>
  <p:sldIdLst>
    <p:sldId id="260" r:id="rId6"/>
    <p:sldId id="4540" r:id="rId7"/>
    <p:sldId id="4541" r:id="rId8"/>
    <p:sldId id="4542" r:id="rId9"/>
    <p:sldId id="4543" r:id="rId10"/>
    <p:sldId id="4546" r:id="rId11"/>
    <p:sldId id="4547" r:id="rId12"/>
    <p:sldId id="4548" r:id="rId13"/>
    <p:sldId id="4544" r:id="rId14"/>
    <p:sldId id="4545" r:id="rId15"/>
    <p:sldId id="4549" r:id="rId16"/>
    <p:sldId id="4550" r:id="rId17"/>
    <p:sldId id="4551" r:id="rId18"/>
    <p:sldId id="4552" r:id="rId19"/>
    <p:sldId id="4553" r:id="rId20"/>
    <p:sldId id="4554" r:id="rId21"/>
    <p:sldId id="4555" r:id="rId22"/>
    <p:sldId id="4556" r:id="rId23"/>
    <p:sldId id="25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D260CE-413F-40D8-8417-65E55187ABD3}">
          <p14:sldIdLst>
            <p14:sldId id="260"/>
            <p14:sldId id="4540"/>
            <p14:sldId id="4541"/>
            <p14:sldId id="4542"/>
            <p14:sldId id="4543"/>
            <p14:sldId id="4546"/>
            <p14:sldId id="4547"/>
            <p14:sldId id="4548"/>
            <p14:sldId id="4544"/>
            <p14:sldId id="4545"/>
            <p14:sldId id="4549"/>
            <p14:sldId id="4550"/>
            <p14:sldId id="4551"/>
            <p14:sldId id="4552"/>
            <p14:sldId id="4553"/>
            <p14:sldId id="4554"/>
            <p14:sldId id="4555"/>
            <p14:sldId id="4556"/>
          </p14:sldIdLst>
        </p14:section>
        <p14:section name="Default Section" id="{A58B4594-F4B9-4975-B58F-8DE8A13FF2DA}">
          <p14:sldIdLst/>
        </p14:section>
        <p14:section name="Untitled Section" id="{B6EACC4A-4F6E-4E58-A511-8987D105B7DA}">
          <p14:sldIdLst>
            <p14:sldId id="2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EEA315-4E66-D629-29FE-05C2E227079F}" name="Shanshan YU" initials="SY" userId="S::shanshan.yu@wcoomd.org::f3f4e064-9d75-45f5-ab0e-b49ebf914e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0B2"/>
    <a:srgbClr val="69A2D1"/>
    <a:srgbClr val="A4C7E3"/>
    <a:srgbClr val="AAC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78303-CF11-452D-A24F-F28AAA7F2C29}" v="578" dt="2025-07-23T09:39:15.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5" autoAdjust="0"/>
    <p:restoredTop sz="94718"/>
  </p:normalViewPr>
  <p:slideViewPr>
    <p:cSldViewPr snapToGrid="0">
      <p:cViewPr varScale="1">
        <p:scale>
          <a:sx n="113" d="100"/>
          <a:sy n="113" d="100"/>
        </p:scale>
        <p:origin x="1632" y="184"/>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coomdorg.sharepoint.com/sites/a-cip/Shared%20Documents/A-CIP%20Implementation/Bilateral/UA%20-%20Ukraine/UA%20Activities/UA-CIPS/Data/CIPS_U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58175292619158"/>
          <c:y val="0.22235469365126476"/>
          <c:w val="0.47012849676079549"/>
          <c:h val="0.72334337602410248"/>
        </c:manualLayout>
      </c:layout>
      <c:radarChart>
        <c:radarStyle val="marker"/>
        <c:varyColors val="0"/>
        <c:ser>
          <c:idx val="0"/>
          <c:order val="0"/>
          <c:tx>
            <c:strRef>
              <c:f>SUMMARY!$M$5</c:f>
              <c:strCache>
                <c:ptCount val="1"/>
                <c:pt idx="0">
                  <c:v>Customs Officials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456140486594317E-2"/>
                  <c:y val="4.26721024130457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72-46B6-BBF3-7EB301187247}"/>
                </c:ext>
              </c:extLst>
            </c:dLbl>
            <c:dLbl>
              <c:idx val="1"/>
              <c:layout>
                <c:manualLayout>
                  <c:x val="-2.456140486594308E-2"/>
                  <c:y val="2.1336051206522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72-46B6-BBF3-7EB301187247}"/>
                </c:ext>
              </c:extLst>
            </c:dLbl>
            <c:dLbl>
              <c:idx val="2"/>
              <c:layout>
                <c:manualLayout>
                  <c:x val="-7.9925088469813277E-2"/>
                  <c:y val="3.25591889685809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72-46B6-BBF3-7EB301187247}"/>
                </c:ext>
              </c:extLst>
            </c:dLbl>
            <c:dLbl>
              <c:idx val="3"/>
              <c:layout>
                <c:manualLayout>
                  <c:x val="4.9122809731885261E-3"/>
                  <c:y val="-2.4892059740943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72-46B6-BBF3-7EB301187247}"/>
                </c:ext>
              </c:extLst>
            </c:dLbl>
            <c:dLbl>
              <c:idx val="4"/>
              <c:layout>
                <c:manualLayout>
                  <c:x val="4.9122809731886154E-3"/>
                  <c:y val="-4.6228110947466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72-46B6-BBF3-7EB301187247}"/>
                </c:ext>
              </c:extLst>
            </c:dLbl>
            <c:dLbl>
              <c:idx val="5"/>
              <c:layout>
                <c:manualLayout>
                  <c:x val="1.228070243297154E-2"/>
                  <c:y val="-4.2672102413045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72-46B6-BBF3-7EB301187247}"/>
                </c:ext>
              </c:extLst>
            </c:dLbl>
            <c:dLbl>
              <c:idx val="6"/>
              <c:layout>
                <c:manualLayout>
                  <c:x val="-2.456140486594263E-3"/>
                  <c:y val="-7.8232187757250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72-46B6-BBF3-7EB301187247}"/>
                </c:ext>
              </c:extLst>
            </c:dLbl>
            <c:dLbl>
              <c:idx val="8"/>
              <c:layout>
                <c:manualLayout>
                  <c:x val="1.2280702432971495E-2"/>
                  <c:y val="4.62281109474662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72-46B6-BBF3-7EB301187247}"/>
                </c:ext>
              </c:extLst>
            </c:dLbl>
            <c:dLbl>
              <c:idx val="9"/>
              <c:layout>
                <c:manualLayout>
                  <c:x val="4.421052875869759E-2"/>
                  <c:y val="1.77800426721024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72-46B6-BBF3-7EB301187247}"/>
                </c:ext>
              </c:extLst>
            </c:dLbl>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accent3"/>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SUMMARY!$L$6:$L$15</c:f>
              <c:strCache>
                <c:ptCount val="10"/>
                <c:pt idx="0">
                  <c:v>Leadership &amp; Commitment</c:v>
                </c:pt>
                <c:pt idx="1">
                  <c:v>Regulatory Framework</c:v>
                </c:pt>
                <c:pt idx="2">
                  <c:v>Transparency</c:v>
                </c:pt>
                <c:pt idx="3">
                  <c:v>Automation</c:v>
                </c:pt>
                <c:pt idx="4">
                  <c:v>Reform &amp; Modernization</c:v>
                </c:pt>
                <c:pt idx="5">
                  <c:v>Audit &amp; Investigation</c:v>
                </c:pt>
                <c:pt idx="6">
                  <c:v>Code of Conduct</c:v>
                </c:pt>
                <c:pt idx="7">
                  <c:v>Human Resource Management*</c:v>
                </c:pt>
                <c:pt idx="8">
                  <c:v>Morale &amp; Organizational Culture</c:v>
                </c:pt>
                <c:pt idx="9">
                  <c:v>Relationship with the Private Sector</c:v>
                </c:pt>
              </c:strCache>
            </c:strRef>
          </c:cat>
          <c:val>
            <c:numRef>
              <c:f>SUMMARY!$M$6:$M$15</c:f>
              <c:numCache>
                <c:formatCode>0.00</c:formatCode>
                <c:ptCount val="10"/>
                <c:pt idx="0">
                  <c:v>2.7267219387755106</c:v>
                </c:pt>
                <c:pt idx="1">
                  <c:v>2.405357142857143</c:v>
                </c:pt>
                <c:pt idx="2">
                  <c:v>2.0602678571428572</c:v>
                </c:pt>
                <c:pt idx="3">
                  <c:v>2.4765625</c:v>
                </c:pt>
                <c:pt idx="4">
                  <c:v>2.4084821428571428</c:v>
                </c:pt>
                <c:pt idx="5">
                  <c:v>2.6869685738789513</c:v>
                </c:pt>
                <c:pt idx="6">
                  <c:v>2.7413265705258545</c:v>
                </c:pt>
                <c:pt idx="7">
                  <c:v>1.9947916666666667</c:v>
                </c:pt>
                <c:pt idx="8">
                  <c:v>2.5952380952380953</c:v>
                </c:pt>
                <c:pt idx="9">
                  <c:v>2.8883928571428572</c:v>
                </c:pt>
              </c:numCache>
            </c:numRef>
          </c:val>
          <c:extLst>
            <c:ext xmlns:c16="http://schemas.microsoft.com/office/drawing/2014/chart" uri="{C3380CC4-5D6E-409C-BE32-E72D297353CC}">
              <c16:uniqueId val="{00000009-4B72-46B6-BBF3-7EB301187247}"/>
            </c:ext>
          </c:extLst>
        </c:ser>
        <c:ser>
          <c:idx val="1"/>
          <c:order val="1"/>
          <c:tx>
            <c:strRef>
              <c:f>SUMMARY!$N$5</c:f>
              <c:strCache>
                <c:ptCount val="1"/>
                <c:pt idx="0">
                  <c:v>Private Sector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7"/>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B-4B72-46B6-BBF3-7EB301187247}"/>
              </c:ext>
            </c:extLst>
          </c:dPt>
          <c:dPt>
            <c:idx val="8"/>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D-4B72-46B6-BBF3-7EB301187247}"/>
              </c:ext>
            </c:extLst>
          </c:dPt>
          <c:dLbls>
            <c:dLbl>
              <c:idx val="0"/>
              <c:layout>
                <c:manualLayout>
                  <c:x val="-9.0057444157178144E-17"/>
                  <c:y val="0.11023626456703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B72-46B6-BBF3-7EB301187247}"/>
                </c:ext>
              </c:extLst>
            </c:dLbl>
            <c:dLbl>
              <c:idx val="1"/>
              <c:layout>
                <c:manualLayout>
                  <c:x val="-4.1754388272103322E-2"/>
                  <c:y val="8.1788196291671098E-2"/>
                </c:manualLayout>
              </c:layout>
              <c:tx>
                <c:rich>
                  <a:bodyPr/>
                  <a:lstStyle/>
                  <a:p>
                    <a:r>
                      <a:rPr lang="en-US"/>
                      <a:t>1.94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4B72-46B6-BBF3-7EB301187247}"/>
                </c:ext>
              </c:extLst>
            </c:dLbl>
            <c:dLbl>
              <c:idx val="2"/>
              <c:layout>
                <c:manualLayout>
                  <c:x val="8.9841040314076999E-4"/>
                  <c:y val="3.8107385108007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B72-46B6-BBF3-7EB301187247}"/>
                </c:ext>
              </c:extLst>
            </c:dLbl>
            <c:dLbl>
              <c:idx val="3"/>
              <c:layout>
                <c:manualLayout>
                  <c:x val="-8.596491703080078E-2"/>
                  <c:y val="-4.6228110947466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B72-46B6-BBF3-7EB301187247}"/>
                </c:ext>
              </c:extLst>
            </c:dLbl>
            <c:dLbl>
              <c:idx val="4"/>
              <c:layout>
                <c:manualLayout>
                  <c:x val="-5.403509070507477E-2"/>
                  <c:y val="-7.8232187757250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B72-46B6-BBF3-7EB301187247}"/>
                </c:ext>
              </c:extLst>
            </c:dLbl>
            <c:dLbl>
              <c:idx val="5"/>
              <c:layout>
                <c:manualLayout>
                  <c:x val="-9.3016897155113803E-4"/>
                  <c:y val="-0.122622135720512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B72-46B6-BBF3-7EB301187247}"/>
                </c:ext>
              </c:extLst>
            </c:dLbl>
            <c:dLbl>
              <c:idx val="6"/>
              <c:layout>
                <c:manualLayout>
                  <c:x val="5.6491231191669079E-2"/>
                  <c:y val="-7.8232187757250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B72-46B6-BBF3-7EB301187247}"/>
                </c:ext>
              </c:extLst>
            </c:dLbl>
            <c:dLbl>
              <c:idx val="7"/>
              <c:delete val="1"/>
              <c:extLst>
                <c:ext xmlns:c15="http://schemas.microsoft.com/office/drawing/2012/chart" uri="{CE6537A1-D6FC-4f65-9D91-7224C49458BB}"/>
                <c:ext xmlns:c16="http://schemas.microsoft.com/office/drawing/2014/chart" uri="{C3380CC4-5D6E-409C-BE32-E72D297353CC}">
                  <c16:uniqueId val="{0000000B-4B72-46B6-BBF3-7EB301187247}"/>
                </c:ext>
              </c:extLst>
            </c:dLbl>
            <c:dLbl>
              <c:idx val="8"/>
              <c:layout>
                <c:manualLayout>
                  <c:x val="9.0877198003989301E-2"/>
                  <c:y val="2.1336051206522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72-46B6-BBF3-7EB301187247}"/>
                </c:ext>
              </c:extLst>
            </c:dLbl>
            <c:dLbl>
              <c:idx val="9"/>
              <c:layout>
                <c:manualLayout>
                  <c:x val="5.6491231191669079E-2"/>
                  <c:y val="9.245622189493255E-2"/>
                </c:manualLayout>
              </c:layout>
              <c:tx>
                <c:rich>
                  <a:bodyPr/>
                  <a:lstStyle/>
                  <a:p>
                    <a:fld id="{5B80D5E1-A18B-4B22-A35E-40DC577FA369}" type="VALUE">
                      <a:rPr lang="en-US">
                        <a:solidFill>
                          <a:schemeClr val="accent2"/>
                        </a:solidFill>
                      </a:rPr>
                      <a:pPr/>
                      <a:t>[VALUE]</a:t>
                    </a:fld>
                    <a:endParaRPr lang="en-U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4B72-46B6-BBF3-7EB301187247}"/>
                </c:ext>
              </c:extLst>
            </c:dLbl>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2"/>
                      </a:solidFill>
                      <a:round/>
                    </a:ln>
                    <a:effectLst/>
                  </c:spPr>
                </c15:leaderLines>
              </c:ext>
            </c:extLst>
          </c:dLbls>
          <c:cat>
            <c:strRef>
              <c:f>SUMMARY!$L$6:$L$15</c:f>
              <c:strCache>
                <c:ptCount val="10"/>
                <c:pt idx="0">
                  <c:v>Leadership &amp; Commitment</c:v>
                </c:pt>
                <c:pt idx="1">
                  <c:v>Regulatory Framework</c:v>
                </c:pt>
                <c:pt idx="2">
                  <c:v>Transparency</c:v>
                </c:pt>
                <c:pt idx="3">
                  <c:v>Automation</c:v>
                </c:pt>
                <c:pt idx="4">
                  <c:v>Reform &amp; Modernization</c:v>
                </c:pt>
                <c:pt idx="5">
                  <c:v>Audit &amp; Investigation</c:v>
                </c:pt>
                <c:pt idx="6">
                  <c:v>Code of Conduct</c:v>
                </c:pt>
                <c:pt idx="7">
                  <c:v>Human Resource Management*</c:v>
                </c:pt>
                <c:pt idx="8">
                  <c:v>Morale &amp; Organizational Culture</c:v>
                </c:pt>
                <c:pt idx="9">
                  <c:v>Relationship with the Private Sector</c:v>
                </c:pt>
              </c:strCache>
            </c:strRef>
          </c:cat>
          <c:val>
            <c:numRef>
              <c:f>SUMMARY!$N$6:$N$15</c:f>
              <c:numCache>
                <c:formatCode>0.00</c:formatCode>
                <c:ptCount val="10"/>
                <c:pt idx="0">
                  <c:v>2.4982529699510834</c:v>
                </c:pt>
                <c:pt idx="1">
                  <c:v>1.7316561844863734</c:v>
                </c:pt>
                <c:pt idx="2">
                  <c:v>2.2658979734451434</c:v>
                </c:pt>
                <c:pt idx="3">
                  <c:v>2.2274633123689727</c:v>
                </c:pt>
                <c:pt idx="4">
                  <c:v>2.2320673037654171</c:v>
                </c:pt>
                <c:pt idx="5">
                  <c:v>2.4827586206896552</c:v>
                </c:pt>
                <c:pt idx="6">
                  <c:v>2.4989517819706499</c:v>
                </c:pt>
                <c:pt idx="8">
                  <c:v>2.4109014675052411</c:v>
                </c:pt>
                <c:pt idx="9">
                  <c:v>2.1457023060796647</c:v>
                </c:pt>
              </c:numCache>
            </c:numRef>
          </c:val>
          <c:extLst>
            <c:ext xmlns:c16="http://schemas.microsoft.com/office/drawing/2014/chart" uri="{C3380CC4-5D6E-409C-BE32-E72D297353CC}">
              <c16:uniqueId val="{00000016-4B72-46B6-BBF3-7EB301187247}"/>
            </c:ext>
          </c:extLst>
        </c:ser>
        <c:dLbls>
          <c:showLegendKey val="0"/>
          <c:showVal val="0"/>
          <c:showCatName val="0"/>
          <c:showSerName val="0"/>
          <c:showPercent val="0"/>
          <c:showBubbleSize val="0"/>
        </c:dLbls>
        <c:axId val="541173816"/>
        <c:axId val="541181656"/>
      </c:radarChart>
      <c:catAx>
        <c:axId val="541173816"/>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541181656"/>
        <c:crosses val="autoZero"/>
        <c:auto val="1"/>
        <c:lblAlgn val="ctr"/>
        <c:lblOffset val="100"/>
        <c:noMultiLvlLbl val="0"/>
      </c:catAx>
      <c:valAx>
        <c:axId val="541181656"/>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41173816"/>
        <c:crosses val="autoZero"/>
        <c:crossBetween val="between"/>
        <c:majorUnit val="1"/>
      </c:valAx>
      <c:spPr>
        <a:noFill/>
        <a:ln>
          <a:noFill/>
        </a:ln>
        <a:effectLst/>
      </c:spPr>
    </c:plotArea>
    <c:legend>
      <c:legendPos val="t"/>
      <c:layout>
        <c:manualLayout>
          <c:xMode val="edge"/>
          <c:yMode val="edge"/>
          <c:x val="0.21124273741532179"/>
          <c:y val="3.1289991960027345E-2"/>
          <c:w val="0.63452119971572851"/>
          <c:h val="6.000806401935365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69126024732535"/>
          <c:y val="6.660891033639646E-2"/>
          <c:w val="0.45078157565652355"/>
          <c:h val="0.86678217932720714"/>
        </c:manualLayout>
      </c:layout>
      <c:barChart>
        <c:barDir val="bar"/>
        <c:grouping val="clustered"/>
        <c:varyColors val="0"/>
        <c:ser>
          <c:idx val="0"/>
          <c:order val="0"/>
          <c:spPr>
            <a:solidFill>
              <a:schemeClr val="accent1"/>
            </a:solidFill>
            <a:ln w="19050">
              <a:solidFill>
                <a:schemeClr val="lt1"/>
              </a:solidFill>
            </a:ln>
            <a:effectLst/>
          </c:spPr>
          <c:invertIfNegative val="0"/>
          <c:dLbls>
            <c:numFmt formatCode="0%" sourceLinked="0"/>
            <c:spPr>
              <a:noFill/>
              <a:ln>
                <a:noFill/>
              </a:ln>
              <a:effectLst/>
            </c:spPr>
            <c:txPr>
              <a:bodyPr rot="0" spcFirstLastPara="1" vertOverflow="ellipsis" vert="horz" wrap="square" anchor="ctr" anchorCtr="1"/>
              <a:lstStyle/>
              <a:p>
                <a:pPr>
                  <a:defRPr sz="1050" b="0" i="0" u="none" strike="noStrike"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[CIPS_UA.xlsx]Officials_F6!$I$90:$I$94</c:f>
              <c:strCache>
                <c:ptCount val="5"/>
                <c:pt idx="0">
                  <c:v>Do nothing</c:v>
                </c:pt>
                <c:pt idx="1">
                  <c:v>Talk to the colleague</c:v>
                </c:pt>
                <c:pt idx="2">
                  <c:v>Report to direct supervisor</c:v>
                </c:pt>
                <c:pt idx="3">
                  <c:v>Report to internal investigation body</c:v>
                </c:pt>
                <c:pt idx="4">
                  <c:v>Report to external investination body</c:v>
                </c:pt>
              </c:strCache>
            </c:strRef>
          </c:cat>
          <c:val>
            <c:numRef>
              <c:f>[CIPS_UA.xlsx]Officials_F6!$K$90:$K$94</c:f>
              <c:numCache>
                <c:formatCode>General</c:formatCode>
                <c:ptCount val="5"/>
                <c:pt idx="0">
                  <c:v>3.7946428571428568E-2</c:v>
                </c:pt>
                <c:pt idx="1">
                  <c:v>0.24553571428571427</c:v>
                </c:pt>
                <c:pt idx="2">
                  <c:v>0.7991071428571429</c:v>
                </c:pt>
                <c:pt idx="3">
                  <c:v>0.16964285714285715</c:v>
                </c:pt>
                <c:pt idx="4">
                  <c:v>4.9107142857142856E-2</c:v>
                </c:pt>
              </c:numCache>
            </c:numRef>
          </c:val>
          <c:extLst>
            <c:ext xmlns:c16="http://schemas.microsoft.com/office/drawing/2014/chart" uri="{C3380CC4-5D6E-409C-BE32-E72D297353CC}">
              <c16:uniqueId val="{00000000-A9E9-4CD7-B53F-284679E682F0}"/>
            </c:ext>
          </c:extLst>
        </c:ser>
        <c:dLbls>
          <c:showLegendKey val="0"/>
          <c:showVal val="0"/>
          <c:showCatName val="1"/>
          <c:showSerName val="0"/>
          <c:showPercent val="0"/>
          <c:showBubbleSize val="0"/>
        </c:dLbls>
        <c:gapWidth val="100"/>
        <c:axId val="457231279"/>
        <c:axId val="457228399"/>
      </c:barChart>
      <c:catAx>
        <c:axId val="457231279"/>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t" anchorCtr="0"/>
          <a:lstStyle/>
          <a:p>
            <a:pPr>
              <a:defRPr sz="900" b="0" i="0" u="none" strike="noStrike" baseline="0">
                <a:solidFill>
                  <a:schemeClr val="tx2"/>
                </a:solidFill>
                <a:latin typeface="Arial" panose="020B0604020202020204" pitchFamily="34" charset="0"/>
                <a:ea typeface="+mn-ea"/>
                <a:cs typeface="Arial" panose="020B0604020202020204" pitchFamily="34" charset="0"/>
              </a:defRPr>
            </a:pPr>
            <a:endParaRPr lang="en-US"/>
          </a:p>
        </c:txPr>
        <c:crossAx val="457228399"/>
        <c:crosses val="autoZero"/>
        <c:auto val="1"/>
        <c:lblAlgn val="ctr"/>
        <c:lblOffset val="100"/>
        <c:noMultiLvlLbl val="0"/>
      </c:catAx>
      <c:valAx>
        <c:axId val="457228399"/>
        <c:scaling>
          <c:orientation val="minMax"/>
        </c:scaling>
        <c:delete val="1"/>
        <c:axPos val="b"/>
        <c:numFmt formatCode="General" sourceLinked="1"/>
        <c:majorTickMark val="out"/>
        <c:minorTickMark val="none"/>
        <c:tickLblPos val="nextTo"/>
        <c:crossAx val="4572312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bg2">
            <a:lumMod val="90000"/>
          </a:schemeClr>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bg2">
            <a:lumMod val="90000"/>
          </a:schemeClr>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bg2">
            <a:lumMod val="90000"/>
          </a:schemeClr>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bg2">
            <a:lumMod val="90000"/>
          </a:schemeClr>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accent1"/>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bg2">
            <a:lumMod val="90000"/>
          </a:schemeClr>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bg2">
            <a:lumMod val="90000"/>
          </a:schemeClr>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accent1"/>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bg2">
            <a:lumMod val="90000"/>
          </a:schemeClr>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4A458C-3B8E-4DAB-ADF4-CEAE15B1AFDD}" type="doc">
      <dgm:prSet loTypeId="urn:microsoft.com/office/officeart/2005/8/layout/bProcess3" loCatId="process" qsTypeId="urn:microsoft.com/office/officeart/2005/8/quickstyle/simple1" qsCatId="simple" csTypeId="urn:microsoft.com/office/officeart/2005/8/colors/accent3_5" csCatId="accent3" phldr="1"/>
      <dgm:spPr/>
      <dgm:t>
        <a:bodyPr/>
        <a:lstStyle/>
        <a:p>
          <a:endParaRPr lang="en-US"/>
        </a:p>
      </dgm:t>
    </dgm:pt>
    <dgm:pt modelId="{7E94CFC4-7333-4050-845A-EA566F5ED1FB}">
      <dgm:prSet phldrT="[Text]" custT="1"/>
      <dgm:spPr/>
      <dgm:t>
        <a:bodyPr/>
        <a:lstStyle/>
        <a:p>
          <a:r>
            <a:rPr lang="en-US" sz="900">
              <a:latin typeface="Arial" panose="020B0604020202020204" pitchFamily="34" charset="0"/>
              <a:cs typeface="Arial" panose="020B0604020202020204" pitchFamily="34" charset="0"/>
            </a:rPr>
            <a:t>“Is there a code of conduct applicable to your Customs administration?”</a:t>
          </a:r>
        </a:p>
      </dgm:t>
    </dgm:pt>
    <dgm:pt modelId="{4D597DF3-0EF2-418E-B09E-767C3139DFAA}" type="parTrans" cxnId="{D3EE8DEE-4992-4A6A-8CC6-B35C456EE155}">
      <dgm:prSet/>
      <dgm:spPr/>
      <dgm:t>
        <a:bodyPr/>
        <a:lstStyle/>
        <a:p>
          <a:endParaRPr lang="en-US" sz="1100">
            <a:latin typeface="Arial" panose="020B0604020202020204" pitchFamily="34" charset="0"/>
            <a:cs typeface="Arial" panose="020B0604020202020204" pitchFamily="34" charset="0"/>
          </a:endParaRPr>
        </a:p>
      </dgm:t>
    </dgm:pt>
    <dgm:pt modelId="{F4FC9A12-3FCF-418C-B521-7A3AC8F3EB54}" type="sibTrans" cxnId="{D3EE8DEE-4992-4A6A-8CC6-B35C456EE155}">
      <dgm:prSet custT="1"/>
      <dgm:spPr/>
      <dgm:t>
        <a:bodyPr/>
        <a:lstStyle/>
        <a:p>
          <a:endParaRPr lang="en-US" sz="100">
            <a:latin typeface="Arial" panose="020B0604020202020204" pitchFamily="34" charset="0"/>
            <a:cs typeface="Arial" panose="020B0604020202020204" pitchFamily="34" charset="0"/>
          </a:endParaRPr>
        </a:p>
      </dgm:t>
    </dgm:pt>
    <dgm:pt modelId="{84107D28-2166-43C5-8554-2C848DB9F43A}">
      <dgm:prSet phldrT="[Text]" custT="1"/>
      <dgm:spPr/>
      <dgm:t>
        <a:bodyPr/>
        <a:lstStyle/>
        <a:p>
          <a:r>
            <a:rPr lang="en-US" sz="900">
              <a:latin typeface="Arial" panose="020B0604020202020204" pitchFamily="34" charset="0"/>
              <a:cs typeface="Arial" panose="020B0604020202020204" pitchFamily="34" charset="0"/>
            </a:rPr>
            <a:t>“The code of conduct is clear to me.”</a:t>
          </a:r>
        </a:p>
      </dgm:t>
    </dgm:pt>
    <dgm:pt modelId="{8A8D1713-7BBD-4E76-AB5F-1E2172C15BCE}" type="parTrans" cxnId="{43A65AE4-6DAB-4B62-92F9-11176CD13082}">
      <dgm:prSet/>
      <dgm:spPr/>
      <dgm:t>
        <a:bodyPr/>
        <a:lstStyle/>
        <a:p>
          <a:endParaRPr lang="en-US" sz="1100">
            <a:latin typeface="Arial" panose="020B0604020202020204" pitchFamily="34" charset="0"/>
            <a:cs typeface="Arial" panose="020B0604020202020204" pitchFamily="34" charset="0"/>
          </a:endParaRPr>
        </a:p>
      </dgm:t>
    </dgm:pt>
    <dgm:pt modelId="{B28E0632-D595-454B-98E2-BAF122742B17}" type="sibTrans" cxnId="{43A65AE4-6DAB-4B62-92F9-11176CD13082}">
      <dgm:prSet custT="1"/>
      <dgm:spPr/>
      <dgm:t>
        <a:bodyPr/>
        <a:lstStyle/>
        <a:p>
          <a:endParaRPr lang="en-US" sz="100">
            <a:latin typeface="Arial" panose="020B0604020202020204" pitchFamily="34" charset="0"/>
            <a:cs typeface="Arial" panose="020B0604020202020204" pitchFamily="34" charset="0"/>
          </a:endParaRPr>
        </a:p>
      </dgm:t>
    </dgm:pt>
    <dgm:pt modelId="{AC96EBD7-B6C9-48F9-9C56-2EC39195871E}">
      <dgm:prSet phldrT="[Text]" custT="1"/>
      <dgm:spPr/>
      <dgm:t>
        <a:bodyPr/>
        <a:lstStyle/>
        <a:p>
          <a:r>
            <a:rPr lang="en-US" sz="900">
              <a:latin typeface="Arial" panose="020B0604020202020204" pitchFamily="34" charset="0"/>
              <a:cs typeface="Arial" panose="020B0604020202020204" pitchFamily="34" charset="0"/>
            </a:rPr>
            <a:t>“The code of conduct is applied in a fair manner. “</a:t>
          </a:r>
        </a:p>
      </dgm:t>
    </dgm:pt>
    <dgm:pt modelId="{9196D7D3-24A7-4D09-A058-3A7EC79E1671}" type="parTrans" cxnId="{AAFD0376-8957-4881-A416-921AAD53631F}">
      <dgm:prSet/>
      <dgm:spPr/>
      <dgm:t>
        <a:bodyPr/>
        <a:lstStyle/>
        <a:p>
          <a:endParaRPr lang="en-US" sz="1100">
            <a:latin typeface="Arial" panose="020B0604020202020204" pitchFamily="34" charset="0"/>
            <a:cs typeface="Arial" panose="020B0604020202020204" pitchFamily="34" charset="0"/>
          </a:endParaRPr>
        </a:p>
      </dgm:t>
    </dgm:pt>
    <dgm:pt modelId="{4EB55832-49FB-4A50-860A-AEC89D018D7C}" type="sibTrans" cxnId="{AAFD0376-8957-4881-A416-921AAD53631F}">
      <dgm:prSet custT="1"/>
      <dgm:spPr/>
      <dgm:t>
        <a:bodyPr/>
        <a:lstStyle/>
        <a:p>
          <a:endParaRPr lang="en-US" sz="100">
            <a:latin typeface="Arial" panose="020B0604020202020204" pitchFamily="34" charset="0"/>
            <a:cs typeface="Arial" panose="020B0604020202020204" pitchFamily="34" charset="0"/>
          </a:endParaRPr>
        </a:p>
      </dgm:t>
    </dgm:pt>
    <dgm:pt modelId="{2AB17FD8-7AAF-418A-AC64-CC9D34B8D34E}" type="pres">
      <dgm:prSet presAssocID="{244A458C-3B8E-4DAB-ADF4-CEAE15B1AFDD}" presName="Name0" presStyleCnt="0">
        <dgm:presLayoutVars>
          <dgm:dir/>
          <dgm:resizeHandles val="exact"/>
        </dgm:presLayoutVars>
      </dgm:prSet>
      <dgm:spPr/>
    </dgm:pt>
    <dgm:pt modelId="{130E1B54-BB8A-4C46-AB9E-CC8B14DBE4DB}" type="pres">
      <dgm:prSet presAssocID="{7E94CFC4-7333-4050-845A-EA566F5ED1FB}" presName="node" presStyleLbl="node1" presStyleIdx="0" presStyleCnt="3" custScaleY="110576">
        <dgm:presLayoutVars>
          <dgm:bulletEnabled val="1"/>
        </dgm:presLayoutVars>
      </dgm:prSet>
      <dgm:spPr/>
    </dgm:pt>
    <dgm:pt modelId="{882458EA-93A4-448D-A365-F10BECACDBD4}" type="pres">
      <dgm:prSet presAssocID="{F4FC9A12-3FCF-418C-B521-7A3AC8F3EB54}" presName="sibTrans" presStyleLbl="sibTrans1D1" presStyleIdx="0" presStyleCnt="2"/>
      <dgm:spPr/>
    </dgm:pt>
    <dgm:pt modelId="{670ED838-CD9B-4AD8-B635-86FAA3E1D584}" type="pres">
      <dgm:prSet presAssocID="{F4FC9A12-3FCF-418C-B521-7A3AC8F3EB54}" presName="connectorText" presStyleLbl="sibTrans1D1" presStyleIdx="0" presStyleCnt="2"/>
      <dgm:spPr/>
    </dgm:pt>
    <dgm:pt modelId="{2460517A-34A6-4E2F-88E6-7121DA830287}" type="pres">
      <dgm:prSet presAssocID="{84107D28-2166-43C5-8554-2C848DB9F43A}" presName="node" presStyleLbl="node1" presStyleIdx="1" presStyleCnt="3" custScaleY="73871">
        <dgm:presLayoutVars>
          <dgm:bulletEnabled val="1"/>
        </dgm:presLayoutVars>
      </dgm:prSet>
      <dgm:spPr/>
    </dgm:pt>
    <dgm:pt modelId="{27CA3F12-8917-4D20-A57B-08C00B7D24EC}" type="pres">
      <dgm:prSet presAssocID="{B28E0632-D595-454B-98E2-BAF122742B17}" presName="sibTrans" presStyleLbl="sibTrans1D1" presStyleIdx="1" presStyleCnt="2"/>
      <dgm:spPr/>
    </dgm:pt>
    <dgm:pt modelId="{010877BE-C392-46CA-91F2-E41DD8BACC73}" type="pres">
      <dgm:prSet presAssocID="{B28E0632-D595-454B-98E2-BAF122742B17}" presName="connectorText" presStyleLbl="sibTrans1D1" presStyleIdx="1" presStyleCnt="2"/>
      <dgm:spPr/>
    </dgm:pt>
    <dgm:pt modelId="{AA93AB8C-A7DE-44DC-B882-14F9F95AEB70}" type="pres">
      <dgm:prSet presAssocID="{AC96EBD7-B6C9-48F9-9C56-2EC39195871E}" presName="node" presStyleLbl="node1" presStyleIdx="2" presStyleCnt="3" custScaleY="80937">
        <dgm:presLayoutVars>
          <dgm:bulletEnabled val="1"/>
        </dgm:presLayoutVars>
      </dgm:prSet>
      <dgm:spPr/>
    </dgm:pt>
  </dgm:ptLst>
  <dgm:cxnLst>
    <dgm:cxn modelId="{AAFD0376-8957-4881-A416-921AAD53631F}" srcId="{244A458C-3B8E-4DAB-ADF4-CEAE15B1AFDD}" destId="{AC96EBD7-B6C9-48F9-9C56-2EC39195871E}" srcOrd="2" destOrd="0" parTransId="{9196D7D3-24A7-4D09-A058-3A7EC79E1671}" sibTransId="{4EB55832-49FB-4A50-860A-AEC89D018D7C}"/>
    <dgm:cxn modelId="{C93B11A1-10A2-441A-9AA8-780390F00564}" type="presOf" srcId="{244A458C-3B8E-4DAB-ADF4-CEAE15B1AFDD}" destId="{2AB17FD8-7AAF-418A-AC64-CC9D34B8D34E}" srcOrd="0" destOrd="0" presId="urn:microsoft.com/office/officeart/2005/8/layout/bProcess3"/>
    <dgm:cxn modelId="{F54D78AD-53E6-4578-8B07-C54A31C780D6}" type="presOf" srcId="{B28E0632-D595-454B-98E2-BAF122742B17}" destId="{010877BE-C392-46CA-91F2-E41DD8BACC73}" srcOrd="1" destOrd="0" presId="urn:microsoft.com/office/officeart/2005/8/layout/bProcess3"/>
    <dgm:cxn modelId="{9BE06EB1-5395-4A13-9EB9-6583A373FDBD}" type="presOf" srcId="{F4FC9A12-3FCF-418C-B521-7A3AC8F3EB54}" destId="{670ED838-CD9B-4AD8-B635-86FAA3E1D584}" srcOrd="1" destOrd="0" presId="urn:microsoft.com/office/officeart/2005/8/layout/bProcess3"/>
    <dgm:cxn modelId="{C4C7D3C7-8E82-4E9D-9766-07493C847339}" type="presOf" srcId="{F4FC9A12-3FCF-418C-B521-7A3AC8F3EB54}" destId="{882458EA-93A4-448D-A365-F10BECACDBD4}" srcOrd="0" destOrd="0" presId="urn:microsoft.com/office/officeart/2005/8/layout/bProcess3"/>
    <dgm:cxn modelId="{D6004FCD-72D4-45C6-898F-BF3CC11B875B}" type="presOf" srcId="{84107D28-2166-43C5-8554-2C848DB9F43A}" destId="{2460517A-34A6-4E2F-88E6-7121DA830287}" srcOrd="0" destOrd="0" presId="urn:microsoft.com/office/officeart/2005/8/layout/bProcess3"/>
    <dgm:cxn modelId="{4BFDBCD3-ED4D-44F0-9296-3CD237EA579C}" type="presOf" srcId="{7E94CFC4-7333-4050-845A-EA566F5ED1FB}" destId="{130E1B54-BB8A-4C46-AB9E-CC8B14DBE4DB}" srcOrd="0" destOrd="0" presId="urn:microsoft.com/office/officeart/2005/8/layout/bProcess3"/>
    <dgm:cxn modelId="{244D42D6-0567-4A93-83D3-26F9804279E4}" type="presOf" srcId="{AC96EBD7-B6C9-48F9-9C56-2EC39195871E}" destId="{AA93AB8C-A7DE-44DC-B882-14F9F95AEB70}" srcOrd="0" destOrd="0" presId="urn:microsoft.com/office/officeart/2005/8/layout/bProcess3"/>
    <dgm:cxn modelId="{4D4A32E0-6162-47F3-8A29-37FEE201EFF8}" type="presOf" srcId="{B28E0632-D595-454B-98E2-BAF122742B17}" destId="{27CA3F12-8917-4D20-A57B-08C00B7D24EC}" srcOrd="0" destOrd="0" presId="urn:microsoft.com/office/officeart/2005/8/layout/bProcess3"/>
    <dgm:cxn modelId="{43A65AE4-6DAB-4B62-92F9-11176CD13082}" srcId="{244A458C-3B8E-4DAB-ADF4-CEAE15B1AFDD}" destId="{84107D28-2166-43C5-8554-2C848DB9F43A}" srcOrd="1" destOrd="0" parTransId="{8A8D1713-7BBD-4E76-AB5F-1E2172C15BCE}" sibTransId="{B28E0632-D595-454B-98E2-BAF122742B17}"/>
    <dgm:cxn modelId="{D3EE8DEE-4992-4A6A-8CC6-B35C456EE155}" srcId="{244A458C-3B8E-4DAB-ADF4-CEAE15B1AFDD}" destId="{7E94CFC4-7333-4050-845A-EA566F5ED1FB}" srcOrd="0" destOrd="0" parTransId="{4D597DF3-0EF2-418E-B09E-767C3139DFAA}" sibTransId="{F4FC9A12-3FCF-418C-B521-7A3AC8F3EB54}"/>
    <dgm:cxn modelId="{89BB42CC-4262-4A5F-8976-DAE2CF201CA7}" type="presParOf" srcId="{2AB17FD8-7AAF-418A-AC64-CC9D34B8D34E}" destId="{130E1B54-BB8A-4C46-AB9E-CC8B14DBE4DB}" srcOrd="0" destOrd="0" presId="urn:microsoft.com/office/officeart/2005/8/layout/bProcess3"/>
    <dgm:cxn modelId="{452FF16C-D2F6-46D3-BFC8-4638839BC76C}" type="presParOf" srcId="{2AB17FD8-7AAF-418A-AC64-CC9D34B8D34E}" destId="{882458EA-93A4-448D-A365-F10BECACDBD4}" srcOrd="1" destOrd="0" presId="urn:microsoft.com/office/officeart/2005/8/layout/bProcess3"/>
    <dgm:cxn modelId="{E3DFE355-544F-4106-8DF3-C21B21449093}" type="presParOf" srcId="{882458EA-93A4-448D-A365-F10BECACDBD4}" destId="{670ED838-CD9B-4AD8-B635-86FAA3E1D584}" srcOrd="0" destOrd="0" presId="urn:microsoft.com/office/officeart/2005/8/layout/bProcess3"/>
    <dgm:cxn modelId="{E6E993D1-6EF6-4203-962D-9B127340C888}" type="presParOf" srcId="{2AB17FD8-7AAF-418A-AC64-CC9D34B8D34E}" destId="{2460517A-34A6-4E2F-88E6-7121DA830287}" srcOrd="2" destOrd="0" presId="urn:microsoft.com/office/officeart/2005/8/layout/bProcess3"/>
    <dgm:cxn modelId="{1CFC7F2E-B33E-4FB8-81BB-6EC76475E5B6}" type="presParOf" srcId="{2AB17FD8-7AAF-418A-AC64-CC9D34B8D34E}" destId="{27CA3F12-8917-4D20-A57B-08C00B7D24EC}" srcOrd="3" destOrd="0" presId="urn:microsoft.com/office/officeart/2005/8/layout/bProcess3"/>
    <dgm:cxn modelId="{2E9EFA55-7789-49BA-8286-3DA8FF822505}" type="presParOf" srcId="{27CA3F12-8917-4D20-A57B-08C00B7D24EC}" destId="{010877BE-C392-46CA-91F2-E41DD8BACC73}" srcOrd="0" destOrd="0" presId="urn:microsoft.com/office/officeart/2005/8/layout/bProcess3"/>
    <dgm:cxn modelId="{EF370D88-CCB0-4357-BB31-7AE5C5E8FBAE}" type="presParOf" srcId="{2AB17FD8-7AAF-418A-AC64-CC9D34B8D34E}" destId="{AA93AB8C-A7DE-44DC-B882-14F9F95AEB70}" srcOrd="4" destOrd="0" presId="urn:microsoft.com/office/officeart/2005/8/layout/bProcess3"/>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bg2">
            <a:lumMod val="90000"/>
          </a:schemeClr>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accent1"/>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bg2">
            <a:lumMod val="90000"/>
          </a:schemeClr>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bg2">
            <a:lumMod val="90000"/>
          </a:schemeClr>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bg2">
            <a:lumMod val="90000"/>
          </a:schemeClr>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accent1"/>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bg2">
            <a:lumMod val="90000"/>
          </a:schemeClr>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bg2">
            <a:lumMod val="90000"/>
          </a:schemeClr>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accent1"/>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bg2">
            <a:lumMod val="90000"/>
          </a:schemeClr>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bg2">
            <a:lumMod val="90000"/>
          </a:schemeClr>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accent1"/>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bg2">
            <a:lumMod val="90000"/>
          </a:schemeClr>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bg2">
            <a:lumMod val="90000"/>
          </a:schemeClr>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accent1"/>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bg2">
            <a:lumMod val="90000"/>
          </a:schemeClr>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bg2">
            <a:lumMod val="90000"/>
          </a:schemeClr>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bg2">
            <a:lumMod val="90000"/>
          </a:schemeClr>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bg2">
            <a:lumMod val="90000"/>
          </a:schemeClr>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bg2">
            <a:lumMod val="90000"/>
          </a:schemeClr>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bg2">
            <a:lumMod val="90000"/>
          </a:schemeClr>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accent1"/>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bg2">
            <a:lumMod val="90000"/>
          </a:schemeClr>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bg2">
            <a:lumMod val="90000"/>
          </a:schemeClr>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bg2">
            <a:lumMod val="90000"/>
          </a:schemeClr>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3AD267-31D2-47F5-863A-6DFF382D85F0}" type="doc">
      <dgm:prSet loTypeId="urn:microsoft.com/office/officeart/2005/8/layout/hList9" loCatId="list" qsTypeId="urn:microsoft.com/office/officeart/2005/8/quickstyle/simple1" qsCatId="simple" csTypeId="urn:microsoft.com/office/officeart/2005/8/colors/accent4_2" csCatId="accent4" phldr="1"/>
      <dgm:spPr/>
      <dgm:t>
        <a:bodyPr/>
        <a:lstStyle/>
        <a:p>
          <a:endParaRPr lang="en-US"/>
        </a:p>
      </dgm:t>
    </dgm:pt>
    <dgm:pt modelId="{29D37516-4F14-45CF-A48E-7A4F60086731}">
      <dgm:prSet phldrT="[Text]" custT="1"/>
      <dgm:spPr/>
      <dgm:t>
        <a:bodyPr/>
        <a:lstStyle/>
        <a:p>
          <a:r>
            <a:rPr lang="en-US" sz="1100" dirty="0"/>
            <a:t>Survey design?</a:t>
          </a:r>
        </a:p>
      </dgm:t>
    </dgm:pt>
    <dgm:pt modelId="{29298DAE-D2A5-4FFB-86A3-6CB999151060}" type="parTrans" cxnId="{B67F5573-4C96-4405-BEBD-2F0FD2991190}">
      <dgm:prSet/>
      <dgm:spPr/>
      <dgm:t>
        <a:bodyPr/>
        <a:lstStyle/>
        <a:p>
          <a:endParaRPr lang="en-US"/>
        </a:p>
      </dgm:t>
    </dgm:pt>
    <dgm:pt modelId="{37F638DB-1589-47A3-A14F-53091DF5ED8C}" type="sibTrans" cxnId="{B67F5573-4C96-4405-BEBD-2F0FD2991190}">
      <dgm:prSet/>
      <dgm:spPr/>
      <dgm:t>
        <a:bodyPr/>
        <a:lstStyle/>
        <a:p>
          <a:endParaRPr lang="en-US"/>
        </a:p>
      </dgm:t>
    </dgm:pt>
    <dgm:pt modelId="{43CA7D59-FC95-43ED-A384-0326D7F30505}">
      <dgm:prSet phldrT="[Text]"/>
      <dgm:spPr/>
      <dgm:t>
        <a:bodyPr/>
        <a:lstStyle/>
        <a:p>
          <a:r>
            <a:rPr lang="en-US" dirty="0"/>
            <a:t>4-point Likert scale</a:t>
          </a:r>
        </a:p>
      </dgm:t>
    </dgm:pt>
    <dgm:pt modelId="{7A3D13B0-6DC2-4B1A-BD2F-6080F3560066}" type="parTrans" cxnId="{89A38590-19FA-4729-9EF2-31FD4FD4C82C}">
      <dgm:prSet/>
      <dgm:spPr/>
      <dgm:t>
        <a:bodyPr/>
        <a:lstStyle/>
        <a:p>
          <a:endParaRPr lang="en-US"/>
        </a:p>
      </dgm:t>
    </dgm:pt>
    <dgm:pt modelId="{1440CD4C-9B6A-46A5-918C-420B034A1E1F}" type="sibTrans" cxnId="{89A38590-19FA-4729-9EF2-31FD4FD4C82C}">
      <dgm:prSet/>
      <dgm:spPr/>
      <dgm:t>
        <a:bodyPr/>
        <a:lstStyle/>
        <a:p>
          <a:endParaRPr lang="en-US"/>
        </a:p>
      </dgm:t>
    </dgm:pt>
    <dgm:pt modelId="{812103E8-025E-4C2A-AD79-B91B2BA56583}">
      <dgm:prSet phldrT="[Text]" custT="1"/>
      <dgm:spPr/>
      <dgm:t>
        <a:bodyPr/>
        <a:lstStyle/>
        <a:p>
          <a:r>
            <a:rPr lang="en-US" sz="1100" dirty="0"/>
            <a:t>Sampling?</a:t>
          </a:r>
        </a:p>
      </dgm:t>
    </dgm:pt>
    <dgm:pt modelId="{E8D6C4A3-01CD-4734-B560-A01D37F06E2F}" type="parTrans" cxnId="{524CD976-7FD0-474C-8CB9-FE5EDCAE3201}">
      <dgm:prSet/>
      <dgm:spPr/>
      <dgm:t>
        <a:bodyPr/>
        <a:lstStyle/>
        <a:p>
          <a:endParaRPr lang="en-US"/>
        </a:p>
      </dgm:t>
    </dgm:pt>
    <dgm:pt modelId="{412F2ABC-9F66-4568-B94C-09C970CFC058}" type="sibTrans" cxnId="{524CD976-7FD0-474C-8CB9-FE5EDCAE3201}">
      <dgm:prSet/>
      <dgm:spPr/>
      <dgm:t>
        <a:bodyPr/>
        <a:lstStyle/>
        <a:p>
          <a:endParaRPr lang="en-US"/>
        </a:p>
      </dgm:t>
    </dgm:pt>
    <dgm:pt modelId="{FBFEBDA3-24F9-4462-A6E0-3E48991DF4FD}">
      <dgm:prSet phldrT="[Text]"/>
      <dgm:spPr/>
      <dgm:t>
        <a:bodyPr/>
        <a:lstStyle/>
        <a:p>
          <a:r>
            <a:rPr lang="en-US" dirty="0"/>
            <a:t>Region?</a:t>
          </a:r>
        </a:p>
      </dgm:t>
    </dgm:pt>
    <dgm:pt modelId="{58E29525-D01B-4F1B-91A1-8FA3D377A24D}" type="parTrans" cxnId="{90B6A8D8-3C7A-4E12-B110-4E2772389AEC}">
      <dgm:prSet/>
      <dgm:spPr/>
      <dgm:t>
        <a:bodyPr/>
        <a:lstStyle/>
        <a:p>
          <a:endParaRPr lang="en-US"/>
        </a:p>
      </dgm:t>
    </dgm:pt>
    <dgm:pt modelId="{4876C38D-072C-49C0-9B56-A109895E5610}" type="sibTrans" cxnId="{90B6A8D8-3C7A-4E12-B110-4E2772389AEC}">
      <dgm:prSet/>
      <dgm:spPr/>
      <dgm:t>
        <a:bodyPr/>
        <a:lstStyle/>
        <a:p>
          <a:endParaRPr lang="en-US"/>
        </a:p>
      </dgm:t>
    </dgm:pt>
    <dgm:pt modelId="{DE2D2D97-CF7E-4786-B981-D6E66A128441}">
      <dgm:prSet phldrT="[Text]"/>
      <dgm:spPr/>
      <dgm:t>
        <a:bodyPr/>
        <a:lstStyle/>
        <a:p>
          <a:r>
            <a:rPr lang="en-US" dirty="0"/>
            <a:t>Sample size?</a:t>
          </a:r>
        </a:p>
      </dgm:t>
    </dgm:pt>
    <dgm:pt modelId="{36BA374C-7CB6-469A-86A6-D7076318542C}" type="parTrans" cxnId="{6BCBACA1-8B53-420F-8BDD-09EE29956C29}">
      <dgm:prSet/>
      <dgm:spPr/>
      <dgm:t>
        <a:bodyPr/>
        <a:lstStyle/>
        <a:p>
          <a:endParaRPr lang="en-US"/>
        </a:p>
      </dgm:t>
    </dgm:pt>
    <dgm:pt modelId="{F9785533-0D4E-40FA-B6E2-4CEB9E0E108F}" type="sibTrans" cxnId="{6BCBACA1-8B53-420F-8BDD-09EE29956C29}">
      <dgm:prSet/>
      <dgm:spPr/>
      <dgm:t>
        <a:bodyPr/>
        <a:lstStyle/>
        <a:p>
          <a:endParaRPr lang="en-US"/>
        </a:p>
      </dgm:t>
    </dgm:pt>
    <dgm:pt modelId="{F3374505-7B12-48BC-BE01-420C49FD3AC9}">
      <dgm:prSet phldrT="[Text]"/>
      <dgm:spPr/>
      <dgm:t>
        <a:bodyPr/>
        <a:lstStyle/>
        <a:p>
          <a:r>
            <a:rPr lang="en-US" dirty="0"/>
            <a:t>Involvement of large corporations?</a:t>
          </a:r>
        </a:p>
      </dgm:t>
    </dgm:pt>
    <dgm:pt modelId="{BE62DEFC-28DC-4C98-848B-2A4FBB7B9990}" type="parTrans" cxnId="{74A42DAB-7EBC-4FAD-8FC0-8FDEC8FB7A1B}">
      <dgm:prSet/>
      <dgm:spPr/>
      <dgm:t>
        <a:bodyPr/>
        <a:lstStyle/>
        <a:p>
          <a:endParaRPr lang="en-US"/>
        </a:p>
      </dgm:t>
    </dgm:pt>
    <dgm:pt modelId="{B0E6977A-0837-434C-B151-75378A6DA304}" type="sibTrans" cxnId="{74A42DAB-7EBC-4FAD-8FC0-8FDEC8FB7A1B}">
      <dgm:prSet/>
      <dgm:spPr/>
      <dgm:t>
        <a:bodyPr/>
        <a:lstStyle/>
        <a:p>
          <a:endParaRPr lang="en-US"/>
        </a:p>
      </dgm:t>
    </dgm:pt>
    <dgm:pt modelId="{A1CE1C37-146C-4D66-A53B-3229DDAED5AD}">
      <dgm:prSet phldrT="[Text]"/>
      <dgm:spPr/>
      <dgm:t>
        <a:bodyPr/>
        <a:lstStyle/>
        <a:p>
          <a:r>
            <a:rPr lang="en-US" dirty="0"/>
            <a:t>Social bias</a:t>
          </a:r>
        </a:p>
      </dgm:t>
    </dgm:pt>
    <dgm:pt modelId="{BE70212A-3DAD-48AB-BA48-3E39AE097FA9}" type="sibTrans" cxnId="{4F807E02-2179-47B8-A6CB-957ABD43FBEA}">
      <dgm:prSet/>
      <dgm:spPr/>
      <dgm:t>
        <a:bodyPr/>
        <a:lstStyle/>
        <a:p>
          <a:endParaRPr lang="en-US"/>
        </a:p>
      </dgm:t>
    </dgm:pt>
    <dgm:pt modelId="{BE6C5A3E-FAEF-4F3E-AB66-89A95B8C4DA9}" type="parTrans" cxnId="{4F807E02-2179-47B8-A6CB-957ABD43FBEA}">
      <dgm:prSet/>
      <dgm:spPr/>
      <dgm:t>
        <a:bodyPr/>
        <a:lstStyle/>
        <a:p>
          <a:endParaRPr lang="en-US"/>
        </a:p>
      </dgm:t>
    </dgm:pt>
    <dgm:pt modelId="{90E60E11-AC19-4CD8-B701-2047EB2AA0EE}" type="pres">
      <dgm:prSet presAssocID="{893AD267-31D2-47F5-863A-6DFF382D85F0}" presName="list" presStyleCnt="0">
        <dgm:presLayoutVars>
          <dgm:dir/>
          <dgm:animLvl val="lvl"/>
        </dgm:presLayoutVars>
      </dgm:prSet>
      <dgm:spPr/>
    </dgm:pt>
    <dgm:pt modelId="{27BCC3E9-6D80-466E-9BB3-BFF45A355DC0}" type="pres">
      <dgm:prSet presAssocID="{29D37516-4F14-45CF-A48E-7A4F60086731}" presName="posSpace" presStyleCnt="0"/>
      <dgm:spPr/>
    </dgm:pt>
    <dgm:pt modelId="{EBFCBEF9-9965-42A5-BC02-F1C17938BC50}" type="pres">
      <dgm:prSet presAssocID="{29D37516-4F14-45CF-A48E-7A4F60086731}" presName="vertFlow" presStyleCnt="0"/>
      <dgm:spPr/>
    </dgm:pt>
    <dgm:pt modelId="{FB3F0C69-8B38-4D5C-A998-FEA97A5CB74A}" type="pres">
      <dgm:prSet presAssocID="{29D37516-4F14-45CF-A48E-7A4F60086731}" presName="topSpace" presStyleCnt="0"/>
      <dgm:spPr/>
    </dgm:pt>
    <dgm:pt modelId="{536AEB3E-F559-4A5F-8CF4-42941E2BD237}" type="pres">
      <dgm:prSet presAssocID="{29D37516-4F14-45CF-A48E-7A4F60086731}" presName="firstComp" presStyleCnt="0"/>
      <dgm:spPr/>
    </dgm:pt>
    <dgm:pt modelId="{CBC6BDE0-9A7A-47F2-BAF3-FF1506AFF794}" type="pres">
      <dgm:prSet presAssocID="{29D37516-4F14-45CF-A48E-7A4F60086731}" presName="firstChild" presStyleLbl="bgAccFollowNode1" presStyleIdx="0" presStyleCnt="5"/>
      <dgm:spPr/>
    </dgm:pt>
    <dgm:pt modelId="{423AF3DA-6C17-4C01-A17F-E996EE478C67}" type="pres">
      <dgm:prSet presAssocID="{29D37516-4F14-45CF-A48E-7A4F60086731}" presName="firstChildTx" presStyleLbl="bgAccFollowNode1" presStyleIdx="0" presStyleCnt="5">
        <dgm:presLayoutVars>
          <dgm:bulletEnabled val="1"/>
        </dgm:presLayoutVars>
      </dgm:prSet>
      <dgm:spPr/>
    </dgm:pt>
    <dgm:pt modelId="{BB4D7013-5D0D-4509-919E-CC1BF25FA834}" type="pres">
      <dgm:prSet presAssocID="{A1CE1C37-146C-4D66-A53B-3229DDAED5AD}" presName="comp" presStyleCnt="0"/>
      <dgm:spPr/>
    </dgm:pt>
    <dgm:pt modelId="{F0213C13-4575-4AF8-A47A-0EE8D08CA97B}" type="pres">
      <dgm:prSet presAssocID="{A1CE1C37-146C-4D66-A53B-3229DDAED5AD}" presName="child" presStyleLbl="bgAccFollowNode1" presStyleIdx="1" presStyleCnt="5"/>
      <dgm:spPr/>
    </dgm:pt>
    <dgm:pt modelId="{B7F96025-13BA-480E-8BFA-9717C4450B5F}" type="pres">
      <dgm:prSet presAssocID="{A1CE1C37-146C-4D66-A53B-3229DDAED5AD}" presName="childTx" presStyleLbl="bgAccFollowNode1" presStyleIdx="1" presStyleCnt="5">
        <dgm:presLayoutVars>
          <dgm:bulletEnabled val="1"/>
        </dgm:presLayoutVars>
      </dgm:prSet>
      <dgm:spPr/>
    </dgm:pt>
    <dgm:pt modelId="{226D5186-B083-43FA-88E6-AB3E22C06C98}" type="pres">
      <dgm:prSet presAssocID="{29D37516-4F14-45CF-A48E-7A4F60086731}" presName="negSpace" presStyleCnt="0"/>
      <dgm:spPr/>
    </dgm:pt>
    <dgm:pt modelId="{919B35B7-AF1B-46B8-BA03-512BBB462FBF}" type="pres">
      <dgm:prSet presAssocID="{29D37516-4F14-45CF-A48E-7A4F60086731}" presName="circle" presStyleLbl="node1" presStyleIdx="0" presStyleCnt="2" custScaleX="166480" custScaleY="165111" custLinFactY="72701" custLinFactNeighborX="-24709" custLinFactNeighborY="100000"/>
      <dgm:spPr/>
    </dgm:pt>
    <dgm:pt modelId="{8125EACD-6142-4D34-A829-C91B42AE5D7C}" type="pres">
      <dgm:prSet presAssocID="{37F638DB-1589-47A3-A14F-53091DF5ED8C}" presName="transSpace" presStyleCnt="0"/>
      <dgm:spPr/>
    </dgm:pt>
    <dgm:pt modelId="{E2D44988-C28C-4EFB-9269-4B6D33BA89E4}" type="pres">
      <dgm:prSet presAssocID="{812103E8-025E-4C2A-AD79-B91B2BA56583}" presName="posSpace" presStyleCnt="0"/>
      <dgm:spPr/>
    </dgm:pt>
    <dgm:pt modelId="{65F35A00-D4EB-4FB7-9946-BFF56A0163FA}" type="pres">
      <dgm:prSet presAssocID="{812103E8-025E-4C2A-AD79-B91B2BA56583}" presName="vertFlow" presStyleCnt="0"/>
      <dgm:spPr/>
    </dgm:pt>
    <dgm:pt modelId="{302B2718-9760-4C91-B1C1-DF81D5EDBAB9}" type="pres">
      <dgm:prSet presAssocID="{812103E8-025E-4C2A-AD79-B91B2BA56583}" presName="topSpace" presStyleCnt="0"/>
      <dgm:spPr/>
    </dgm:pt>
    <dgm:pt modelId="{6D920622-CEE8-4106-BD60-D428B9A73A83}" type="pres">
      <dgm:prSet presAssocID="{812103E8-025E-4C2A-AD79-B91B2BA56583}" presName="firstComp" presStyleCnt="0"/>
      <dgm:spPr/>
    </dgm:pt>
    <dgm:pt modelId="{6E7C5FA5-5DFA-4286-B018-DF6BE22B228D}" type="pres">
      <dgm:prSet presAssocID="{812103E8-025E-4C2A-AD79-B91B2BA56583}" presName="firstChild" presStyleLbl="bgAccFollowNode1" presStyleIdx="2" presStyleCnt="5"/>
      <dgm:spPr/>
    </dgm:pt>
    <dgm:pt modelId="{D07A910D-2A6E-4588-B52A-951B58EAB030}" type="pres">
      <dgm:prSet presAssocID="{812103E8-025E-4C2A-AD79-B91B2BA56583}" presName="firstChildTx" presStyleLbl="bgAccFollowNode1" presStyleIdx="2" presStyleCnt="5">
        <dgm:presLayoutVars>
          <dgm:bulletEnabled val="1"/>
        </dgm:presLayoutVars>
      </dgm:prSet>
      <dgm:spPr/>
    </dgm:pt>
    <dgm:pt modelId="{BC8752F0-8F59-433E-9A2C-DBB8C2B40F7A}" type="pres">
      <dgm:prSet presAssocID="{DE2D2D97-CF7E-4786-B981-D6E66A128441}" presName="comp" presStyleCnt="0"/>
      <dgm:spPr/>
    </dgm:pt>
    <dgm:pt modelId="{F18F00A7-5571-4B2C-A229-F07F41FE4AE4}" type="pres">
      <dgm:prSet presAssocID="{DE2D2D97-CF7E-4786-B981-D6E66A128441}" presName="child" presStyleLbl="bgAccFollowNode1" presStyleIdx="3" presStyleCnt="5"/>
      <dgm:spPr/>
    </dgm:pt>
    <dgm:pt modelId="{31D49E83-0C6C-48AB-9E26-7B40D7621C5E}" type="pres">
      <dgm:prSet presAssocID="{DE2D2D97-CF7E-4786-B981-D6E66A128441}" presName="childTx" presStyleLbl="bgAccFollowNode1" presStyleIdx="3" presStyleCnt="5">
        <dgm:presLayoutVars>
          <dgm:bulletEnabled val="1"/>
        </dgm:presLayoutVars>
      </dgm:prSet>
      <dgm:spPr/>
    </dgm:pt>
    <dgm:pt modelId="{29DB93AE-87F3-4AD1-B311-57DC9A189600}" type="pres">
      <dgm:prSet presAssocID="{F3374505-7B12-48BC-BE01-420C49FD3AC9}" presName="comp" presStyleCnt="0"/>
      <dgm:spPr/>
    </dgm:pt>
    <dgm:pt modelId="{2D249DAE-B6C8-4DEF-98F2-AC5B53585C62}" type="pres">
      <dgm:prSet presAssocID="{F3374505-7B12-48BC-BE01-420C49FD3AC9}" presName="child" presStyleLbl="bgAccFollowNode1" presStyleIdx="4" presStyleCnt="5"/>
      <dgm:spPr/>
    </dgm:pt>
    <dgm:pt modelId="{B265A3F1-D685-4B85-8B63-DB6EFA5D0624}" type="pres">
      <dgm:prSet presAssocID="{F3374505-7B12-48BC-BE01-420C49FD3AC9}" presName="childTx" presStyleLbl="bgAccFollowNode1" presStyleIdx="4" presStyleCnt="5">
        <dgm:presLayoutVars>
          <dgm:bulletEnabled val="1"/>
        </dgm:presLayoutVars>
      </dgm:prSet>
      <dgm:spPr/>
    </dgm:pt>
    <dgm:pt modelId="{C2FBD247-2B85-471F-A4B2-F264927D2950}" type="pres">
      <dgm:prSet presAssocID="{812103E8-025E-4C2A-AD79-B91B2BA56583}" presName="negSpace" presStyleCnt="0"/>
      <dgm:spPr/>
    </dgm:pt>
    <dgm:pt modelId="{58303795-8B28-4E03-95F9-21DA5073B577}" type="pres">
      <dgm:prSet presAssocID="{812103E8-025E-4C2A-AD79-B91B2BA56583}" presName="circle" presStyleLbl="node1" presStyleIdx="1" presStyleCnt="2" custScaleX="166480" custScaleY="165111" custLinFactY="72701" custLinFactNeighborX="-31882" custLinFactNeighborY="100000"/>
      <dgm:spPr/>
    </dgm:pt>
  </dgm:ptLst>
  <dgm:cxnLst>
    <dgm:cxn modelId="{4F807E02-2179-47B8-A6CB-957ABD43FBEA}" srcId="{29D37516-4F14-45CF-A48E-7A4F60086731}" destId="{A1CE1C37-146C-4D66-A53B-3229DDAED5AD}" srcOrd="1" destOrd="0" parTransId="{BE6C5A3E-FAEF-4F3E-AB66-89A95B8C4DA9}" sibTransId="{BE70212A-3DAD-48AB-BA48-3E39AE097FA9}"/>
    <dgm:cxn modelId="{FD9FCB2D-134A-4542-B5D2-B5494923C3DE}" type="presOf" srcId="{812103E8-025E-4C2A-AD79-B91B2BA56583}" destId="{58303795-8B28-4E03-95F9-21DA5073B577}" srcOrd="0" destOrd="0" presId="urn:microsoft.com/office/officeart/2005/8/layout/hList9"/>
    <dgm:cxn modelId="{1B91972E-C463-4CB0-83BB-4877F758F4C9}" type="presOf" srcId="{43CA7D59-FC95-43ED-A384-0326D7F30505}" destId="{423AF3DA-6C17-4C01-A17F-E996EE478C67}" srcOrd="1" destOrd="0" presId="urn:microsoft.com/office/officeart/2005/8/layout/hList9"/>
    <dgm:cxn modelId="{A68AB23E-33F7-42C0-B647-F86A4B912D15}" type="presOf" srcId="{F3374505-7B12-48BC-BE01-420C49FD3AC9}" destId="{2D249DAE-B6C8-4DEF-98F2-AC5B53585C62}" srcOrd="0" destOrd="0" presId="urn:microsoft.com/office/officeart/2005/8/layout/hList9"/>
    <dgm:cxn modelId="{9226D35F-9A47-41B5-BB17-6708804955C1}" type="presOf" srcId="{893AD267-31D2-47F5-863A-6DFF382D85F0}" destId="{90E60E11-AC19-4CD8-B701-2047EB2AA0EE}" srcOrd="0" destOrd="0" presId="urn:microsoft.com/office/officeart/2005/8/layout/hList9"/>
    <dgm:cxn modelId="{DF87E66B-2B86-42F7-BD78-EFB4FB093EEC}" type="presOf" srcId="{FBFEBDA3-24F9-4462-A6E0-3E48991DF4FD}" destId="{6E7C5FA5-5DFA-4286-B018-DF6BE22B228D}" srcOrd="0" destOrd="0" presId="urn:microsoft.com/office/officeart/2005/8/layout/hList9"/>
    <dgm:cxn modelId="{B67F5573-4C96-4405-BEBD-2F0FD2991190}" srcId="{893AD267-31D2-47F5-863A-6DFF382D85F0}" destId="{29D37516-4F14-45CF-A48E-7A4F60086731}" srcOrd="0" destOrd="0" parTransId="{29298DAE-D2A5-4FFB-86A3-6CB999151060}" sibTransId="{37F638DB-1589-47A3-A14F-53091DF5ED8C}"/>
    <dgm:cxn modelId="{524CD976-7FD0-474C-8CB9-FE5EDCAE3201}" srcId="{893AD267-31D2-47F5-863A-6DFF382D85F0}" destId="{812103E8-025E-4C2A-AD79-B91B2BA56583}" srcOrd="1" destOrd="0" parTransId="{E8D6C4A3-01CD-4734-B560-A01D37F06E2F}" sibTransId="{412F2ABC-9F66-4568-B94C-09C970CFC058}"/>
    <dgm:cxn modelId="{3F44C27C-403C-44BA-9A7E-695BE11E9ADB}" type="presOf" srcId="{FBFEBDA3-24F9-4462-A6E0-3E48991DF4FD}" destId="{D07A910D-2A6E-4588-B52A-951B58EAB030}" srcOrd="1" destOrd="0" presId="urn:microsoft.com/office/officeart/2005/8/layout/hList9"/>
    <dgm:cxn modelId="{4D07267D-3B59-4C0E-84A9-EF1101FAFFCD}" type="presOf" srcId="{DE2D2D97-CF7E-4786-B981-D6E66A128441}" destId="{31D49E83-0C6C-48AB-9E26-7B40D7621C5E}" srcOrd="1" destOrd="0" presId="urn:microsoft.com/office/officeart/2005/8/layout/hList9"/>
    <dgm:cxn modelId="{24E21A81-83DD-41B7-9332-259F08F9D378}" type="presOf" srcId="{A1CE1C37-146C-4D66-A53B-3229DDAED5AD}" destId="{B7F96025-13BA-480E-8BFA-9717C4450B5F}" srcOrd="1" destOrd="0" presId="urn:microsoft.com/office/officeart/2005/8/layout/hList9"/>
    <dgm:cxn modelId="{82C68D83-AB40-4101-B4B3-4362F3B1C5A4}" type="presOf" srcId="{29D37516-4F14-45CF-A48E-7A4F60086731}" destId="{919B35B7-AF1B-46B8-BA03-512BBB462FBF}" srcOrd="0" destOrd="0" presId="urn:microsoft.com/office/officeart/2005/8/layout/hList9"/>
    <dgm:cxn modelId="{89A38590-19FA-4729-9EF2-31FD4FD4C82C}" srcId="{29D37516-4F14-45CF-A48E-7A4F60086731}" destId="{43CA7D59-FC95-43ED-A384-0326D7F30505}" srcOrd="0" destOrd="0" parTransId="{7A3D13B0-6DC2-4B1A-BD2F-6080F3560066}" sibTransId="{1440CD4C-9B6A-46A5-918C-420B034A1E1F}"/>
    <dgm:cxn modelId="{6BCBACA1-8B53-420F-8BDD-09EE29956C29}" srcId="{812103E8-025E-4C2A-AD79-B91B2BA56583}" destId="{DE2D2D97-CF7E-4786-B981-D6E66A128441}" srcOrd="1" destOrd="0" parTransId="{36BA374C-7CB6-469A-86A6-D7076318542C}" sibTransId="{F9785533-0D4E-40FA-B6E2-4CEB9E0E108F}"/>
    <dgm:cxn modelId="{74A42DAB-7EBC-4FAD-8FC0-8FDEC8FB7A1B}" srcId="{812103E8-025E-4C2A-AD79-B91B2BA56583}" destId="{F3374505-7B12-48BC-BE01-420C49FD3AC9}" srcOrd="2" destOrd="0" parTransId="{BE62DEFC-28DC-4C98-848B-2A4FBB7B9990}" sibTransId="{B0E6977A-0837-434C-B151-75378A6DA304}"/>
    <dgm:cxn modelId="{90B6A8D8-3C7A-4E12-B110-4E2772389AEC}" srcId="{812103E8-025E-4C2A-AD79-B91B2BA56583}" destId="{FBFEBDA3-24F9-4462-A6E0-3E48991DF4FD}" srcOrd="0" destOrd="0" parTransId="{58E29525-D01B-4F1B-91A1-8FA3D377A24D}" sibTransId="{4876C38D-072C-49C0-9B56-A109895E5610}"/>
    <dgm:cxn modelId="{18664AE4-FBBB-409E-9A44-39D04BF88C1C}" type="presOf" srcId="{F3374505-7B12-48BC-BE01-420C49FD3AC9}" destId="{B265A3F1-D685-4B85-8B63-DB6EFA5D0624}" srcOrd="1" destOrd="0" presId="urn:microsoft.com/office/officeart/2005/8/layout/hList9"/>
    <dgm:cxn modelId="{628771F3-1600-4061-896E-7F813F8D3B83}" type="presOf" srcId="{DE2D2D97-CF7E-4786-B981-D6E66A128441}" destId="{F18F00A7-5571-4B2C-A229-F07F41FE4AE4}" srcOrd="0" destOrd="0" presId="urn:microsoft.com/office/officeart/2005/8/layout/hList9"/>
    <dgm:cxn modelId="{FADAE1F6-3D7F-4A8C-8BBE-A09B647541A1}" type="presOf" srcId="{A1CE1C37-146C-4D66-A53B-3229DDAED5AD}" destId="{F0213C13-4575-4AF8-A47A-0EE8D08CA97B}" srcOrd="0" destOrd="0" presId="urn:microsoft.com/office/officeart/2005/8/layout/hList9"/>
    <dgm:cxn modelId="{364661F9-9A0A-43A8-87F6-F49F5328FFB7}" type="presOf" srcId="{43CA7D59-FC95-43ED-A384-0326D7F30505}" destId="{CBC6BDE0-9A7A-47F2-BAF3-FF1506AFF794}" srcOrd="0" destOrd="0" presId="urn:microsoft.com/office/officeart/2005/8/layout/hList9"/>
    <dgm:cxn modelId="{9560D5F2-FB68-49D1-B05B-B5AFFD2493AB}" type="presParOf" srcId="{90E60E11-AC19-4CD8-B701-2047EB2AA0EE}" destId="{27BCC3E9-6D80-466E-9BB3-BFF45A355DC0}" srcOrd="0" destOrd="0" presId="urn:microsoft.com/office/officeart/2005/8/layout/hList9"/>
    <dgm:cxn modelId="{8EEC0F32-E6DC-4753-8B79-BF72008B3781}" type="presParOf" srcId="{90E60E11-AC19-4CD8-B701-2047EB2AA0EE}" destId="{EBFCBEF9-9965-42A5-BC02-F1C17938BC50}" srcOrd="1" destOrd="0" presId="urn:microsoft.com/office/officeart/2005/8/layout/hList9"/>
    <dgm:cxn modelId="{9278053A-D4CF-4ACB-8092-3EC1132781AA}" type="presParOf" srcId="{EBFCBEF9-9965-42A5-BC02-F1C17938BC50}" destId="{FB3F0C69-8B38-4D5C-A998-FEA97A5CB74A}" srcOrd="0" destOrd="0" presId="urn:microsoft.com/office/officeart/2005/8/layout/hList9"/>
    <dgm:cxn modelId="{07223476-B440-4948-A93C-34299ACE0785}" type="presParOf" srcId="{EBFCBEF9-9965-42A5-BC02-F1C17938BC50}" destId="{536AEB3E-F559-4A5F-8CF4-42941E2BD237}" srcOrd="1" destOrd="0" presId="urn:microsoft.com/office/officeart/2005/8/layout/hList9"/>
    <dgm:cxn modelId="{8B32A008-5E35-4FA5-8940-5419991E8FFB}" type="presParOf" srcId="{536AEB3E-F559-4A5F-8CF4-42941E2BD237}" destId="{CBC6BDE0-9A7A-47F2-BAF3-FF1506AFF794}" srcOrd="0" destOrd="0" presId="urn:microsoft.com/office/officeart/2005/8/layout/hList9"/>
    <dgm:cxn modelId="{709D69EF-4D6B-46EA-9B58-F741B87B9434}" type="presParOf" srcId="{536AEB3E-F559-4A5F-8CF4-42941E2BD237}" destId="{423AF3DA-6C17-4C01-A17F-E996EE478C67}" srcOrd="1" destOrd="0" presId="urn:microsoft.com/office/officeart/2005/8/layout/hList9"/>
    <dgm:cxn modelId="{765A8FA1-20C6-40F2-8C4B-C3352FE6A0E1}" type="presParOf" srcId="{EBFCBEF9-9965-42A5-BC02-F1C17938BC50}" destId="{BB4D7013-5D0D-4509-919E-CC1BF25FA834}" srcOrd="2" destOrd="0" presId="urn:microsoft.com/office/officeart/2005/8/layout/hList9"/>
    <dgm:cxn modelId="{36ED17EA-CF26-457D-91F3-B71F5B388080}" type="presParOf" srcId="{BB4D7013-5D0D-4509-919E-CC1BF25FA834}" destId="{F0213C13-4575-4AF8-A47A-0EE8D08CA97B}" srcOrd="0" destOrd="0" presId="urn:microsoft.com/office/officeart/2005/8/layout/hList9"/>
    <dgm:cxn modelId="{2BA98B67-5DBD-40FA-93F3-60F921E99302}" type="presParOf" srcId="{BB4D7013-5D0D-4509-919E-CC1BF25FA834}" destId="{B7F96025-13BA-480E-8BFA-9717C4450B5F}" srcOrd="1" destOrd="0" presId="urn:microsoft.com/office/officeart/2005/8/layout/hList9"/>
    <dgm:cxn modelId="{BC8E7C42-1840-4A8D-9A1A-BCC7DEFEE264}" type="presParOf" srcId="{90E60E11-AC19-4CD8-B701-2047EB2AA0EE}" destId="{226D5186-B083-43FA-88E6-AB3E22C06C98}" srcOrd="2" destOrd="0" presId="urn:microsoft.com/office/officeart/2005/8/layout/hList9"/>
    <dgm:cxn modelId="{50135EE9-CD43-4D26-B05B-9FB48D3E77D7}" type="presParOf" srcId="{90E60E11-AC19-4CD8-B701-2047EB2AA0EE}" destId="{919B35B7-AF1B-46B8-BA03-512BBB462FBF}" srcOrd="3" destOrd="0" presId="urn:microsoft.com/office/officeart/2005/8/layout/hList9"/>
    <dgm:cxn modelId="{6870C210-6FB2-44A9-84CC-ADB5CF62EB6B}" type="presParOf" srcId="{90E60E11-AC19-4CD8-B701-2047EB2AA0EE}" destId="{8125EACD-6142-4D34-A829-C91B42AE5D7C}" srcOrd="4" destOrd="0" presId="urn:microsoft.com/office/officeart/2005/8/layout/hList9"/>
    <dgm:cxn modelId="{CB490E4F-F7EA-4381-8240-355C3E2042C5}" type="presParOf" srcId="{90E60E11-AC19-4CD8-B701-2047EB2AA0EE}" destId="{E2D44988-C28C-4EFB-9269-4B6D33BA89E4}" srcOrd="5" destOrd="0" presId="urn:microsoft.com/office/officeart/2005/8/layout/hList9"/>
    <dgm:cxn modelId="{46448054-5382-4030-9CA3-049206F33B6B}" type="presParOf" srcId="{90E60E11-AC19-4CD8-B701-2047EB2AA0EE}" destId="{65F35A00-D4EB-4FB7-9946-BFF56A0163FA}" srcOrd="6" destOrd="0" presId="urn:microsoft.com/office/officeart/2005/8/layout/hList9"/>
    <dgm:cxn modelId="{C770C5E2-D613-40C3-8910-1AE7D4EA728D}" type="presParOf" srcId="{65F35A00-D4EB-4FB7-9946-BFF56A0163FA}" destId="{302B2718-9760-4C91-B1C1-DF81D5EDBAB9}" srcOrd="0" destOrd="0" presId="urn:microsoft.com/office/officeart/2005/8/layout/hList9"/>
    <dgm:cxn modelId="{7EDA0BA7-B240-4A6A-807F-DE421EC7AFD3}" type="presParOf" srcId="{65F35A00-D4EB-4FB7-9946-BFF56A0163FA}" destId="{6D920622-CEE8-4106-BD60-D428B9A73A83}" srcOrd="1" destOrd="0" presId="urn:microsoft.com/office/officeart/2005/8/layout/hList9"/>
    <dgm:cxn modelId="{BDF5E64F-4F3D-4AC2-85EB-7C6FA4FAAEA1}" type="presParOf" srcId="{6D920622-CEE8-4106-BD60-D428B9A73A83}" destId="{6E7C5FA5-5DFA-4286-B018-DF6BE22B228D}" srcOrd="0" destOrd="0" presId="urn:microsoft.com/office/officeart/2005/8/layout/hList9"/>
    <dgm:cxn modelId="{745C4FF2-8707-4780-8AC6-34CAE71C1DEC}" type="presParOf" srcId="{6D920622-CEE8-4106-BD60-D428B9A73A83}" destId="{D07A910D-2A6E-4588-B52A-951B58EAB030}" srcOrd="1" destOrd="0" presId="urn:microsoft.com/office/officeart/2005/8/layout/hList9"/>
    <dgm:cxn modelId="{7F88A7EC-4617-4E5D-B87C-EB0B53892F47}" type="presParOf" srcId="{65F35A00-D4EB-4FB7-9946-BFF56A0163FA}" destId="{BC8752F0-8F59-433E-9A2C-DBB8C2B40F7A}" srcOrd="2" destOrd="0" presId="urn:microsoft.com/office/officeart/2005/8/layout/hList9"/>
    <dgm:cxn modelId="{3526EAD7-4AB1-4F6C-9A24-7FE4798EFC8D}" type="presParOf" srcId="{BC8752F0-8F59-433E-9A2C-DBB8C2B40F7A}" destId="{F18F00A7-5571-4B2C-A229-F07F41FE4AE4}" srcOrd="0" destOrd="0" presId="urn:microsoft.com/office/officeart/2005/8/layout/hList9"/>
    <dgm:cxn modelId="{E3BE5115-F0C4-4421-9D9A-9EAD93C5C1EE}" type="presParOf" srcId="{BC8752F0-8F59-433E-9A2C-DBB8C2B40F7A}" destId="{31D49E83-0C6C-48AB-9E26-7B40D7621C5E}" srcOrd="1" destOrd="0" presId="urn:microsoft.com/office/officeart/2005/8/layout/hList9"/>
    <dgm:cxn modelId="{000D9650-C162-4CAB-8600-A380FEDC381B}" type="presParOf" srcId="{65F35A00-D4EB-4FB7-9946-BFF56A0163FA}" destId="{29DB93AE-87F3-4AD1-B311-57DC9A189600}" srcOrd="3" destOrd="0" presId="urn:microsoft.com/office/officeart/2005/8/layout/hList9"/>
    <dgm:cxn modelId="{6F61371D-2A87-4C35-9A2A-4C71168A91F6}" type="presParOf" srcId="{29DB93AE-87F3-4AD1-B311-57DC9A189600}" destId="{2D249DAE-B6C8-4DEF-98F2-AC5B53585C62}" srcOrd="0" destOrd="0" presId="urn:microsoft.com/office/officeart/2005/8/layout/hList9"/>
    <dgm:cxn modelId="{C3E65B33-2A75-4F07-9E61-1301BE042139}" type="presParOf" srcId="{29DB93AE-87F3-4AD1-B311-57DC9A189600}" destId="{B265A3F1-D685-4B85-8B63-DB6EFA5D0624}" srcOrd="1" destOrd="0" presId="urn:microsoft.com/office/officeart/2005/8/layout/hList9"/>
    <dgm:cxn modelId="{8A34B7B4-84F7-45FB-BA7C-277496D2D43E}" type="presParOf" srcId="{90E60E11-AC19-4CD8-B701-2047EB2AA0EE}" destId="{C2FBD247-2B85-471F-A4B2-F264927D2950}" srcOrd="7" destOrd="0" presId="urn:microsoft.com/office/officeart/2005/8/layout/hList9"/>
    <dgm:cxn modelId="{E1B87F17-4B91-47D9-958B-5B5523C7E084}" type="presParOf" srcId="{90E60E11-AC19-4CD8-B701-2047EB2AA0EE}" destId="{58303795-8B28-4E03-95F9-21DA5073B577}" srcOrd="8"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accent1"/>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bg2">
            <a:lumMod val="90000"/>
          </a:schemeClr>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bg2">
            <a:lumMod val="90000"/>
          </a:schemeClr>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accent1"/>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bg2">
            <a:lumMod val="90000"/>
          </a:schemeClr>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bg2">
            <a:lumMod val="90000"/>
          </a:schemeClr>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accent1"/>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bg2">
            <a:lumMod val="90000"/>
          </a:schemeClr>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bg2">
            <a:lumMod val="90000"/>
          </a:schemeClr>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accent1"/>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bg2">
            <a:lumMod val="90000"/>
          </a:schemeClr>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bg2">
            <a:lumMod val="90000"/>
          </a:schemeClr>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6D0666-EF90-41FC-BBCE-943AD2C3BAAA}" type="doc">
      <dgm:prSet loTypeId="urn:microsoft.com/office/officeart/2005/8/layout/bProcess4" loCatId="process" qsTypeId="urn:microsoft.com/office/officeart/2005/8/quickstyle/simple1" qsCatId="simple" csTypeId="urn:microsoft.com/office/officeart/2005/8/colors/accent1_2" csCatId="accent1" phldr="1"/>
      <dgm:spPr/>
    </dgm:pt>
    <dgm:pt modelId="{6B02D9ED-8D9C-4040-B37A-E867E07CE5BA}">
      <dgm:prSet phldrT="[Text]"/>
      <dgm:spPr/>
      <dgm:t>
        <a:bodyPr/>
        <a:lstStyle/>
        <a:p>
          <a:r>
            <a:rPr lang="en-US" dirty="0">
              <a:latin typeface="Arial" panose="020B0604020202020204" pitchFamily="34" charset="0"/>
              <a:cs typeface="Arial" panose="020B0604020202020204" pitchFamily="34" charset="0"/>
            </a:rPr>
            <a:t>Does the Customs administration have established mechanisms to enable periodic engagement with the private sector to discuss Customs-specific issues?</a:t>
          </a:r>
        </a:p>
      </dgm:t>
    </dgm:pt>
    <dgm:pt modelId="{DFB869A1-AB9A-4FB7-BC5E-21F8F802E47E}" type="parTrans" cxnId="{CC73387B-EFC9-4D4F-A47C-052B4AEA83AE}">
      <dgm:prSet/>
      <dgm:spPr/>
      <dgm:t>
        <a:bodyPr/>
        <a:lstStyle/>
        <a:p>
          <a:endParaRPr lang="en-US">
            <a:latin typeface="Arial" panose="020B0604020202020204" pitchFamily="34" charset="0"/>
            <a:cs typeface="Arial" panose="020B0604020202020204" pitchFamily="34" charset="0"/>
          </a:endParaRPr>
        </a:p>
      </dgm:t>
    </dgm:pt>
    <dgm:pt modelId="{3AD27349-1891-4243-83A6-1BD599A514DD}" type="sibTrans" cxnId="{CC73387B-EFC9-4D4F-A47C-052B4AEA83AE}">
      <dgm:prSet/>
      <dgm:spPr/>
      <dgm:t>
        <a:bodyPr/>
        <a:lstStyle/>
        <a:p>
          <a:endParaRPr lang="en-US">
            <a:latin typeface="Arial" panose="020B0604020202020204" pitchFamily="34" charset="0"/>
            <a:cs typeface="Arial" panose="020B0604020202020204" pitchFamily="34" charset="0"/>
          </a:endParaRPr>
        </a:p>
      </dgm:t>
    </dgm:pt>
    <dgm:pt modelId="{F9C535F8-A35F-4504-A6AD-8B5DB01AEDD4}">
      <dgm:prSet phldrT="[Text]"/>
      <dgm:spPr>
        <a:solidFill>
          <a:schemeClr val="bg2">
            <a:lumMod val="90000"/>
          </a:schemeClr>
        </a:solidFill>
      </dgm:spPr>
      <dgm:t>
        <a:bodyPr/>
        <a:lstStyle/>
        <a:p>
          <a:r>
            <a:rPr lang="en-US" dirty="0">
              <a:latin typeface="Arial" panose="020B0604020202020204" pitchFamily="34" charset="0"/>
              <a:cs typeface="Arial" panose="020B0604020202020204" pitchFamily="34" charset="0"/>
            </a:rPr>
            <a:t>Does/Do the group(s) meet in accordance with established timeframes and at least on a biannual basis?</a:t>
          </a:r>
        </a:p>
      </dgm:t>
    </dgm:pt>
    <dgm:pt modelId="{0642CC8D-3EBA-4D80-85E3-C6D65DABB2CF}" type="parTrans" cxnId="{7F7CB8D9-E2C6-4B3D-A0A6-E79E631CDF0C}">
      <dgm:prSet/>
      <dgm:spPr/>
      <dgm:t>
        <a:bodyPr/>
        <a:lstStyle/>
        <a:p>
          <a:endParaRPr lang="en-US">
            <a:latin typeface="Arial" panose="020B0604020202020204" pitchFamily="34" charset="0"/>
            <a:cs typeface="Arial" panose="020B0604020202020204" pitchFamily="34" charset="0"/>
          </a:endParaRPr>
        </a:p>
      </dgm:t>
    </dgm:pt>
    <dgm:pt modelId="{0DFA91DD-3493-4024-A642-4B36C6A8E900}" type="sibTrans" cxnId="{7F7CB8D9-E2C6-4B3D-A0A6-E79E631CDF0C}">
      <dgm:prSet/>
      <dgm:spPr/>
      <dgm:t>
        <a:bodyPr/>
        <a:lstStyle/>
        <a:p>
          <a:endParaRPr lang="en-US">
            <a:latin typeface="Arial" panose="020B0604020202020204" pitchFamily="34" charset="0"/>
            <a:cs typeface="Arial" panose="020B0604020202020204" pitchFamily="34" charset="0"/>
          </a:endParaRPr>
        </a:p>
      </dgm:t>
    </dgm:pt>
    <dgm:pt modelId="{96283DEF-54B7-4A42-89E9-57FC75B45CB4}">
      <dgm:prSet phldrT="[Text]"/>
      <dgm:spPr/>
      <dgm:t>
        <a:bodyPr/>
        <a:lstStyle/>
        <a:p>
          <a:r>
            <a:rPr lang="en-US" dirty="0">
              <a:latin typeface="Arial" panose="020B0604020202020204" pitchFamily="34" charset="0"/>
              <a:cs typeface="Arial" panose="020B0604020202020204" pitchFamily="34" charset="0"/>
            </a:rPr>
            <a:t>Does/Do the group(s) meet and communicate new information to industry “as needed” ?</a:t>
          </a:r>
        </a:p>
      </dgm:t>
    </dgm:pt>
    <dgm:pt modelId="{0460923A-F53E-4055-AD9A-7A4755844179}" type="parTrans" cxnId="{DEFC019D-7D67-45B8-BE3B-13C14555DF79}">
      <dgm:prSet/>
      <dgm:spPr/>
      <dgm:t>
        <a:bodyPr/>
        <a:lstStyle/>
        <a:p>
          <a:endParaRPr lang="en-US">
            <a:latin typeface="Arial" panose="020B0604020202020204" pitchFamily="34" charset="0"/>
            <a:cs typeface="Arial" panose="020B0604020202020204" pitchFamily="34" charset="0"/>
          </a:endParaRPr>
        </a:p>
      </dgm:t>
    </dgm:pt>
    <dgm:pt modelId="{C76D284F-1C0B-4DEE-99B3-0ECB396617CD}" type="sibTrans" cxnId="{DEFC019D-7D67-45B8-BE3B-13C14555DF79}">
      <dgm:prSet/>
      <dgm:spPr/>
      <dgm:t>
        <a:bodyPr/>
        <a:lstStyle/>
        <a:p>
          <a:endParaRPr lang="en-US">
            <a:latin typeface="Arial" panose="020B0604020202020204" pitchFamily="34" charset="0"/>
            <a:cs typeface="Arial" panose="020B0604020202020204" pitchFamily="34" charset="0"/>
          </a:endParaRPr>
        </a:p>
      </dgm:t>
    </dgm:pt>
    <dgm:pt modelId="{5C6FC1A3-6342-486A-A186-B92D2ED27001}">
      <dgm:prSet phldrT="[Text]"/>
      <dgm:spPr/>
      <dgm:t>
        <a:bodyPr/>
        <a:lstStyle/>
        <a:p>
          <a:r>
            <a:rPr lang="en-US" dirty="0">
              <a:latin typeface="Arial" panose="020B0604020202020204" pitchFamily="34" charset="0"/>
              <a:cs typeface="Arial" panose="020B0604020202020204" pitchFamily="34" charset="0"/>
            </a:rPr>
            <a:t>Does/Do the group(s) meet to facilitate discussions on specific topics?</a:t>
          </a:r>
        </a:p>
      </dgm:t>
    </dgm:pt>
    <dgm:pt modelId="{BFE6F289-C1AE-4038-B3E4-A7A08F180361}" type="parTrans" cxnId="{797DECA5-1810-43B7-B94A-38C11851E0FB}">
      <dgm:prSet/>
      <dgm:spPr/>
      <dgm:t>
        <a:bodyPr/>
        <a:lstStyle/>
        <a:p>
          <a:endParaRPr lang="en-US">
            <a:latin typeface="Arial" panose="020B0604020202020204" pitchFamily="34" charset="0"/>
            <a:cs typeface="Arial" panose="020B0604020202020204" pitchFamily="34" charset="0"/>
          </a:endParaRPr>
        </a:p>
      </dgm:t>
    </dgm:pt>
    <dgm:pt modelId="{F467D80E-E056-40E8-9929-5CDE4EC92AEA}" type="sibTrans" cxnId="{797DECA5-1810-43B7-B94A-38C11851E0FB}">
      <dgm:prSet/>
      <dgm:spPr/>
      <dgm:t>
        <a:bodyPr/>
        <a:lstStyle/>
        <a:p>
          <a:endParaRPr lang="en-US">
            <a:latin typeface="Arial" panose="020B0604020202020204" pitchFamily="34" charset="0"/>
            <a:cs typeface="Arial" panose="020B0604020202020204" pitchFamily="34" charset="0"/>
          </a:endParaRPr>
        </a:p>
      </dgm:t>
    </dgm:pt>
    <dgm:pt modelId="{9AC861D4-2F69-4B5F-A301-19149D48643B}">
      <dgm:prSet phldrT="[Text]"/>
      <dgm:spPr/>
      <dgm:t>
        <a:bodyPr/>
        <a:lstStyle/>
        <a:p>
          <a:r>
            <a:rPr lang="en-US" dirty="0">
              <a:latin typeface="Arial" panose="020B0604020202020204" pitchFamily="34" charset="0"/>
              <a:cs typeface="Arial" panose="020B0604020202020204" pitchFamily="34" charset="0"/>
            </a:rPr>
            <a:t>Does/Do the group(s) have established Terms of Reference in place to enable good governance?</a:t>
          </a:r>
        </a:p>
      </dgm:t>
    </dgm:pt>
    <dgm:pt modelId="{A2484991-4297-4EC8-BE5A-05F3C2BDFAD0}" type="parTrans" cxnId="{3E1E5A07-0013-4C50-9B77-2BBDCCD5ED9F}">
      <dgm:prSet/>
      <dgm:spPr/>
      <dgm:t>
        <a:bodyPr/>
        <a:lstStyle/>
        <a:p>
          <a:endParaRPr lang="en-US">
            <a:latin typeface="Arial" panose="020B0604020202020204" pitchFamily="34" charset="0"/>
            <a:cs typeface="Arial" panose="020B0604020202020204" pitchFamily="34" charset="0"/>
          </a:endParaRPr>
        </a:p>
      </dgm:t>
    </dgm:pt>
    <dgm:pt modelId="{8376C228-7B47-44EA-8DB3-FCA1207C24F0}" type="sibTrans" cxnId="{3E1E5A07-0013-4C50-9B77-2BBDCCD5ED9F}">
      <dgm:prSet/>
      <dgm:spPr/>
      <dgm:t>
        <a:bodyPr/>
        <a:lstStyle/>
        <a:p>
          <a:endParaRPr lang="en-US">
            <a:latin typeface="Arial" panose="020B0604020202020204" pitchFamily="34" charset="0"/>
            <a:cs typeface="Arial" panose="020B0604020202020204" pitchFamily="34" charset="0"/>
          </a:endParaRPr>
        </a:p>
      </dgm:t>
    </dgm:pt>
    <dgm:pt modelId="{7DD35541-1699-4B1E-B004-632E98E74A68}">
      <dgm:prSet phldrT="[Text]"/>
      <dgm:spPr>
        <a:solidFill>
          <a:schemeClr val="bg2">
            <a:lumMod val="90000"/>
          </a:schemeClr>
        </a:solidFill>
      </dgm:spPr>
      <dgm:t>
        <a:bodyPr/>
        <a:lstStyle/>
        <a:p>
          <a:r>
            <a:rPr lang="en-US" dirty="0">
              <a:latin typeface="Arial" panose="020B0604020202020204" pitchFamily="34" charset="0"/>
              <a:cs typeface="Arial" panose="020B0604020202020204" pitchFamily="34" charset="0"/>
            </a:rPr>
            <a:t>Does/Do the group(s) have a designated representative from the Customs administration that is responsible for industry engagement?</a:t>
          </a:r>
        </a:p>
      </dgm:t>
    </dgm:pt>
    <dgm:pt modelId="{55E90D55-E79A-4016-8DB5-019F9FC71A9B}" type="parTrans" cxnId="{61A9B8B1-C4CE-42DA-B58B-E2BD15565F46}">
      <dgm:prSet/>
      <dgm:spPr/>
      <dgm:t>
        <a:bodyPr/>
        <a:lstStyle/>
        <a:p>
          <a:endParaRPr lang="en-US">
            <a:latin typeface="Arial" panose="020B0604020202020204" pitchFamily="34" charset="0"/>
            <a:cs typeface="Arial" panose="020B0604020202020204" pitchFamily="34" charset="0"/>
          </a:endParaRPr>
        </a:p>
      </dgm:t>
    </dgm:pt>
    <dgm:pt modelId="{47618399-2D86-4977-9C57-2111A576F779}" type="sibTrans" cxnId="{61A9B8B1-C4CE-42DA-B58B-E2BD15565F46}">
      <dgm:prSet/>
      <dgm:spPr/>
      <dgm:t>
        <a:bodyPr/>
        <a:lstStyle/>
        <a:p>
          <a:endParaRPr lang="en-US">
            <a:latin typeface="Arial" panose="020B0604020202020204" pitchFamily="34" charset="0"/>
            <a:cs typeface="Arial" panose="020B0604020202020204" pitchFamily="34" charset="0"/>
          </a:endParaRPr>
        </a:p>
      </dgm:t>
    </dgm:pt>
    <dgm:pt modelId="{A4C0E977-8774-4515-A8A0-9A0899DCFBC0}">
      <dgm:prSet phldrT="[Text]"/>
      <dgm:spPr>
        <a:solidFill>
          <a:schemeClr val="bg2">
            <a:lumMod val="90000"/>
          </a:schemeClr>
        </a:solidFill>
      </dgm:spPr>
      <dgm:t>
        <a:bodyPr/>
        <a:lstStyle/>
        <a:p>
          <a:r>
            <a:rPr lang="en-US" dirty="0">
              <a:latin typeface="Arial" panose="020B0604020202020204" pitchFamily="34" charset="0"/>
              <a:cs typeface="Arial" panose="020B0604020202020204" pitchFamily="34" charset="0"/>
            </a:rPr>
            <a:t>Is there a designated representative from the Customs administration that is responsible for coordination with partner agencies?</a:t>
          </a:r>
        </a:p>
      </dgm:t>
    </dgm:pt>
    <dgm:pt modelId="{0FEBFAE7-1D6D-422F-B56B-865A1D84A159}" type="parTrans" cxnId="{74FF7A9B-B2A3-4142-A695-09DFE99ADDAC}">
      <dgm:prSet/>
      <dgm:spPr/>
      <dgm:t>
        <a:bodyPr/>
        <a:lstStyle/>
        <a:p>
          <a:endParaRPr lang="en-US"/>
        </a:p>
      </dgm:t>
    </dgm:pt>
    <dgm:pt modelId="{72834357-544B-4B8B-A6F1-D0CE1B40E411}" type="sibTrans" cxnId="{74FF7A9B-B2A3-4142-A695-09DFE99ADDAC}">
      <dgm:prSet/>
      <dgm:spPr/>
      <dgm:t>
        <a:bodyPr/>
        <a:lstStyle/>
        <a:p>
          <a:endParaRPr lang="en-US"/>
        </a:p>
      </dgm:t>
    </dgm:pt>
    <dgm:pt modelId="{E9933115-F943-4A6C-870A-0EAC1DBF67EB}">
      <dgm:prSet phldrT="[Text]"/>
      <dgm:spPr/>
      <dgm:t>
        <a:bodyPr/>
        <a:lstStyle/>
        <a:p>
          <a:r>
            <a:rPr lang="en-US" dirty="0">
              <a:latin typeface="Arial" panose="020B0604020202020204" pitchFamily="34" charset="0"/>
              <a:cs typeface="Arial" panose="020B0604020202020204" pitchFamily="34" charset="0"/>
            </a:rPr>
            <a:t>Are there mechanisms to ensure transparency with the public regarding the group’s deliberations?</a:t>
          </a:r>
        </a:p>
      </dgm:t>
    </dgm:pt>
    <dgm:pt modelId="{C66347A9-30C1-4958-AE74-308109F5689E}" type="parTrans" cxnId="{F5C04DFB-DDCF-4C37-AFFD-1086A5E20C46}">
      <dgm:prSet/>
      <dgm:spPr/>
      <dgm:t>
        <a:bodyPr/>
        <a:lstStyle/>
        <a:p>
          <a:endParaRPr lang="en-US"/>
        </a:p>
      </dgm:t>
    </dgm:pt>
    <dgm:pt modelId="{9A13F7EE-2DD5-46BF-8637-6275FADE9EDA}" type="sibTrans" cxnId="{F5C04DFB-DDCF-4C37-AFFD-1086A5E20C46}">
      <dgm:prSet/>
      <dgm:spPr/>
      <dgm:t>
        <a:bodyPr/>
        <a:lstStyle/>
        <a:p>
          <a:endParaRPr lang="en-US"/>
        </a:p>
      </dgm:t>
    </dgm:pt>
    <dgm:pt modelId="{E584DFFF-A28D-404A-BA69-8CD51319D287}">
      <dgm:prSet phldrT="[Text]"/>
      <dgm:spPr/>
      <dgm:t>
        <a:bodyPr/>
        <a:lstStyle/>
        <a:p>
          <a:r>
            <a:rPr lang="en-US" dirty="0">
              <a:latin typeface="Arial" panose="020B0604020202020204" pitchFamily="34" charset="0"/>
              <a:cs typeface="Arial" panose="020B0604020202020204" pitchFamily="34" charset="0"/>
            </a:rPr>
            <a:t>Does/Do the group(s) the groups have established mechanisms to keep track of the recommendations from all involved for appropriate follow-up purposes? </a:t>
          </a:r>
        </a:p>
      </dgm:t>
    </dgm:pt>
    <dgm:pt modelId="{613C4CF9-7E7C-48D8-9A50-7BEE4CDDE0BE}" type="parTrans" cxnId="{4EEE6C05-8DEA-4EC5-AB01-ADFC6E2BBFB1}">
      <dgm:prSet/>
      <dgm:spPr/>
      <dgm:t>
        <a:bodyPr/>
        <a:lstStyle/>
        <a:p>
          <a:endParaRPr lang="en-US"/>
        </a:p>
      </dgm:t>
    </dgm:pt>
    <dgm:pt modelId="{126A9722-4AFF-492C-A42B-9BCDF09D6EE2}" type="sibTrans" cxnId="{4EEE6C05-8DEA-4EC5-AB01-ADFC6E2BBFB1}">
      <dgm:prSet/>
      <dgm:spPr/>
      <dgm:t>
        <a:bodyPr/>
        <a:lstStyle/>
        <a:p>
          <a:endParaRPr lang="en-US"/>
        </a:p>
      </dgm:t>
    </dgm:pt>
    <dgm:pt modelId="{ECCE48E1-DDFF-4961-A841-63CC7256FB0B}" type="pres">
      <dgm:prSet presAssocID="{496D0666-EF90-41FC-BBCE-943AD2C3BAAA}" presName="Name0" presStyleCnt="0">
        <dgm:presLayoutVars>
          <dgm:dir/>
          <dgm:resizeHandles/>
        </dgm:presLayoutVars>
      </dgm:prSet>
      <dgm:spPr/>
    </dgm:pt>
    <dgm:pt modelId="{FBE0739D-6CFD-428D-80EB-5DF121716727}" type="pres">
      <dgm:prSet presAssocID="{6B02D9ED-8D9C-4040-B37A-E867E07CE5BA}" presName="compNode" presStyleCnt="0"/>
      <dgm:spPr/>
    </dgm:pt>
    <dgm:pt modelId="{2A4DC9E0-33FD-4BAC-BC0D-1928BA4533B6}" type="pres">
      <dgm:prSet presAssocID="{6B02D9ED-8D9C-4040-B37A-E867E07CE5BA}" presName="dummyConnPt" presStyleCnt="0"/>
      <dgm:spPr/>
    </dgm:pt>
    <dgm:pt modelId="{DF44F57D-A70E-4227-829D-7B035B2F99BC}" type="pres">
      <dgm:prSet presAssocID="{6B02D9ED-8D9C-4040-B37A-E867E07CE5BA}" presName="node" presStyleLbl="node1" presStyleIdx="0" presStyleCnt="9">
        <dgm:presLayoutVars>
          <dgm:bulletEnabled val="1"/>
        </dgm:presLayoutVars>
      </dgm:prSet>
      <dgm:spPr/>
    </dgm:pt>
    <dgm:pt modelId="{B2C96741-7CA9-4D11-9144-66CD0C4F3E2E}" type="pres">
      <dgm:prSet presAssocID="{3AD27349-1891-4243-83A6-1BD599A514DD}" presName="sibTrans" presStyleLbl="bgSibTrans2D1" presStyleIdx="0" presStyleCnt="8"/>
      <dgm:spPr/>
    </dgm:pt>
    <dgm:pt modelId="{B8E99418-B28E-4DEC-98F4-8A08DE5AE525}" type="pres">
      <dgm:prSet presAssocID="{F9C535F8-A35F-4504-A6AD-8B5DB01AEDD4}" presName="compNode" presStyleCnt="0"/>
      <dgm:spPr/>
    </dgm:pt>
    <dgm:pt modelId="{D7FCF535-9CFD-427A-952D-DFEA0967B895}" type="pres">
      <dgm:prSet presAssocID="{F9C535F8-A35F-4504-A6AD-8B5DB01AEDD4}" presName="dummyConnPt" presStyleCnt="0"/>
      <dgm:spPr/>
    </dgm:pt>
    <dgm:pt modelId="{F21AED0C-9042-4574-A896-8E9EF4711F6E}" type="pres">
      <dgm:prSet presAssocID="{F9C535F8-A35F-4504-A6AD-8B5DB01AEDD4}" presName="node" presStyleLbl="node1" presStyleIdx="1" presStyleCnt="9">
        <dgm:presLayoutVars>
          <dgm:bulletEnabled val="1"/>
        </dgm:presLayoutVars>
      </dgm:prSet>
      <dgm:spPr/>
    </dgm:pt>
    <dgm:pt modelId="{435E1B05-9E37-4824-A75D-A28135DA475C}" type="pres">
      <dgm:prSet presAssocID="{0DFA91DD-3493-4024-A642-4B36C6A8E900}" presName="sibTrans" presStyleLbl="bgSibTrans2D1" presStyleIdx="1" presStyleCnt="8"/>
      <dgm:spPr/>
    </dgm:pt>
    <dgm:pt modelId="{37CF2E6E-1C51-4023-8169-6F853EE76C57}" type="pres">
      <dgm:prSet presAssocID="{96283DEF-54B7-4A42-89E9-57FC75B45CB4}" presName="compNode" presStyleCnt="0"/>
      <dgm:spPr/>
    </dgm:pt>
    <dgm:pt modelId="{9CDCAD7F-5D66-427F-AA28-B15E641B70DB}" type="pres">
      <dgm:prSet presAssocID="{96283DEF-54B7-4A42-89E9-57FC75B45CB4}" presName="dummyConnPt" presStyleCnt="0"/>
      <dgm:spPr/>
    </dgm:pt>
    <dgm:pt modelId="{E7BDD2F9-F64F-4C00-82F3-21320A25E6BE}" type="pres">
      <dgm:prSet presAssocID="{96283DEF-54B7-4A42-89E9-57FC75B45CB4}" presName="node" presStyleLbl="node1" presStyleIdx="2" presStyleCnt="9">
        <dgm:presLayoutVars>
          <dgm:bulletEnabled val="1"/>
        </dgm:presLayoutVars>
      </dgm:prSet>
      <dgm:spPr/>
    </dgm:pt>
    <dgm:pt modelId="{6A1DA7E3-EBDA-4487-8FC5-CF8399B5BE05}" type="pres">
      <dgm:prSet presAssocID="{C76D284F-1C0B-4DEE-99B3-0ECB396617CD}" presName="sibTrans" presStyleLbl="bgSibTrans2D1" presStyleIdx="2" presStyleCnt="8"/>
      <dgm:spPr/>
    </dgm:pt>
    <dgm:pt modelId="{AE91D217-78FE-480A-8721-FC7015865EF5}" type="pres">
      <dgm:prSet presAssocID="{5C6FC1A3-6342-486A-A186-B92D2ED27001}" presName="compNode" presStyleCnt="0"/>
      <dgm:spPr/>
    </dgm:pt>
    <dgm:pt modelId="{0FCB7F40-F94D-42B5-903B-A77F7B9F26A3}" type="pres">
      <dgm:prSet presAssocID="{5C6FC1A3-6342-486A-A186-B92D2ED27001}" presName="dummyConnPt" presStyleCnt="0"/>
      <dgm:spPr/>
    </dgm:pt>
    <dgm:pt modelId="{4393F14C-584D-4018-AA53-83D95522C3C5}" type="pres">
      <dgm:prSet presAssocID="{5C6FC1A3-6342-486A-A186-B92D2ED27001}" presName="node" presStyleLbl="node1" presStyleIdx="3" presStyleCnt="9">
        <dgm:presLayoutVars>
          <dgm:bulletEnabled val="1"/>
        </dgm:presLayoutVars>
      </dgm:prSet>
      <dgm:spPr/>
    </dgm:pt>
    <dgm:pt modelId="{A3340911-942A-40A8-8AB3-8B32258B0FC1}" type="pres">
      <dgm:prSet presAssocID="{F467D80E-E056-40E8-9929-5CDE4EC92AEA}" presName="sibTrans" presStyleLbl="bgSibTrans2D1" presStyleIdx="3" presStyleCnt="8"/>
      <dgm:spPr/>
    </dgm:pt>
    <dgm:pt modelId="{A57293B8-5B66-4685-B382-E784A05F8C56}" type="pres">
      <dgm:prSet presAssocID="{9AC861D4-2F69-4B5F-A301-19149D48643B}" presName="compNode" presStyleCnt="0"/>
      <dgm:spPr/>
    </dgm:pt>
    <dgm:pt modelId="{A2EACE39-0B43-49FB-93EE-7B6A2D022B07}" type="pres">
      <dgm:prSet presAssocID="{9AC861D4-2F69-4B5F-A301-19149D48643B}" presName="dummyConnPt" presStyleCnt="0"/>
      <dgm:spPr/>
    </dgm:pt>
    <dgm:pt modelId="{7AC307A7-D92C-4284-A9CB-CC2E0214B8F7}" type="pres">
      <dgm:prSet presAssocID="{9AC861D4-2F69-4B5F-A301-19149D48643B}" presName="node" presStyleLbl="node1" presStyleIdx="4" presStyleCnt="9">
        <dgm:presLayoutVars>
          <dgm:bulletEnabled val="1"/>
        </dgm:presLayoutVars>
      </dgm:prSet>
      <dgm:spPr/>
    </dgm:pt>
    <dgm:pt modelId="{04AF5E7C-A774-40EE-97E4-8DE3D0944CB0}" type="pres">
      <dgm:prSet presAssocID="{8376C228-7B47-44EA-8DB3-FCA1207C24F0}" presName="sibTrans" presStyleLbl="bgSibTrans2D1" presStyleIdx="4" presStyleCnt="8"/>
      <dgm:spPr/>
    </dgm:pt>
    <dgm:pt modelId="{E333FC1E-DC48-46B0-A526-62F24B765E8B}" type="pres">
      <dgm:prSet presAssocID="{7DD35541-1699-4B1E-B004-632E98E74A68}" presName="compNode" presStyleCnt="0"/>
      <dgm:spPr/>
    </dgm:pt>
    <dgm:pt modelId="{4D28B054-656C-4C8E-9F54-7F1784433B7E}" type="pres">
      <dgm:prSet presAssocID="{7DD35541-1699-4B1E-B004-632E98E74A68}" presName="dummyConnPt" presStyleCnt="0"/>
      <dgm:spPr/>
    </dgm:pt>
    <dgm:pt modelId="{1EB71C91-100E-4C30-A366-CED896153835}" type="pres">
      <dgm:prSet presAssocID="{7DD35541-1699-4B1E-B004-632E98E74A68}" presName="node" presStyleLbl="node1" presStyleIdx="5" presStyleCnt="9">
        <dgm:presLayoutVars>
          <dgm:bulletEnabled val="1"/>
        </dgm:presLayoutVars>
      </dgm:prSet>
      <dgm:spPr/>
    </dgm:pt>
    <dgm:pt modelId="{4A4399D5-CBDC-468D-A2D0-3042AE724CB7}" type="pres">
      <dgm:prSet presAssocID="{47618399-2D86-4977-9C57-2111A576F779}" presName="sibTrans" presStyleLbl="bgSibTrans2D1" presStyleIdx="5" presStyleCnt="8"/>
      <dgm:spPr/>
    </dgm:pt>
    <dgm:pt modelId="{5DECCDF1-C272-4B45-9C83-4616265ED7A4}" type="pres">
      <dgm:prSet presAssocID="{A4C0E977-8774-4515-A8A0-9A0899DCFBC0}" presName="compNode" presStyleCnt="0"/>
      <dgm:spPr/>
    </dgm:pt>
    <dgm:pt modelId="{514D08AD-CD36-4F82-B0B7-7C8B5C1CC9B5}" type="pres">
      <dgm:prSet presAssocID="{A4C0E977-8774-4515-A8A0-9A0899DCFBC0}" presName="dummyConnPt" presStyleCnt="0"/>
      <dgm:spPr/>
    </dgm:pt>
    <dgm:pt modelId="{EB6A413C-0630-42D9-9E00-2358C7DBBD8E}" type="pres">
      <dgm:prSet presAssocID="{A4C0E977-8774-4515-A8A0-9A0899DCFBC0}" presName="node" presStyleLbl="node1" presStyleIdx="6" presStyleCnt="9">
        <dgm:presLayoutVars>
          <dgm:bulletEnabled val="1"/>
        </dgm:presLayoutVars>
      </dgm:prSet>
      <dgm:spPr/>
    </dgm:pt>
    <dgm:pt modelId="{EBC4F0C3-D594-4D1C-921F-B03B8C28046F}" type="pres">
      <dgm:prSet presAssocID="{72834357-544B-4B8B-A6F1-D0CE1B40E411}" presName="sibTrans" presStyleLbl="bgSibTrans2D1" presStyleIdx="6" presStyleCnt="8"/>
      <dgm:spPr/>
    </dgm:pt>
    <dgm:pt modelId="{B0FE2DFE-9665-4030-8BF6-2F5D1CB0061D}" type="pres">
      <dgm:prSet presAssocID="{E9933115-F943-4A6C-870A-0EAC1DBF67EB}" presName="compNode" presStyleCnt="0"/>
      <dgm:spPr/>
    </dgm:pt>
    <dgm:pt modelId="{05094085-16FF-4453-9672-0C34914D72B1}" type="pres">
      <dgm:prSet presAssocID="{E9933115-F943-4A6C-870A-0EAC1DBF67EB}" presName="dummyConnPt" presStyleCnt="0"/>
      <dgm:spPr/>
    </dgm:pt>
    <dgm:pt modelId="{F1FF2338-A7E6-481B-968E-6D50255A0E9E}" type="pres">
      <dgm:prSet presAssocID="{E9933115-F943-4A6C-870A-0EAC1DBF67EB}" presName="node" presStyleLbl="node1" presStyleIdx="7" presStyleCnt="9">
        <dgm:presLayoutVars>
          <dgm:bulletEnabled val="1"/>
        </dgm:presLayoutVars>
      </dgm:prSet>
      <dgm:spPr/>
    </dgm:pt>
    <dgm:pt modelId="{917546CA-7C51-4F1A-80B7-8A176441D95D}" type="pres">
      <dgm:prSet presAssocID="{9A13F7EE-2DD5-46BF-8637-6275FADE9EDA}" presName="sibTrans" presStyleLbl="bgSibTrans2D1" presStyleIdx="7" presStyleCnt="8"/>
      <dgm:spPr/>
    </dgm:pt>
    <dgm:pt modelId="{2C61DA72-BF89-4352-A11F-04CBAEE88BA7}" type="pres">
      <dgm:prSet presAssocID="{E584DFFF-A28D-404A-BA69-8CD51319D287}" presName="compNode" presStyleCnt="0"/>
      <dgm:spPr/>
    </dgm:pt>
    <dgm:pt modelId="{57AEFD4C-EDA1-4240-BED0-E7D461D2445C}" type="pres">
      <dgm:prSet presAssocID="{E584DFFF-A28D-404A-BA69-8CD51319D287}" presName="dummyConnPt" presStyleCnt="0"/>
      <dgm:spPr/>
    </dgm:pt>
    <dgm:pt modelId="{AE44674A-DD4B-4DD8-A6DA-662E403A8203}" type="pres">
      <dgm:prSet presAssocID="{E584DFFF-A28D-404A-BA69-8CD51319D287}" presName="node" presStyleLbl="node1" presStyleIdx="8" presStyleCnt="9">
        <dgm:presLayoutVars>
          <dgm:bulletEnabled val="1"/>
        </dgm:presLayoutVars>
      </dgm:prSet>
      <dgm:spPr/>
    </dgm:pt>
  </dgm:ptLst>
  <dgm:cxnLst>
    <dgm:cxn modelId="{4EEE6C05-8DEA-4EC5-AB01-ADFC6E2BBFB1}" srcId="{496D0666-EF90-41FC-BBCE-943AD2C3BAAA}" destId="{E584DFFF-A28D-404A-BA69-8CD51319D287}" srcOrd="8" destOrd="0" parTransId="{613C4CF9-7E7C-48D8-9A50-7BEE4CDDE0BE}" sibTransId="{126A9722-4AFF-492C-A42B-9BCDF09D6EE2}"/>
    <dgm:cxn modelId="{3E1E5A07-0013-4C50-9B77-2BBDCCD5ED9F}" srcId="{496D0666-EF90-41FC-BBCE-943AD2C3BAAA}" destId="{9AC861D4-2F69-4B5F-A301-19149D48643B}" srcOrd="4" destOrd="0" parTransId="{A2484991-4297-4EC8-BE5A-05F3C2BDFAD0}" sibTransId="{8376C228-7B47-44EA-8DB3-FCA1207C24F0}"/>
    <dgm:cxn modelId="{CE2A0519-2813-4F1F-BF07-47DD69C46F92}" type="presOf" srcId="{F467D80E-E056-40E8-9929-5CDE4EC92AEA}" destId="{A3340911-942A-40A8-8AB3-8B32258B0FC1}" srcOrd="0" destOrd="0" presId="urn:microsoft.com/office/officeart/2005/8/layout/bProcess4"/>
    <dgm:cxn modelId="{C20E2422-B906-4F0C-AE20-E3A983F767EA}" type="presOf" srcId="{3AD27349-1891-4243-83A6-1BD599A514DD}" destId="{B2C96741-7CA9-4D11-9144-66CD0C4F3E2E}" srcOrd="0" destOrd="0" presId="urn:microsoft.com/office/officeart/2005/8/layout/bProcess4"/>
    <dgm:cxn modelId="{D7C83025-0655-49C6-B2B9-7A2F1FF63174}" type="presOf" srcId="{6B02D9ED-8D9C-4040-B37A-E867E07CE5BA}" destId="{DF44F57D-A70E-4227-829D-7B035B2F99BC}" srcOrd="0" destOrd="0" presId="urn:microsoft.com/office/officeart/2005/8/layout/bProcess4"/>
    <dgm:cxn modelId="{6581A62E-EE7E-425E-BA62-AC2ECB93481D}" type="presOf" srcId="{72834357-544B-4B8B-A6F1-D0CE1B40E411}" destId="{EBC4F0C3-D594-4D1C-921F-B03B8C28046F}" srcOrd="0" destOrd="0" presId="urn:microsoft.com/office/officeart/2005/8/layout/bProcess4"/>
    <dgm:cxn modelId="{B70BE02F-1143-4A24-B68D-25D868AECCB0}" type="presOf" srcId="{9AC861D4-2F69-4B5F-A301-19149D48643B}" destId="{7AC307A7-D92C-4284-A9CB-CC2E0214B8F7}" srcOrd="0" destOrd="0" presId="urn:microsoft.com/office/officeart/2005/8/layout/bProcess4"/>
    <dgm:cxn modelId="{609ED234-C3CF-4A0D-BB44-5A3656DB8FD6}" type="presOf" srcId="{5C6FC1A3-6342-486A-A186-B92D2ED27001}" destId="{4393F14C-584D-4018-AA53-83D95522C3C5}" srcOrd="0" destOrd="0" presId="urn:microsoft.com/office/officeart/2005/8/layout/bProcess4"/>
    <dgm:cxn modelId="{674F8355-F297-4EDD-A724-C30C2AB87191}" type="presOf" srcId="{F9C535F8-A35F-4504-A6AD-8B5DB01AEDD4}" destId="{F21AED0C-9042-4574-A896-8E9EF4711F6E}" srcOrd="0" destOrd="0" presId="urn:microsoft.com/office/officeart/2005/8/layout/bProcess4"/>
    <dgm:cxn modelId="{BFBDDA5D-9FCD-470C-8E3C-3AEAAEA641C3}" type="presOf" srcId="{496D0666-EF90-41FC-BBCE-943AD2C3BAAA}" destId="{ECCE48E1-DDFF-4961-A841-63CC7256FB0B}" srcOrd="0" destOrd="0" presId="urn:microsoft.com/office/officeart/2005/8/layout/bProcess4"/>
    <dgm:cxn modelId="{CC73387B-EFC9-4D4F-A47C-052B4AEA83AE}" srcId="{496D0666-EF90-41FC-BBCE-943AD2C3BAAA}" destId="{6B02D9ED-8D9C-4040-B37A-E867E07CE5BA}" srcOrd="0" destOrd="0" parTransId="{DFB869A1-AB9A-4FB7-BC5E-21F8F802E47E}" sibTransId="{3AD27349-1891-4243-83A6-1BD599A514DD}"/>
    <dgm:cxn modelId="{7072478A-F9DC-417D-9C22-6266A2897F9E}" type="presOf" srcId="{C76D284F-1C0B-4DEE-99B3-0ECB396617CD}" destId="{6A1DA7E3-EBDA-4487-8FC5-CF8399B5BE05}" srcOrd="0" destOrd="0" presId="urn:microsoft.com/office/officeart/2005/8/layout/bProcess4"/>
    <dgm:cxn modelId="{B6B1ED8A-74A1-461E-8747-E961B60BC032}" type="presOf" srcId="{E584DFFF-A28D-404A-BA69-8CD51319D287}" destId="{AE44674A-DD4B-4DD8-A6DA-662E403A8203}" srcOrd="0" destOrd="0" presId="urn:microsoft.com/office/officeart/2005/8/layout/bProcess4"/>
    <dgm:cxn modelId="{6591A192-4AD6-4208-865C-BF579BE09B98}" type="presOf" srcId="{8376C228-7B47-44EA-8DB3-FCA1207C24F0}" destId="{04AF5E7C-A774-40EE-97E4-8DE3D0944CB0}" srcOrd="0" destOrd="0" presId="urn:microsoft.com/office/officeart/2005/8/layout/bProcess4"/>
    <dgm:cxn modelId="{74FF7A9B-B2A3-4142-A695-09DFE99ADDAC}" srcId="{496D0666-EF90-41FC-BBCE-943AD2C3BAAA}" destId="{A4C0E977-8774-4515-A8A0-9A0899DCFBC0}" srcOrd="6" destOrd="0" parTransId="{0FEBFAE7-1D6D-422F-B56B-865A1D84A159}" sibTransId="{72834357-544B-4B8B-A6F1-D0CE1B40E411}"/>
    <dgm:cxn modelId="{DEFC019D-7D67-45B8-BE3B-13C14555DF79}" srcId="{496D0666-EF90-41FC-BBCE-943AD2C3BAAA}" destId="{96283DEF-54B7-4A42-89E9-57FC75B45CB4}" srcOrd="2" destOrd="0" parTransId="{0460923A-F53E-4055-AD9A-7A4755844179}" sibTransId="{C76D284F-1C0B-4DEE-99B3-0ECB396617CD}"/>
    <dgm:cxn modelId="{D3AC8B9E-3E65-4953-86CC-2D3005B08E67}" type="presOf" srcId="{9A13F7EE-2DD5-46BF-8637-6275FADE9EDA}" destId="{917546CA-7C51-4F1A-80B7-8A176441D95D}" srcOrd="0" destOrd="0" presId="urn:microsoft.com/office/officeart/2005/8/layout/bProcess4"/>
    <dgm:cxn modelId="{797DECA5-1810-43B7-B94A-38C11851E0FB}" srcId="{496D0666-EF90-41FC-BBCE-943AD2C3BAAA}" destId="{5C6FC1A3-6342-486A-A186-B92D2ED27001}" srcOrd="3" destOrd="0" parTransId="{BFE6F289-C1AE-4038-B3E4-A7A08F180361}" sibTransId="{F467D80E-E056-40E8-9929-5CDE4EC92AEA}"/>
    <dgm:cxn modelId="{51AAB7AA-D5C9-41FC-8ED0-DCADB0BA74CF}" type="presOf" srcId="{7DD35541-1699-4B1E-B004-632E98E74A68}" destId="{1EB71C91-100E-4C30-A366-CED896153835}" srcOrd="0" destOrd="0" presId="urn:microsoft.com/office/officeart/2005/8/layout/bProcess4"/>
    <dgm:cxn modelId="{61A9B8B1-C4CE-42DA-B58B-E2BD15565F46}" srcId="{496D0666-EF90-41FC-BBCE-943AD2C3BAAA}" destId="{7DD35541-1699-4B1E-B004-632E98E74A68}" srcOrd="5" destOrd="0" parTransId="{55E90D55-E79A-4016-8DB5-019F9FC71A9B}" sibTransId="{47618399-2D86-4977-9C57-2111A576F779}"/>
    <dgm:cxn modelId="{E80193B3-C99C-48C8-B38B-B22112ECCF4D}" type="presOf" srcId="{47618399-2D86-4977-9C57-2111A576F779}" destId="{4A4399D5-CBDC-468D-A2D0-3042AE724CB7}" srcOrd="0" destOrd="0" presId="urn:microsoft.com/office/officeart/2005/8/layout/bProcess4"/>
    <dgm:cxn modelId="{B0E1A2BE-782F-4C33-A4CC-9C79D3064BE2}" type="presOf" srcId="{E9933115-F943-4A6C-870A-0EAC1DBF67EB}" destId="{F1FF2338-A7E6-481B-968E-6D50255A0E9E}" srcOrd="0" destOrd="0" presId="urn:microsoft.com/office/officeart/2005/8/layout/bProcess4"/>
    <dgm:cxn modelId="{A9D711C8-A89E-4037-8EDF-051A71B65BEA}" type="presOf" srcId="{A4C0E977-8774-4515-A8A0-9A0899DCFBC0}" destId="{EB6A413C-0630-42D9-9E00-2358C7DBBD8E}" srcOrd="0" destOrd="0" presId="urn:microsoft.com/office/officeart/2005/8/layout/bProcess4"/>
    <dgm:cxn modelId="{7F7CB8D9-E2C6-4B3D-A0A6-E79E631CDF0C}" srcId="{496D0666-EF90-41FC-BBCE-943AD2C3BAAA}" destId="{F9C535F8-A35F-4504-A6AD-8B5DB01AEDD4}" srcOrd="1" destOrd="0" parTransId="{0642CC8D-3EBA-4D80-85E3-C6D65DABB2CF}" sibTransId="{0DFA91DD-3493-4024-A642-4B36C6A8E900}"/>
    <dgm:cxn modelId="{7AD5D8F5-02F4-4CD6-BCAE-B093945FA376}" type="presOf" srcId="{0DFA91DD-3493-4024-A642-4B36C6A8E900}" destId="{435E1B05-9E37-4824-A75D-A28135DA475C}" srcOrd="0" destOrd="0" presId="urn:microsoft.com/office/officeart/2005/8/layout/bProcess4"/>
    <dgm:cxn modelId="{F5C04DFB-DDCF-4C37-AFFD-1086A5E20C46}" srcId="{496D0666-EF90-41FC-BBCE-943AD2C3BAAA}" destId="{E9933115-F943-4A6C-870A-0EAC1DBF67EB}" srcOrd="7" destOrd="0" parTransId="{C66347A9-30C1-4958-AE74-308109F5689E}" sibTransId="{9A13F7EE-2DD5-46BF-8637-6275FADE9EDA}"/>
    <dgm:cxn modelId="{AE915DFC-FAA0-4B0A-B240-DA91062FDA87}" type="presOf" srcId="{96283DEF-54B7-4A42-89E9-57FC75B45CB4}" destId="{E7BDD2F9-F64F-4C00-82F3-21320A25E6BE}" srcOrd="0" destOrd="0" presId="urn:microsoft.com/office/officeart/2005/8/layout/bProcess4"/>
    <dgm:cxn modelId="{6D753A84-0AA8-4C24-A3B3-558AD0275A19}" type="presParOf" srcId="{ECCE48E1-DDFF-4961-A841-63CC7256FB0B}" destId="{FBE0739D-6CFD-428D-80EB-5DF121716727}" srcOrd="0" destOrd="0" presId="urn:microsoft.com/office/officeart/2005/8/layout/bProcess4"/>
    <dgm:cxn modelId="{27DC9D3A-CC41-4E37-BAA7-D7940868970B}" type="presParOf" srcId="{FBE0739D-6CFD-428D-80EB-5DF121716727}" destId="{2A4DC9E0-33FD-4BAC-BC0D-1928BA4533B6}" srcOrd="0" destOrd="0" presId="urn:microsoft.com/office/officeart/2005/8/layout/bProcess4"/>
    <dgm:cxn modelId="{7C4E62CE-C8BC-48D2-813F-7050EDD383BB}" type="presParOf" srcId="{FBE0739D-6CFD-428D-80EB-5DF121716727}" destId="{DF44F57D-A70E-4227-829D-7B035B2F99BC}" srcOrd="1" destOrd="0" presId="urn:microsoft.com/office/officeart/2005/8/layout/bProcess4"/>
    <dgm:cxn modelId="{89268D77-5E66-4042-9479-7425E55C9CF0}" type="presParOf" srcId="{ECCE48E1-DDFF-4961-A841-63CC7256FB0B}" destId="{B2C96741-7CA9-4D11-9144-66CD0C4F3E2E}" srcOrd="1" destOrd="0" presId="urn:microsoft.com/office/officeart/2005/8/layout/bProcess4"/>
    <dgm:cxn modelId="{55FD4042-33BB-4477-928B-EAE5272E5292}" type="presParOf" srcId="{ECCE48E1-DDFF-4961-A841-63CC7256FB0B}" destId="{B8E99418-B28E-4DEC-98F4-8A08DE5AE525}" srcOrd="2" destOrd="0" presId="urn:microsoft.com/office/officeart/2005/8/layout/bProcess4"/>
    <dgm:cxn modelId="{1DE3192D-C971-428C-AE2E-156B7D0E679F}" type="presParOf" srcId="{B8E99418-B28E-4DEC-98F4-8A08DE5AE525}" destId="{D7FCF535-9CFD-427A-952D-DFEA0967B895}" srcOrd="0" destOrd="0" presId="urn:microsoft.com/office/officeart/2005/8/layout/bProcess4"/>
    <dgm:cxn modelId="{87251795-5A41-41F0-B21F-35F26EF26B56}" type="presParOf" srcId="{B8E99418-B28E-4DEC-98F4-8A08DE5AE525}" destId="{F21AED0C-9042-4574-A896-8E9EF4711F6E}" srcOrd="1" destOrd="0" presId="urn:microsoft.com/office/officeart/2005/8/layout/bProcess4"/>
    <dgm:cxn modelId="{A6E1ADF6-EFE7-418F-B4AD-165450290A95}" type="presParOf" srcId="{ECCE48E1-DDFF-4961-A841-63CC7256FB0B}" destId="{435E1B05-9E37-4824-A75D-A28135DA475C}" srcOrd="3" destOrd="0" presId="urn:microsoft.com/office/officeart/2005/8/layout/bProcess4"/>
    <dgm:cxn modelId="{55DAA466-8EB8-4AB6-928B-D7E5535B49CA}" type="presParOf" srcId="{ECCE48E1-DDFF-4961-A841-63CC7256FB0B}" destId="{37CF2E6E-1C51-4023-8169-6F853EE76C57}" srcOrd="4" destOrd="0" presId="urn:microsoft.com/office/officeart/2005/8/layout/bProcess4"/>
    <dgm:cxn modelId="{87FB94C7-5E76-4D28-998D-7F15AC96691D}" type="presParOf" srcId="{37CF2E6E-1C51-4023-8169-6F853EE76C57}" destId="{9CDCAD7F-5D66-427F-AA28-B15E641B70DB}" srcOrd="0" destOrd="0" presId="urn:microsoft.com/office/officeart/2005/8/layout/bProcess4"/>
    <dgm:cxn modelId="{DFB9CDDE-BE0E-4CFB-85B4-D7EF7A81B75C}" type="presParOf" srcId="{37CF2E6E-1C51-4023-8169-6F853EE76C57}" destId="{E7BDD2F9-F64F-4C00-82F3-21320A25E6BE}" srcOrd="1" destOrd="0" presId="urn:microsoft.com/office/officeart/2005/8/layout/bProcess4"/>
    <dgm:cxn modelId="{A091CC06-6CB0-428D-813F-CAC84F069A54}" type="presParOf" srcId="{ECCE48E1-DDFF-4961-A841-63CC7256FB0B}" destId="{6A1DA7E3-EBDA-4487-8FC5-CF8399B5BE05}" srcOrd="5" destOrd="0" presId="urn:microsoft.com/office/officeart/2005/8/layout/bProcess4"/>
    <dgm:cxn modelId="{5128D205-9E12-43D7-9770-3E1CD599F6FE}" type="presParOf" srcId="{ECCE48E1-DDFF-4961-A841-63CC7256FB0B}" destId="{AE91D217-78FE-480A-8721-FC7015865EF5}" srcOrd="6" destOrd="0" presId="urn:microsoft.com/office/officeart/2005/8/layout/bProcess4"/>
    <dgm:cxn modelId="{1B6F8AF3-5BAF-4D4F-8453-024A79CC9CE6}" type="presParOf" srcId="{AE91D217-78FE-480A-8721-FC7015865EF5}" destId="{0FCB7F40-F94D-42B5-903B-A77F7B9F26A3}" srcOrd="0" destOrd="0" presId="urn:microsoft.com/office/officeart/2005/8/layout/bProcess4"/>
    <dgm:cxn modelId="{159A6D4A-83AE-4DDD-AF2A-F7125B9BCF7C}" type="presParOf" srcId="{AE91D217-78FE-480A-8721-FC7015865EF5}" destId="{4393F14C-584D-4018-AA53-83D95522C3C5}" srcOrd="1" destOrd="0" presId="urn:microsoft.com/office/officeart/2005/8/layout/bProcess4"/>
    <dgm:cxn modelId="{B6F59947-0836-4FFB-9F2E-1C314B6C6B32}" type="presParOf" srcId="{ECCE48E1-DDFF-4961-A841-63CC7256FB0B}" destId="{A3340911-942A-40A8-8AB3-8B32258B0FC1}" srcOrd="7" destOrd="0" presId="urn:microsoft.com/office/officeart/2005/8/layout/bProcess4"/>
    <dgm:cxn modelId="{9FC8B34D-9AD3-4B31-8C21-EBBB042D0A2C}" type="presParOf" srcId="{ECCE48E1-DDFF-4961-A841-63CC7256FB0B}" destId="{A57293B8-5B66-4685-B382-E784A05F8C56}" srcOrd="8" destOrd="0" presId="urn:microsoft.com/office/officeart/2005/8/layout/bProcess4"/>
    <dgm:cxn modelId="{39DAC3CF-86CA-4B09-948D-D0EFF383AD4F}" type="presParOf" srcId="{A57293B8-5B66-4685-B382-E784A05F8C56}" destId="{A2EACE39-0B43-49FB-93EE-7B6A2D022B07}" srcOrd="0" destOrd="0" presId="urn:microsoft.com/office/officeart/2005/8/layout/bProcess4"/>
    <dgm:cxn modelId="{3AF62954-03F2-42DE-883A-CDF8A9E2BBF1}" type="presParOf" srcId="{A57293B8-5B66-4685-B382-E784A05F8C56}" destId="{7AC307A7-D92C-4284-A9CB-CC2E0214B8F7}" srcOrd="1" destOrd="0" presId="urn:microsoft.com/office/officeart/2005/8/layout/bProcess4"/>
    <dgm:cxn modelId="{B5DA82F0-D7D8-4169-9F5F-7FF7D0E854F6}" type="presParOf" srcId="{ECCE48E1-DDFF-4961-A841-63CC7256FB0B}" destId="{04AF5E7C-A774-40EE-97E4-8DE3D0944CB0}" srcOrd="9" destOrd="0" presId="urn:microsoft.com/office/officeart/2005/8/layout/bProcess4"/>
    <dgm:cxn modelId="{D99CD24F-3DAD-4CD3-A3AC-91FB7709C055}" type="presParOf" srcId="{ECCE48E1-DDFF-4961-A841-63CC7256FB0B}" destId="{E333FC1E-DC48-46B0-A526-62F24B765E8B}" srcOrd="10" destOrd="0" presId="urn:microsoft.com/office/officeart/2005/8/layout/bProcess4"/>
    <dgm:cxn modelId="{E378DCAD-045C-43D4-9253-E3831805DE87}" type="presParOf" srcId="{E333FC1E-DC48-46B0-A526-62F24B765E8B}" destId="{4D28B054-656C-4C8E-9F54-7F1784433B7E}" srcOrd="0" destOrd="0" presId="urn:microsoft.com/office/officeart/2005/8/layout/bProcess4"/>
    <dgm:cxn modelId="{219FF04F-8C89-4381-A511-58234E3DB237}" type="presParOf" srcId="{E333FC1E-DC48-46B0-A526-62F24B765E8B}" destId="{1EB71C91-100E-4C30-A366-CED896153835}" srcOrd="1" destOrd="0" presId="urn:microsoft.com/office/officeart/2005/8/layout/bProcess4"/>
    <dgm:cxn modelId="{99BE8527-12EB-4199-A23A-D64874DE9CF5}" type="presParOf" srcId="{ECCE48E1-DDFF-4961-A841-63CC7256FB0B}" destId="{4A4399D5-CBDC-468D-A2D0-3042AE724CB7}" srcOrd="11" destOrd="0" presId="urn:microsoft.com/office/officeart/2005/8/layout/bProcess4"/>
    <dgm:cxn modelId="{550A6E5B-8089-4355-B717-9ABF4C812916}" type="presParOf" srcId="{ECCE48E1-DDFF-4961-A841-63CC7256FB0B}" destId="{5DECCDF1-C272-4B45-9C83-4616265ED7A4}" srcOrd="12" destOrd="0" presId="urn:microsoft.com/office/officeart/2005/8/layout/bProcess4"/>
    <dgm:cxn modelId="{50EBC192-DDA8-4066-AFB8-65CDD21EC626}" type="presParOf" srcId="{5DECCDF1-C272-4B45-9C83-4616265ED7A4}" destId="{514D08AD-CD36-4F82-B0B7-7C8B5C1CC9B5}" srcOrd="0" destOrd="0" presId="urn:microsoft.com/office/officeart/2005/8/layout/bProcess4"/>
    <dgm:cxn modelId="{17AABC65-79F6-4862-B6CF-45F2B2ADD98A}" type="presParOf" srcId="{5DECCDF1-C272-4B45-9C83-4616265ED7A4}" destId="{EB6A413C-0630-42D9-9E00-2358C7DBBD8E}" srcOrd="1" destOrd="0" presId="urn:microsoft.com/office/officeart/2005/8/layout/bProcess4"/>
    <dgm:cxn modelId="{959072CE-B5F2-49CF-B79E-56FF2B0C55DE}" type="presParOf" srcId="{ECCE48E1-DDFF-4961-A841-63CC7256FB0B}" destId="{EBC4F0C3-D594-4D1C-921F-B03B8C28046F}" srcOrd="13" destOrd="0" presId="urn:microsoft.com/office/officeart/2005/8/layout/bProcess4"/>
    <dgm:cxn modelId="{F199A434-0E3C-4D63-B470-C0DF8D114EBD}" type="presParOf" srcId="{ECCE48E1-DDFF-4961-A841-63CC7256FB0B}" destId="{B0FE2DFE-9665-4030-8BF6-2F5D1CB0061D}" srcOrd="14" destOrd="0" presId="urn:microsoft.com/office/officeart/2005/8/layout/bProcess4"/>
    <dgm:cxn modelId="{8FFBC560-54A9-4A40-B9AE-D94E158CE913}" type="presParOf" srcId="{B0FE2DFE-9665-4030-8BF6-2F5D1CB0061D}" destId="{05094085-16FF-4453-9672-0C34914D72B1}" srcOrd="0" destOrd="0" presId="urn:microsoft.com/office/officeart/2005/8/layout/bProcess4"/>
    <dgm:cxn modelId="{F79F92EA-B2D5-4AA7-A681-1992501B7A59}" type="presParOf" srcId="{B0FE2DFE-9665-4030-8BF6-2F5D1CB0061D}" destId="{F1FF2338-A7E6-481B-968E-6D50255A0E9E}" srcOrd="1" destOrd="0" presId="urn:microsoft.com/office/officeart/2005/8/layout/bProcess4"/>
    <dgm:cxn modelId="{1B5FD9AB-73A6-4D8C-B2AD-932FA45A743C}" type="presParOf" srcId="{ECCE48E1-DDFF-4961-A841-63CC7256FB0B}" destId="{917546CA-7C51-4F1A-80B7-8A176441D95D}" srcOrd="15" destOrd="0" presId="urn:microsoft.com/office/officeart/2005/8/layout/bProcess4"/>
    <dgm:cxn modelId="{52394677-A8D8-4424-BE4E-317980F1975C}" type="presParOf" srcId="{ECCE48E1-DDFF-4961-A841-63CC7256FB0B}" destId="{2C61DA72-BF89-4352-A11F-04CBAEE88BA7}" srcOrd="16" destOrd="0" presId="urn:microsoft.com/office/officeart/2005/8/layout/bProcess4"/>
    <dgm:cxn modelId="{14E0E3FC-4B67-48FD-AEFF-2F964F5AAE8F}" type="presParOf" srcId="{2C61DA72-BF89-4352-A11F-04CBAEE88BA7}" destId="{57AEFD4C-EDA1-4240-BED0-E7D461D2445C}" srcOrd="0" destOrd="0" presId="urn:microsoft.com/office/officeart/2005/8/layout/bProcess4"/>
    <dgm:cxn modelId="{47856FED-88E6-42FC-9578-A4915BC627FE}" type="presParOf" srcId="{2C61DA72-BF89-4352-A11F-04CBAEE88BA7}" destId="{AE44674A-DD4B-4DD8-A6DA-662E403A8203}" srcOrd="1" destOrd="0" presId="urn:microsoft.com/office/officeart/2005/8/layout/bProcess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dgm:spPr>
        <a:solidFill>
          <a:schemeClr val="bg2">
            <a:lumMod val="90000"/>
          </a:schemeClr>
        </a:solidFill>
      </dgm:spPr>
      <dgm:t>
        <a:bodyPr/>
        <a:lstStyle/>
        <a:p>
          <a:r>
            <a:rPr lang="en-US" dirty="0"/>
            <a:t>1. Measuring corruption specific to Customs</a:t>
          </a:r>
        </a:p>
      </dgm:t>
    </dgm:pt>
    <dgm:pt modelId="{7E2F8362-E7FB-448B-806F-805ABF2274D2}" type="parTrans" cxnId="{0167DD69-87BA-45D4-BD56-F3AEED23A2FD}">
      <dgm:prSet/>
      <dgm:spPr/>
      <dgm:t>
        <a:bodyPr/>
        <a:lstStyle/>
        <a:p>
          <a:endParaRPr lang="en-US"/>
        </a:p>
      </dgm:t>
    </dgm:pt>
    <dgm:pt modelId="{E35430F0-A628-44A9-87C7-CFB62EB54C03}" type="sibTrans" cxnId="{0167DD69-87BA-45D4-BD56-F3AEED23A2FD}">
      <dgm:prSet/>
      <dgm:spPr/>
      <dgm:t>
        <a:bodyPr/>
        <a:lstStyle/>
        <a:p>
          <a:endParaRPr lang="en-US"/>
        </a:p>
      </dgm:t>
    </dgm:pt>
    <dgm:pt modelId="{478DB019-B765-4181-982A-894CF976CA8A}">
      <dgm:prSet phldrT="[Text]"/>
      <dgm:spPr>
        <a:solidFill>
          <a:schemeClr val="bg2">
            <a:lumMod val="90000"/>
          </a:schemeClr>
        </a:solidFill>
      </dgm:spPr>
      <dgm:t>
        <a:bodyPr/>
        <a:lstStyle/>
        <a:p>
          <a:r>
            <a:rPr lang="en-US" dirty="0"/>
            <a:t>2. Providing a baseline assessment </a:t>
          </a:r>
        </a:p>
      </dgm:t>
    </dgm:pt>
    <dgm:pt modelId="{4547E264-18DD-40F5-86C0-336D4AA52ED6}" type="parTrans" cxnId="{29979A6D-748A-415B-986E-7658E1349DF9}">
      <dgm:prSet/>
      <dgm:spPr/>
      <dgm:t>
        <a:bodyPr/>
        <a:lstStyle/>
        <a:p>
          <a:endParaRPr lang="en-US"/>
        </a:p>
      </dgm:t>
    </dgm:pt>
    <dgm:pt modelId="{C93B7013-A85E-4CB7-815C-FE93AA0728F3}" type="sibTrans" cxnId="{29979A6D-748A-415B-986E-7658E1349DF9}">
      <dgm:prSet/>
      <dgm:spPr/>
      <dgm:t>
        <a:bodyPr/>
        <a:lstStyle/>
        <a:p>
          <a:endParaRPr lang="en-US"/>
        </a:p>
      </dgm:t>
    </dgm:pt>
    <dgm:pt modelId="{11145213-E9ED-49F8-86C5-0983EB711DB7}">
      <dgm:prSet phldrT="[Text]"/>
      <dgm:spPr>
        <a:solidFill>
          <a:schemeClr val="bg2">
            <a:lumMod val="90000"/>
          </a:schemeClr>
        </a:solidFill>
      </dgm:spPr>
      <dgm:t>
        <a:bodyPr/>
        <a:lstStyle/>
        <a:p>
          <a:r>
            <a:rPr lang="en-US" dirty="0"/>
            <a:t>3. Comparing internal and external perception</a:t>
          </a:r>
        </a:p>
      </dgm:t>
    </dgm:pt>
    <dgm:pt modelId="{66E9641D-B582-4632-8392-CAEBBAB3840F}" type="parTrans" cxnId="{3953995B-92EE-4F0C-BB29-475643A6445B}">
      <dgm:prSet/>
      <dgm:spPr/>
      <dgm:t>
        <a:bodyPr/>
        <a:lstStyle/>
        <a:p>
          <a:endParaRPr lang="en-US"/>
        </a:p>
      </dgm:t>
    </dgm:pt>
    <dgm:pt modelId="{D486C121-0159-4C03-8603-87D341C9400B}" type="sibTrans" cxnId="{3953995B-92EE-4F0C-BB29-475643A6445B}">
      <dgm:prSet/>
      <dgm:spPr/>
      <dgm:t>
        <a:bodyPr/>
        <a:lstStyle/>
        <a:p>
          <a:endParaRPr lang="en-US"/>
        </a:p>
      </dgm:t>
    </dgm:pt>
    <dgm:pt modelId="{4E63E789-9F45-481E-9735-54290F79C9A5}">
      <dgm:prSet phldrT="[Text]"/>
      <dgm:spPr>
        <a:solidFill>
          <a:schemeClr val="accent1"/>
        </a:solidFill>
      </dgm:spPr>
      <dgm:t>
        <a:bodyPr/>
        <a:lstStyle/>
        <a:p>
          <a:r>
            <a:rPr lang="en-US" dirty="0"/>
            <a:t>4. Bridging integrity principle and implementation</a:t>
          </a:r>
        </a:p>
      </dgm:t>
    </dgm:pt>
    <dgm:pt modelId="{43277156-2711-4687-B890-A485C911EA76}" type="parTrans" cxnId="{A35AFE67-8DA6-4276-A039-D1C0D6167BE0}">
      <dgm:prSet/>
      <dgm:spPr/>
      <dgm:t>
        <a:bodyPr/>
        <a:lstStyle/>
        <a:p>
          <a:endParaRPr lang="en-US"/>
        </a:p>
      </dgm:t>
    </dgm:pt>
    <dgm:pt modelId="{FA3AF78A-7AC4-4DD8-85E1-2ED036859A23}" type="sibTrans" cxnId="{A35AFE67-8DA6-4276-A039-D1C0D6167BE0}">
      <dgm:prSet/>
      <dgm:spPr/>
      <dgm:t>
        <a:bodyPr/>
        <a:lstStyle/>
        <a:p>
          <a:endParaRPr lang="en-US"/>
        </a:p>
      </dgm:t>
    </dgm:pt>
    <dgm:pt modelId="{689F9B57-1939-4B88-9FC3-0704F96AB46A}">
      <dgm:prSet phldrT="[Text]"/>
      <dgm:spPr>
        <a:solidFill>
          <a:schemeClr val="bg2">
            <a:lumMod val="90000"/>
          </a:schemeClr>
        </a:solidFill>
      </dgm:spPr>
      <dgm:t>
        <a:bodyPr/>
        <a:lstStyle/>
        <a:p>
          <a:r>
            <a:rPr lang="en-US" dirty="0"/>
            <a:t>5. Aligning multiple WCO integrity tools</a:t>
          </a:r>
        </a:p>
      </dgm:t>
    </dgm:pt>
    <dgm:pt modelId="{F4FCE4F1-9BAB-41B9-86F4-277A0CC0C593}" type="parTrans" cxnId="{6599C676-745A-44B8-9FCA-683011C054D6}">
      <dgm:prSet/>
      <dgm:spPr/>
      <dgm:t>
        <a:bodyPr/>
        <a:lstStyle/>
        <a:p>
          <a:endParaRPr lang="en-US"/>
        </a:p>
      </dgm:t>
    </dgm:pt>
    <dgm:pt modelId="{93E7A918-B9DA-40E9-B6D4-EF647028384B}" type="sibTrans" cxnId="{6599C676-745A-44B8-9FCA-683011C054D6}">
      <dgm:prSet/>
      <dgm:spPr/>
      <dgm:t>
        <a:bodyPr/>
        <a:lstStyle/>
        <a:p>
          <a:endParaRPr lang="en-US"/>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5">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5">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5">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5">
        <dgm:presLayoutVars>
          <dgm:bulletEnabled val="1"/>
        </dgm:presLayoutVars>
      </dgm:prSet>
      <dgm:spPr/>
    </dgm:pt>
    <dgm:pt modelId="{E45DFB10-59DC-4B97-BB53-12F219603565}" type="pres">
      <dgm:prSet presAssocID="{FA3AF78A-7AC4-4DD8-85E1-2ED036859A23}" presName="parSpace" presStyleCnt="0"/>
      <dgm:spPr/>
    </dgm:pt>
    <dgm:pt modelId="{47C0243D-D117-4C5A-8A1F-389ADA3AE7AD}" type="pres">
      <dgm:prSet presAssocID="{689F9B57-1939-4B88-9FC3-0704F96AB46A}" presName="parTxOnly" presStyleLbl="node1" presStyleIdx="4" presStyleCnt="5">
        <dgm:presLayoutVars>
          <dgm:bulletEnabled val="1"/>
        </dgm:presLayoutVars>
      </dgm:prSet>
      <dgm:spPr/>
    </dgm:pt>
  </dgm:ptLst>
  <dgm:cxnLst>
    <dgm:cxn modelId="{2511E410-5652-489C-9857-0219ABB6CFA2}" type="presOf" srcId="{689F9B57-1939-4B88-9FC3-0704F96AB46A}" destId="{47C0243D-D117-4C5A-8A1F-389ADA3AE7AD}" srcOrd="0" destOrd="0" presId="urn:microsoft.com/office/officeart/2005/8/layout/hChevron3"/>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6599C676-745A-44B8-9FCA-683011C054D6}" srcId="{7D856AF5-FAA9-4857-ADCC-F0FBCB6F9AC6}" destId="{689F9B57-1939-4B88-9FC3-0704F96AB46A}" srcOrd="4" destOrd="0" parTransId="{F4FCE4F1-9BAB-41B9-86F4-277A0CC0C593}" sibTransId="{93E7A918-B9DA-40E9-B6D4-EF647028384B}"/>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 modelId="{EAE561A4-9A7A-40B4-867A-722DB320D495}" type="presParOf" srcId="{0872D20F-16FF-4BBB-9682-EEA66EE0A862}" destId="{E45DFB10-59DC-4B97-BB53-12F219603565}" srcOrd="7" destOrd="0" presId="urn:microsoft.com/office/officeart/2005/8/layout/hChevron3"/>
    <dgm:cxn modelId="{147B07FA-7AD9-4BBF-AD66-A427C6EE2F6F}" type="presParOf" srcId="{0872D20F-16FF-4BBB-9682-EEA66EE0A862}" destId="{47C0243D-D117-4C5A-8A1F-389ADA3AE7A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458EA-93A4-448D-A365-F10BECACDBD4}">
      <dsp:nvSpPr>
        <dsp:cNvPr id="0" name=""/>
        <dsp:cNvSpPr/>
      </dsp:nvSpPr>
      <dsp:spPr>
        <a:xfrm>
          <a:off x="1648664" y="922724"/>
          <a:ext cx="348001" cy="91440"/>
        </a:xfrm>
        <a:custGeom>
          <a:avLst/>
          <a:gdLst/>
          <a:ahLst/>
          <a:cxnLst/>
          <a:rect l="0" t="0" r="0" b="0"/>
          <a:pathLst>
            <a:path>
              <a:moveTo>
                <a:pt x="0" y="45720"/>
              </a:moveTo>
              <a:lnTo>
                <a:pt x="348001" y="45720"/>
              </a:lnTo>
            </a:path>
          </a:pathLst>
        </a:custGeom>
        <a:noFill/>
        <a:ln w="6350" cap="flat" cmpd="sng" algn="ctr">
          <a:solidFill>
            <a:schemeClr val="accent3">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US" sz="100" kern="1200">
            <a:latin typeface="Arial" panose="020B0604020202020204" pitchFamily="34" charset="0"/>
            <a:cs typeface="Arial" panose="020B0604020202020204" pitchFamily="34" charset="0"/>
          </a:endParaRPr>
        </a:p>
      </dsp:txBody>
      <dsp:txXfrm>
        <a:off x="1813200" y="966551"/>
        <a:ext cx="18930" cy="3786"/>
      </dsp:txXfrm>
    </dsp:sp>
    <dsp:sp modelId="{130E1B54-BB8A-4C46-AB9E-CC8B14DBE4DB}">
      <dsp:nvSpPr>
        <dsp:cNvPr id="0" name=""/>
        <dsp:cNvSpPr/>
      </dsp:nvSpPr>
      <dsp:spPr>
        <a:xfrm>
          <a:off x="4372" y="422389"/>
          <a:ext cx="1646091" cy="1092109"/>
        </a:xfrm>
        <a:prstGeom prst="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latin typeface="Arial" panose="020B0604020202020204" pitchFamily="34" charset="0"/>
              <a:cs typeface="Arial" panose="020B0604020202020204" pitchFamily="34" charset="0"/>
            </a:rPr>
            <a:t>“Is there a code of conduct applicable to your Customs administration?”</a:t>
          </a:r>
        </a:p>
      </dsp:txBody>
      <dsp:txXfrm>
        <a:off x="4372" y="422389"/>
        <a:ext cx="1646091" cy="1092109"/>
      </dsp:txXfrm>
    </dsp:sp>
    <dsp:sp modelId="{27CA3F12-8917-4D20-A57B-08C00B7D24EC}">
      <dsp:nvSpPr>
        <dsp:cNvPr id="0" name=""/>
        <dsp:cNvSpPr/>
      </dsp:nvSpPr>
      <dsp:spPr>
        <a:xfrm>
          <a:off x="3673357" y="922724"/>
          <a:ext cx="348001" cy="91440"/>
        </a:xfrm>
        <a:custGeom>
          <a:avLst/>
          <a:gdLst/>
          <a:ahLst/>
          <a:cxnLst/>
          <a:rect l="0" t="0" r="0" b="0"/>
          <a:pathLst>
            <a:path>
              <a:moveTo>
                <a:pt x="0" y="45720"/>
              </a:moveTo>
              <a:lnTo>
                <a:pt x="348001" y="45720"/>
              </a:lnTo>
            </a:path>
          </a:pathLst>
        </a:custGeom>
        <a:noFill/>
        <a:ln w="6350" cap="flat" cmpd="sng" algn="ctr">
          <a:solidFill>
            <a:schemeClr val="accent3">
              <a:shade val="90000"/>
              <a:hueOff val="913192"/>
              <a:satOff val="-72159"/>
              <a:lumOff val="4807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US" sz="100" kern="1200">
            <a:latin typeface="Arial" panose="020B0604020202020204" pitchFamily="34" charset="0"/>
            <a:cs typeface="Arial" panose="020B0604020202020204" pitchFamily="34" charset="0"/>
          </a:endParaRPr>
        </a:p>
      </dsp:txBody>
      <dsp:txXfrm>
        <a:off x="3837893" y="966551"/>
        <a:ext cx="18930" cy="3786"/>
      </dsp:txXfrm>
    </dsp:sp>
    <dsp:sp modelId="{2460517A-34A6-4E2F-88E6-7121DA830287}">
      <dsp:nvSpPr>
        <dsp:cNvPr id="0" name=""/>
        <dsp:cNvSpPr/>
      </dsp:nvSpPr>
      <dsp:spPr>
        <a:xfrm>
          <a:off x="2029066" y="603649"/>
          <a:ext cx="1646091" cy="729590"/>
        </a:xfrm>
        <a:prstGeom prst="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latin typeface="Arial" panose="020B0604020202020204" pitchFamily="34" charset="0"/>
              <a:cs typeface="Arial" panose="020B0604020202020204" pitchFamily="34" charset="0"/>
            </a:rPr>
            <a:t>“The code of conduct is clear to me.”</a:t>
          </a:r>
        </a:p>
      </dsp:txBody>
      <dsp:txXfrm>
        <a:off x="2029066" y="603649"/>
        <a:ext cx="1646091" cy="729590"/>
      </dsp:txXfrm>
    </dsp:sp>
    <dsp:sp modelId="{AA93AB8C-A7DE-44DC-B882-14F9F95AEB70}">
      <dsp:nvSpPr>
        <dsp:cNvPr id="0" name=""/>
        <dsp:cNvSpPr/>
      </dsp:nvSpPr>
      <dsp:spPr>
        <a:xfrm>
          <a:off x="4053759" y="568755"/>
          <a:ext cx="1646091" cy="799378"/>
        </a:xfrm>
        <a:prstGeom prst="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latin typeface="Arial" panose="020B0604020202020204" pitchFamily="34" charset="0"/>
              <a:cs typeface="Arial" panose="020B0604020202020204" pitchFamily="34" charset="0"/>
            </a:rPr>
            <a:t>“The code of conduct is applied in a fair manner. “</a:t>
          </a:r>
        </a:p>
      </dsp:txBody>
      <dsp:txXfrm>
        <a:off x="4053759" y="568755"/>
        <a:ext cx="1646091" cy="7993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6BDE0-9A7A-47F2-BAF3-FF1506AFF794}">
      <dsp:nvSpPr>
        <dsp:cNvPr id="0" name=""/>
        <dsp:cNvSpPr/>
      </dsp:nvSpPr>
      <dsp:spPr>
        <a:xfrm>
          <a:off x="706497" y="242923"/>
          <a:ext cx="905278" cy="60382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en-US" sz="900" kern="1200" dirty="0"/>
            <a:t>4-point Likert scale</a:t>
          </a:r>
        </a:p>
      </dsp:txBody>
      <dsp:txXfrm>
        <a:off x="851342" y="242923"/>
        <a:ext cx="760434" cy="603820"/>
      </dsp:txXfrm>
    </dsp:sp>
    <dsp:sp modelId="{F0213C13-4575-4AF8-A47A-0EE8D08CA97B}">
      <dsp:nvSpPr>
        <dsp:cNvPr id="0" name=""/>
        <dsp:cNvSpPr/>
      </dsp:nvSpPr>
      <dsp:spPr>
        <a:xfrm>
          <a:off x="706497" y="846743"/>
          <a:ext cx="905278" cy="60382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en-US" sz="900" kern="1200" dirty="0"/>
            <a:t>Social bias</a:t>
          </a:r>
        </a:p>
      </dsp:txBody>
      <dsp:txXfrm>
        <a:off x="851342" y="846743"/>
        <a:ext cx="760434" cy="603820"/>
      </dsp:txXfrm>
    </dsp:sp>
    <dsp:sp modelId="{919B35B7-AF1B-46B8-BA03-512BBB462FBF}">
      <dsp:nvSpPr>
        <dsp:cNvPr id="0" name=""/>
        <dsp:cNvSpPr/>
      </dsp:nvSpPr>
      <dsp:spPr>
        <a:xfrm>
          <a:off x="0" y="1043798"/>
          <a:ext cx="1004738" cy="99647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Survey design?</a:t>
          </a:r>
        </a:p>
      </dsp:txBody>
      <dsp:txXfrm>
        <a:off x="147140" y="1189729"/>
        <a:ext cx="710458" cy="704614"/>
      </dsp:txXfrm>
    </dsp:sp>
    <dsp:sp modelId="{6E7C5FA5-5DFA-4286-B018-DF6BE22B228D}">
      <dsp:nvSpPr>
        <dsp:cNvPr id="0" name=""/>
        <dsp:cNvSpPr/>
      </dsp:nvSpPr>
      <dsp:spPr>
        <a:xfrm>
          <a:off x="2616514" y="242923"/>
          <a:ext cx="905278" cy="60382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en-US" sz="900" kern="1200" dirty="0"/>
            <a:t>Region?</a:t>
          </a:r>
        </a:p>
      </dsp:txBody>
      <dsp:txXfrm>
        <a:off x="2761359" y="242923"/>
        <a:ext cx="760434" cy="603820"/>
      </dsp:txXfrm>
    </dsp:sp>
    <dsp:sp modelId="{F18F00A7-5571-4B2C-A229-F07F41FE4AE4}">
      <dsp:nvSpPr>
        <dsp:cNvPr id="0" name=""/>
        <dsp:cNvSpPr/>
      </dsp:nvSpPr>
      <dsp:spPr>
        <a:xfrm>
          <a:off x="2616514" y="846743"/>
          <a:ext cx="905278" cy="60382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en-US" sz="900" kern="1200" dirty="0"/>
            <a:t>Sample size?</a:t>
          </a:r>
        </a:p>
      </dsp:txBody>
      <dsp:txXfrm>
        <a:off x="2761359" y="846743"/>
        <a:ext cx="760434" cy="603820"/>
      </dsp:txXfrm>
    </dsp:sp>
    <dsp:sp modelId="{2D249DAE-B6C8-4DEF-98F2-AC5B53585C62}">
      <dsp:nvSpPr>
        <dsp:cNvPr id="0" name=""/>
        <dsp:cNvSpPr/>
      </dsp:nvSpPr>
      <dsp:spPr>
        <a:xfrm>
          <a:off x="2616514" y="1450564"/>
          <a:ext cx="905278" cy="60382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en-US" sz="900" kern="1200" dirty="0"/>
            <a:t>Involvement of large corporations?</a:t>
          </a:r>
        </a:p>
      </dsp:txBody>
      <dsp:txXfrm>
        <a:off x="2761359" y="1450564"/>
        <a:ext cx="760434" cy="603820"/>
      </dsp:txXfrm>
    </dsp:sp>
    <dsp:sp modelId="{58303795-8B28-4E03-95F9-21DA5073B577}">
      <dsp:nvSpPr>
        <dsp:cNvPr id="0" name=""/>
        <dsp:cNvSpPr/>
      </dsp:nvSpPr>
      <dsp:spPr>
        <a:xfrm>
          <a:off x="1691147" y="1043798"/>
          <a:ext cx="1004738" cy="99647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Sampling?</a:t>
          </a:r>
        </a:p>
      </dsp:txBody>
      <dsp:txXfrm>
        <a:off x="1838287" y="1189729"/>
        <a:ext cx="710458" cy="704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96741-7CA9-4D11-9144-66CD0C4F3E2E}">
      <dsp:nvSpPr>
        <dsp:cNvPr id="0" name=""/>
        <dsp:cNvSpPr/>
      </dsp:nvSpPr>
      <dsp:spPr>
        <a:xfrm rot="5400000">
          <a:off x="-109512" y="780266"/>
          <a:ext cx="1212789" cy="1466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44F57D-A70E-4227-829D-7B035B2F99BC}">
      <dsp:nvSpPr>
        <dsp:cNvPr id="0" name=""/>
        <dsp:cNvSpPr/>
      </dsp:nvSpPr>
      <dsp:spPr>
        <a:xfrm>
          <a:off x="166329" y="1608"/>
          <a:ext cx="1629475" cy="977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Does the Customs administration have established mechanisms to enable periodic engagement with the private sector to discuss Customs-specific issues?</a:t>
          </a:r>
        </a:p>
      </dsp:txBody>
      <dsp:txXfrm>
        <a:off x="194964" y="30243"/>
        <a:ext cx="1572205" cy="920415"/>
      </dsp:txXfrm>
    </dsp:sp>
    <dsp:sp modelId="{435E1B05-9E37-4824-A75D-A28135DA475C}">
      <dsp:nvSpPr>
        <dsp:cNvPr id="0" name=""/>
        <dsp:cNvSpPr/>
      </dsp:nvSpPr>
      <dsp:spPr>
        <a:xfrm rot="5400000">
          <a:off x="-109512" y="2002373"/>
          <a:ext cx="1212789" cy="1466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1AED0C-9042-4574-A896-8E9EF4711F6E}">
      <dsp:nvSpPr>
        <dsp:cNvPr id="0" name=""/>
        <dsp:cNvSpPr/>
      </dsp:nvSpPr>
      <dsp:spPr>
        <a:xfrm>
          <a:off x="166329" y="1223714"/>
          <a:ext cx="1629475" cy="977685"/>
        </a:xfrm>
        <a:prstGeom prst="roundRect">
          <a:avLst>
            <a:gd name="adj" fmla="val 10000"/>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Does/Do the group(s) meet in accordance with established timeframes and at least on a biannual basis?</a:t>
          </a:r>
        </a:p>
      </dsp:txBody>
      <dsp:txXfrm>
        <a:off x="194964" y="1252349"/>
        <a:ext cx="1572205" cy="920415"/>
      </dsp:txXfrm>
    </dsp:sp>
    <dsp:sp modelId="{6A1DA7E3-EBDA-4487-8FC5-CF8399B5BE05}">
      <dsp:nvSpPr>
        <dsp:cNvPr id="0" name=""/>
        <dsp:cNvSpPr/>
      </dsp:nvSpPr>
      <dsp:spPr>
        <a:xfrm>
          <a:off x="501540" y="2613426"/>
          <a:ext cx="2157885" cy="1466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BDD2F9-F64F-4C00-82F3-21320A25E6BE}">
      <dsp:nvSpPr>
        <dsp:cNvPr id="0" name=""/>
        <dsp:cNvSpPr/>
      </dsp:nvSpPr>
      <dsp:spPr>
        <a:xfrm>
          <a:off x="166329" y="2445820"/>
          <a:ext cx="1629475" cy="977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Does/Do the group(s) meet and communicate new information to industry “as needed” ?</a:t>
          </a:r>
        </a:p>
      </dsp:txBody>
      <dsp:txXfrm>
        <a:off x="194964" y="2474455"/>
        <a:ext cx="1572205" cy="920415"/>
      </dsp:txXfrm>
    </dsp:sp>
    <dsp:sp modelId="{A3340911-942A-40A8-8AB3-8B32258B0FC1}">
      <dsp:nvSpPr>
        <dsp:cNvPr id="0" name=""/>
        <dsp:cNvSpPr/>
      </dsp:nvSpPr>
      <dsp:spPr>
        <a:xfrm rot="16200000">
          <a:off x="2057689" y="2002373"/>
          <a:ext cx="1212789" cy="1466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93F14C-584D-4018-AA53-83D95522C3C5}">
      <dsp:nvSpPr>
        <dsp:cNvPr id="0" name=""/>
        <dsp:cNvSpPr/>
      </dsp:nvSpPr>
      <dsp:spPr>
        <a:xfrm>
          <a:off x="2333531" y="2445820"/>
          <a:ext cx="1629475" cy="977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Does/Do the group(s) meet to facilitate discussions on specific topics?</a:t>
          </a:r>
        </a:p>
      </dsp:txBody>
      <dsp:txXfrm>
        <a:off x="2362166" y="2474455"/>
        <a:ext cx="1572205" cy="920415"/>
      </dsp:txXfrm>
    </dsp:sp>
    <dsp:sp modelId="{04AF5E7C-A774-40EE-97E4-8DE3D0944CB0}">
      <dsp:nvSpPr>
        <dsp:cNvPr id="0" name=""/>
        <dsp:cNvSpPr/>
      </dsp:nvSpPr>
      <dsp:spPr>
        <a:xfrm rot="16200000">
          <a:off x="2057689" y="780266"/>
          <a:ext cx="1212789" cy="1466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C307A7-D92C-4284-A9CB-CC2E0214B8F7}">
      <dsp:nvSpPr>
        <dsp:cNvPr id="0" name=""/>
        <dsp:cNvSpPr/>
      </dsp:nvSpPr>
      <dsp:spPr>
        <a:xfrm>
          <a:off x="2333531" y="1223714"/>
          <a:ext cx="1629475" cy="977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Does/Do the group(s) have established Terms of Reference in place to enable good governance?</a:t>
          </a:r>
        </a:p>
      </dsp:txBody>
      <dsp:txXfrm>
        <a:off x="2362166" y="1252349"/>
        <a:ext cx="1572205" cy="920415"/>
      </dsp:txXfrm>
    </dsp:sp>
    <dsp:sp modelId="{4A4399D5-CBDC-468D-A2D0-3042AE724CB7}">
      <dsp:nvSpPr>
        <dsp:cNvPr id="0" name=""/>
        <dsp:cNvSpPr/>
      </dsp:nvSpPr>
      <dsp:spPr>
        <a:xfrm>
          <a:off x="2668742" y="169213"/>
          <a:ext cx="2157885" cy="1466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B71C91-100E-4C30-A366-CED896153835}">
      <dsp:nvSpPr>
        <dsp:cNvPr id="0" name=""/>
        <dsp:cNvSpPr/>
      </dsp:nvSpPr>
      <dsp:spPr>
        <a:xfrm>
          <a:off x="2333531" y="1608"/>
          <a:ext cx="1629475" cy="977685"/>
        </a:xfrm>
        <a:prstGeom prst="roundRect">
          <a:avLst>
            <a:gd name="adj" fmla="val 10000"/>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Does/Do the group(s) have a designated representative from the Customs administration that is responsible for industry engagement?</a:t>
          </a:r>
        </a:p>
      </dsp:txBody>
      <dsp:txXfrm>
        <a:off x="2362166" y="30243"/>
        <a:ext cx="1572205" cy="920415"/>
      </dsp:txXfrm>
    </dsp:sp>
    <dsp:sp modelId="{EBC4F0C3-D594-4D1C-921F-B03B8C28046F}">
      <dsp:nvSpPr>
        <dsp:cNvPr id="0" name=""/>
        <dsp:cNvSpPr/>
      </dsp:nvSpPr>
      <dsp:spPr>
        <a:xfrm rot="5400000">
          <a:off x="4224891" y="780266"/>
          <a:ext cx="1212789" cy="1466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6A413C-0630-42D9-9E00-2358C7DBBD8E}">
      <dsp:nvSpPr>
        <dsp:cNvPr id="0" name=""/>
        <dsp:cNvSpPr/>
      </dsp:nvSpPr>
      <dsp:spPr>
        <a:xfrm>
          <a:off x="4500733" y="1608"/>
          <a:ext cx="1629475" cy="977685"/>
        </a:xfrm>
        <a:prstGeom prst="roundRect">
          <a:avLst>
            <a:gd name="adj" fmla="val 10000"/>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Is there a designated representative from the Customs administration that is responsible for coordination with partner agencies?</a:t>
          </a:r>
        </a:p>
      </dsp:txBody>
      <dsp:txXfrm>
        <a:off x="4529368" y="30243"/>
        <a:ext cx="1572205" cy="920415"/>
      </dsp:txXfrm>
    </dsp:sp>
    <dsp:sp modelId="{917546CA-7C51-4F1A-80B7-8A176441D95D}">
      <dsp:nvSpPr>
        <dsp:cNvPr id="0" name=""/>
        <dsp:cNvSpPr/>
      </dsp:nvSpPr>
      <dsp:spPr>
        <a:xfrm rot="5400000">
          <a:off x="4224891" y="2002373"/>
          <a:ext cx="1212789" cy="1466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FF2338-A7E6-481B-968E-6D50255A0E9E}">
      <dsp:nvSpPr>
        <dsp:cNvPr id="0" name=""/>
        <dsp:cNvSpPr/>
      </dsp:nvSpPr>
      <dsp:spPr>
        <a:xfrm>
          <a:off x="4500733" y="1223714"/>
          <a:ext cx="1629475" cy="977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Are there mechanisms to ensure transparency with the public regarding the group’s deliberations?</a:t>
          </a:r>
        </a:p>
      </dsp:txBody>
      <dsp:txXfrm>
        <a:off x="4529368" y="1252349"/>
        <a:ext cx="1572205" cy="920415"/>
      </dsp:txXfrm>
    </dsp:sp>
    <dsp:sp modelId="{AE44674A-DD4B-4DD8-A6DA-662E403A8203}">
      <dsp:nvSpPr>
        <dsp:cNvPr id="0" name=""/>
        <dsp:cNvSpPr/>
      </dsp:nvSpPr>
      <dsp:spPr>
        <a:xfrm>
          <a:off x="4500733" y="2445820"/>
          <a:ext cx="1629475" cy="977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Does/Do the group(s) the groups have established mechanisms to keep track of the recommendations from all involved for appropriate follow-up purposes? </a:t>
          </a:r>
        </a:p>
      </dsp:txBody>
      <dsp:txXfrm>
        <a:off x="4529368" y="2474455"/>
        <a:ext cx="1572205" cy="9204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985" y="443325"/>
          <a:ext cx="1921503" cy="768601"/>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 Measuring corruption specific to Customs</a:t>
          </a:r>
        </a:p>
      </dsp:txBody>
      <dsp:txXfrm>
        <a:off x="985" y="443325"/>
        <a:ext cx="1729353" cy="768601"/>
      </dsp:txXfrm>
    </dsp:sp>
    <dsp:sp modelId="{C36E7DD0-B0F2-4934-B009-9035B9697923}">
      <dsp:nvSpPr>
        <dsp:cNvPr id="0" name=""/>
        <dsp:cNvSpPr/>
      </dsp:nvSpPr>
      <dsp:spPr>
        <a:xfrm>
          <a:off x="1538187"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2. Providing a baseline assessment </a:t>
          </a:r>
        </a:p>
      </dsp:txBody>
      <dsp:txXfrm>
        <a:off x="1922488" y="443325"/>
        <a:ext cx="1152902" cy="768601"/>
      </dsp:txXfrm>
    </dsp:sp>
    <dsp:sp modelId="{5580624D-89C0-4A41-8FC3-255751178FC2}">
      <dsp:nvSpPr>
        <dsp:cNvPr id="0" name=""/>
        <dsp:cNvSpPr/>
      </dsp:nvSpPr>
      <dsp:spPr>
        <a:xfrm>
          <a:off x="3075390"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3. Comparing internal and external perception</a:t>
          </a:r>
        </a:p>
      </dsp:txBody>
      <dsp:txXfrm>
        <a:off x="3459691" y="443325"/>
        <a:ext cx="1152902" cy="768601"/>
      </dsp:txXfrm>
    </dsp:sp>
    <dsp:sp modelId="{649A0A25-EC27-4244-8A49-C4B75895D8A2}">
      <dsp:nvSpPr>
        <dsp:cNvPr id="0" name=""/>
        <dsp:cNvSpPr/>
      </dsp:nvSpPr>
      <dsp:spPr>
        <a:xfrm>
          <a:off x="4612592" y="443325"/>
          <a:ext cx="1921503" cy="76860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4. Bridging integrity principle and implementation</a:t>
          </a:r>
        </a:p>
      </dsp:txBody>
      <dsp:txXfrm>
        <a:off x="4996893" y="443325"/>
        <a:ext cx="1152902" cy="768601"/>
      </dsp:txXfrm>
    </dsp:sp>
    <dsp:sp modelId="{47C0243D-D117-4C5A-8A1F-389ADA3AE7AD}">
      <dsp:nvSpPr>
        <dsp:cNvPr id="0" name=""/>
        <dsp:cNvSpPr/>
      </dsp:nvSpPr>
      <dsp:spPr>
        <a:xfrm>
          <a:off x="6149795" y="443325"/>
          <a:ext cx="1921503" cy="768601"/>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5. Aligning multiple WCO integrity tools</a:t>
          </a:r>
        </a:p>
      </dsp:txBody>
      <dsp:txXfrm>
        <a:off x="6534096" y="443325"/>
        <a:ext cx="1152902" cy="76860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F0C664-3E0D-6EC9-DABB-3F9D89F515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a:extLst>
              <a:ext uri="{FF2B5EF4-FFF2-40B4-BE49-F238E27FC236}">
                <a16:creationId xmlns:a16="http://schemas.microsoft.com/office/drawing/2014/main" id="{97A74EDF-A456-3660-6143-CBBB5FB2F7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B98DD-879D-4107-ACD7-944E06A6F4FF}" type="datetimeFigureOut">
              <a:rPr lang="fr-BE" smtClean="0"/>
              <a:t>29/08/25</a:t>
            </a:fld>
            <a:endParaRPr lang="fr-BE"/>
          </a:p>
        </p:txBody>
      </p:sp>
      <p:sp>
        <p:nvSpPr>
          <p:cNvPr id="4" name="Footer Placeholder 3">
            <a:extLst>
              <a:ext uri="{FF2B5EF4-FFF2-40B4-BE49-F238E27FC236}">
                <a16:creationId xmlns:a16="http://schemas.microsoft.com/office/drawing/2014/main" id="{4CE266DF-0F4B-C44F-739C-62C5DBDF4B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a:extLst>
              <a:ext uri="{FF2B5EF4-FFF2-40B4-BE49-F238E27FC236}">
                <a16:creationId xmlns:a16="http://schemas.microsoft.com/office/drawing/2014/main" id="{8DB7FB20-2645-93DE-B113-B39A17A8B5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85A6A-C9D6-4C20-A135-7DD7B74FB568}" type="slidenum">
              <a:rPr lang="fr-BE" smtClean="0"/>
              <a:t>‹#›</a:t>
            </a:fld>
            <a:endParaRPr lang="fr-BE"/>
          </a:p>
        </p:txBody>
      </p:sp>
    </p:spTree>
    <p:extLst>
      <p:ext uri="{BB962C8B-B14F-4D97-AF65-F5344CB8AC3E}">
        <p14:creationId xmlns:p14="http://schemas.microsoft.com/office/powerpoint/2010/main" val="1846246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3322E-0DFB-9840-B26D-9197CE2FBE8C}" type="datetimeFigureOut">
              <a:rPr lang="en-US" smtClean="0"/>
              <a:t>8/29/25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89D4B-EDD2-E749-8217-097CBAD22C48}" type="slidenum">
              <a:rPr lang="en-US" smtClean="0"/>
              <a:t>‹#›</a:t>
            </a:fld>
            <a:endParaRPr lang="en-US"/>
          </a:p>
        </p:txBody>
      </p:sp>
    </p:spTree>
    <p:extLst>
      <p:ext uri="{BB962C8B-B14F-4D97-AF65-F5344CB8AC3E}">
        <p14:creationId xmlns:p14="http://schemas.microsoft.com/office/powerpoint/2010/main" val="93521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489D4B-EDD2-E749-8217-097CBAD22C48}" type="slidenum">
              <a:rPr lang="en-US" smtClean="0"/>
              <a:t>1</a:t>
            </a:fld>
            <a:endParaRPr lang="en-US"/>
          </a:p>
        </p:txBody>
      </p:sp>
    </p:spTree>
    <p:extLst>
      <p:ext uri="{BB962C8B-B14F-4D97-AF65-F5344CB8AC3E}">
        <p14:creationId xmlns:p14="http://schemas.microsoft.com/office/powerpoint/2010/main" val="3754044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CO Title ">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D40BC389-230E-E74E-A1CC-4CA04A95DC5F}"/>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p>
        </p:txBody>
      </p:sp>
      <p:sp>
        <p:nvSpPr>
          <p:cNvPr id="11" name="Title Placeholder 1">
            <a:extLst>
              <a:ext uri="{FF2B5EF4-FFF2-40B4-BE49-F238E27FC236}">
                <a16:creationId xmlns:a16="http://schemas.microsoft.com/office/drawing/2014/main" id="{A02BD401-3306-A44F-BF40-440D60C3B876}"/>
              </a:ext>
            </a:extLst>
          </p:cNvPr>
          <p:cNvSpPr txBox="1">
            <a:spLocks/>
          </p:cNvSpPr>
          <p:nvPr userDrawn="1"/>
        </p:nvSpPr>
        <p:spPr>
          <a:xfrm rot="16200000" flipH="1" flipV="1">
            <a:off x="2481428" y="119929"/>
            <a:ext cx="1296504" cy="5161678"/>
          </a:xfrm>
          <a:prstGeom prst="round1Rect">
            <a:avLst>
              <a:gd name="adj" fmla="val 40808"/>
            </a:avLst>
          </a:prstGeom>
          <a:gradFill flip="none" rotWithShape="0">
            <a:gsLst>
              <a:gs pos="0">
                <a:schemeClr val="tx1">
                  <a:alpha val="71000"/>
                </a:schemeClr>
              </a:gs>
              <a:gs pos="100000">
                <a:schemeClr val="accent1"/>
              </a:gs>
            </a:gsLst>
            <a:lin ang="0" scaled="0"/>
            <a:tileRect/>
          </a:gra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vert270" wrap="square" lIns="251999" tIns="251999" rIns="251999" bIns="251999"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2800" b="1" i="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B9981518-CF65-4D4D-8FFD-64D8D4FE17EE}"/>
              </a:ext>
            </a:extLst>
          </p:cNvPr>
          <p:cNvPicPr>
            <a:picLocks noChangeAspect="1"/>
          </p:cNvPicPr>
          <p:nvPr userDrawn="1"/>
        </p:nvPicPr>
        <p:blipFill rotWithShape="1">
          <a:blip r:embed="rId3"/>
          <a:srcRect l="14473" t="19773" r="13946" b="26916"/>
          <a:stretch/>
        </p:blipFill>
        <p:spPr>
          <a:xfrm>
            <a:off x="811233" y="672615"/>
            <a:ext cx="2838591" cy="1104956"/>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8" name="Round Single Corner of Rectangle 19">
            <a:extLst>
              <a:ext uri="{FF2B5EF4-FFF2-40B4-BE49-F238E27FC236}">
                <a16:creationId xmlns:a16="http://schemas.microsoft.com/office/drawing/2014/main" id="{1A17D94C-B91E-2044-90C5-C1991D278D7C}"/>
              </a:ext>
            </a:extLst>
          </p:cNvPr>
          <p:cNvSpPr/>
          <p:nvPr userDrawn="1"/>
        </p:nvSpPr>
        <p:spPr>
          <a:xfrm flipV="1">
            <a:off x="-7622" y="4082546"/>
            <a:ext cx="9167525" cy="2775454"/>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 name="connsiteX0" fmla="*/ 0 w 9158990"/>
              <a:gd name="connsiteY0" fmla="*/ 2886321 h 3919750"/>
              <a:gd name="connsiteX1" fmla="*/ 8110571 w 9158990"/>
              <a:gd name="connsiteY1" fmla="*/ 2886321 h 3919750"/>
              <a:gd name="connsiteX2" fmla="*/ 9144000 w 9158990"/>
              <a:gd name="connsiteY2" fmla="*/ 3919750 h 3919750"/>
              <a:gd name="connsiteX3" fmla="*/ 9158990 w 9158990"/>
              <a:gd name="connsiteY3" fmla="*/ 0 h 3919750"/>
              <a:gd name="connsiteX4" fmla="*/ 111319 w 9158990"/>
              <a:gd name="connsiteY4" fmla="*/ 1160891 h 3919750"/>
              <a:gd name="connsiteX5" fmla="*/ 0 w 9158990"/>
              <a:gd name="connsiteY5" fmla="*/ 2886321 h 3919750"/>
              <a:gd name="connsiteX0" fmla="*/ 0 w 9158990"/>
              <a:gd name="connsiteY0" fmla="*/ 2886321 h 3919750"/>
              <a:gd name="connsiteX1" fmla="*/ 8110571 w 9158990"/>
              <a:gd name="connsiteY1" fmla="*/ 2886321 h 3919750"/>
              <a:gd name="connsiteX2" fmla="*/ 9144000 w 9158990"/>
              <a:gd name="connsiteY2" fmla="*/ 3919750 h 3919750"/>
              <a:gd name="connsiteX3" fmla="*/ 9158990 w 9158990"/>
              <a:gd name="connsiteY3" fmla="*/ 0 h 3919750"/>
              <a:gd name="connsiteX4" fmla="*/ 15904 w 9158990"/>
              <a:gd name="connsiteY4" fmla="*/ 1113184 h 3919750"/>
              <a:gd name="connsiteX5" fmla="*/ 0 w 9158990"/>
              <a:gd name="connsiteY5" fmla="*/ 2886321 h 3919750"/>
              <a:gd name="connsiteX0" fmla="*/ 720 w 9159710"/>
              <a:gd name="connsiteY0" fmla="*/ 2886321 h 3919750"/>
              <a:gd name="connsiteX1" fmla="*/ 8111291 w 9159710"/>
              <a:gd name="connsiteY1" fmla="*/ 2886321 h 3919750"/>
              <a:gd name="connsiteX2" fmla="*/ 9144720 w 9159710"/>
              <a:gd name="connsiteY2" fmla="*/ 3919750 h 3919750"/>
              <a:gd name="connsiteX3" fmla="*/ 9159710 w 9159710"/>
              <a:gd name="connsiteY3" fmla="*/ 0 h 3919750"/>
              <a:gd name="connsiteX4" fmla="*/ 721 w 9159710"/>
              <a:gd name="connsiteY4" fmla="*/ 1105233 h 3919750"/>
              <a:gd name="connsiteX5" fmla="*/ 720 w 9159710"/>
              <a:gd name="connsiteY5" fmla="*/ 2886321 h 3919750"/>
              <a:gd name="connsiteX0" fmla="*/ 720 w 9144748"/>
              <a:gd name="connsiteY0" fmla="*/ 1860603 h 2894032"/>
              <a:gd name="connsiteX1" fmla="*/ 8111291 w 9144748"/>
              <a:gd name="connsiteY1" fmla="*/ 1860603 h 2894032"/>
              <a:gd name="connsiteX2" fmla="*/ 9144720 w 9144748"/>
              <a:gd name="connsiteY2" fmla="*/ 2894032 h 2894032"/>
              <a:gd name="connsiteX3" fmla="*/ 8984781 w 9144748"/>
              <a:gd name="connsiteY3" fmla="*/ 0 h 2894032"/>
              <a:gd name="connsiteX4" fmla="*/ 721 w 9144748"/>
              <a:gd name="connsiteY4" fmla="*/ 79515 h 2894032"/>
              <a:gd name="connsiteX5" fmla="*/ 720 w 9144748"/>
              <a:gd name="connsiteY5" fmla="*/ 1860603 h 2894032"/>
              <a:gd name="connsiteX0" fmla="*/ 720 w 9159710"/>
              <a:gd name="connsiteY0" fmla="*/ 1781088 h 2814517"/>
              <a:gd name="connsiteX1" fmla="*/ 8111291 w 9159710"/>
              <a:gd name="connsiteY1" fmla="*/ 1781088 h 2814517"/>
              <a:gd name="connsiteX2" fmla="*/ 9144720 w 9159710"/>
              <a:gd name="connsiteY2" fmla="*/ 2814517 h 2814517"/>
              <a:gd name="connsiteX3" fmla="*/ 9159710 w 9159710"/>
              <a:gd name="connsiteY3" fmla="*/ 39755 h 2814517"/>
              <a:gd name="connsiteX4" fmla="*/ 721 w 9159710"/>
              <a:gd name="connsiteY4" fmla="*/ 0 h 2814517"/>
              <a:gd name="connsiteX5" fmla="*/ 720 w 9159710"/>
              <a:gd name="connsiteY5" fmla="*/ 1781088 h 2814517"/>
              <a:gd name="connsiteX0" fmla="*/ 720 w 9159710"/>
              <a:gd name="connsiteY0" fmla="*/ 1789040 h 2822469"/>
              <a:gd name="connsiteX1" fmla="*/ 8111291 w 9159710"/>
              <a:gd name="connsiteY1" fmla="*/ 1789040 h 2822469"/>
              <a:gd name="connsiteX2" fmla="*/ 9144720 w 9159710"/>
              <a:gd name="connsiteY2" fmla="*/ 2822469 h 2822469"/>
              <a:gd name="connsiteX3" fmla="*/ 9159710 w 9159710"/>
              <a:gd name="connsiteY3" fmla="*/ 0 h 2822469"/>
              <a:gd name="connsiteX4" fmla="*/ 721 w 9159710"/>
              <a:gd name="connsiteY4" fmla="*/ 7952 h 2822469"/>
              <a:gd name="connsiteX5" fmla="*/ 720 w 9159710"/>
              <a:gd name="connsiteY5" fmla="*/ 1789040 h 2822469"/>
              <a:gd name="connsiteX0" fmla="*/ 720 w 9183564"/>
              <a:gd name="connsiteY0" fmla="*/ 1812894 h 2846323"/>
              <a:gd name="connsiteX1" fmla="*/ 8111291 w 9183564"/>
              <a:gd name="connsiteY1" fmla="*/ 1812894 h 2846323"/>
              <a:gd name="connsiteX2" fmla="*/ 9144720 w 9183564"/>
              <a:gd name="connsiteY2" fmla="*/ 2846323 h 2846323"/>
              <a:gd name="connsiteX3" fmla="*/ 9183564 w 9183564"/>
              <a:gd name="connsiteY3" fmla="*/ 0 h 2846323"/>
              <a:gd name="connsiteX4" fmla="*/ 721 w 9183564"/>
              <a:gd name="connsiteY4" fmla="*/ 31806 h 2846323"/>
              <a:gd name="connsiteX5" fmla="*/ 720 w 9183564"/>
              <a:gd name="connsiteY5" fmla="*/ 1812894 h 2846323"/>
              <a:gd name="connsiteX0" fmla="*/ 720 w 9159710"/>
              <a:gd name="connsiteY0" fmla="*/ 1828796 h 2862225"/>
              <a:gd name="connsiteX1" fmla="*/ 8111291 w 9159710"/>
              <a:gd name="connsiteY1" fmla="*/ 1828796 h 2862225"/>
              <a:gd name="connsiteX2" fmla="*/ 9144720 w 9159710"/>
              <a:gd name="connsiteY2" fmla="*/ 2862225 h 2862225"/>
              <a:gd name="connsiteX3" fmla="*/ 9159710 w 9159710"/>
              <a:gd name="connsiteY3" fmla="*/ 0 h 2862225"/>
              <a:gd name="connsiteX4" fmla="*/ 721 w 9159710"/>
              <a:gd name="connsiteY4" fmla="*/ 47708 h 2862225"/>
              <a:gd name="connsiteX5" fmla="*/ 720 w 9159710"/>
              <a:gd name="connsiteY5" fmla="*/ 1828796 h 2862225"/>
              <a:gd name="connsiteX0" fmla="*/ 720 w 9145349"/>
              <a:gd name="connsiteY0" fmla="*/ 1844698 h 2878127"/>
              <a:gd name="connsiteX1" fmla="*/ 8111291 w 9145349"/>
              <a:gd name="connsiteY1" fmla="*/ 1844698 h 2878127"/>
              <a:gd name="connsiteX2" fmla="*/ 9144720 w 9145349"/>
              <a:gd name="connsiteY2" fmla="*/ 2878127 h 2878127"/>
              <a:gd name="connsiteX3" fmla="*/ 9143807 w 9145349"/>
              <a:gd name="connsiteY3" fmla="*/ 0 h 2878127"/>
              <a:gd name="connsiteX4" fmla="*/ 721 w 9145349"/>
              <a:gd name="connsiteY4" fmla="*/ 63610 h 2878127"/>
              <a:gd name="connsiteX5" fmla="*/ 720 w 9145349"/>
              <a:gd name="connsiteY5" fmla="*/ 1844698 h 2878127"/>
              <a:gd name="connsiteX0" fmla="*/ 720 w 9159709"/>
              <a:gd name="connsiteY0" fmla="*/ 1820844 h 2854273"/>
              <a:gd name="connsiteX1" fmla="*/ 8111291 w 9159709"/>
              <a:gd name="connsiteY1" fmla="*/ 1820844 h 2854273"/>
              <a:gd name="connsiteX2" fmla="*/ 9144720 w 9159709"/>
              <a:gd name="connsiteY2" fmla="*/ 2854273 h 2854273"/>
              <a:gd name="connsiteX3" fmla="*/ 9159709 w 9159709"/>
              <a:gd name="connsiteY3" fmla="*/ 0 h 2854273"/>
              <a:gd name="connsiteX4" fmla="*/ 721 w 9159709"/>
              <a:gd name="connsiteY4" fmla="*/ 39756 h 2854273"/>
              <a:gd name="connsiteX5" fmla="*/ 720 w 9159709"/>
              <a:gd name="connsiteY5" fmla="*/ 1820844 h 2854273"/>
              <a:gd name="connsiteX0" fmla="*/ 720 w 9167660"/>
              <a:gd name="connsiteY0" fmla="*/ 1796990 h 2830419"/>
              <a:gd name="connsiteX1" fmla="*/ 8111291 w 9167660"/>
              <a:gd name="connsiteY1" fmla="*/ 1796990 h 2830419"/>
              <a:gd name="connsiteX2" fmla="*/ 9144720 w 9167660"/>
              <a:gd name="connsiteY2" fmla="*/ 2830419 h 2830419"/>
              <a:gd name="connsiteX3" fmla="*/ 9167660 w 9167660"/>
              <a:gd name="connsiteY3" fmla="*/ 0 h 2830419"/>
              <a:gd name="connsiteX4" fmla="*/ 721 w 9167660"/>
              <a:gd name="connsiteY4" fmla="*/ 15902 h 2830419"/>
              <a:gd name="connsiteX5" fmla="*/ 720 w 9167660"/>
              <a:gd name="connsiteY5" fmla="*/ 1796990 h 2830419"/>
              <a:gd name="connsiteX0" fmla="*/ 720 w 9159708"/>
              <a:gd name="connsiteY0" fmla="*/ 1781088 h 2814517"/>
              <a:gd name="connsiteX1" fmla="*/ 8111291 w 9159708"/>
              <a:gd name="connsiteY1" fmla="*/ 1781088 h 2814517"/>
              <a:gd name="connsiteX2" fmla="*/ 9144720 w 9159708"/>
              <a:gd name="connsiteY2" fmla="*/ 2814517 h 2814517"/>
              <a:gd name="connsiteX3" fmla="*/ 9159708 w 9159708"/>
              <a:gd name="connsiteY3" fmla="*/ 0 h 2814517"/>
              <a:gd name="connsiteX4" fmla="*/ 721 w 9159708"/>
              <a:gd name="connsiteY4" fmla="*/ 0 h 2814517"/>
              <a:gd name="connsiteX5" fmla="*/ 720 w 9159708"/>
              <a:gd name="connsiteY5" fmla="*/ 1781088 h 2814517"/>
              <a:gd name="connsiteX0" fmla="*/ 720 w 9151756"/>
              <a:gd name="connsiteY0" fmla="*/ 1804942 h 2838371"/>
              <a:gd name="connsiteX1" fmla="*/ 8111291 w 9151756"/>
              <a:gd name="connsiteY1" fmla="*/ 1804942 h 2838371"/>
              <a:gd name="connsiteX2" fmla="*/ 9144720 w 9151756"/>
              <a:gd name="connsiteY2" fmla="*/ 2838371 h 2838371"/>
              <a:gd name="connsiteX3" fmla="*/ 9151756 w 9151756"/>
              <a:gd name="connsiteY3" fmla="*/ 0 h 2838371"/>
              <a:gd name="connsiteX4" fmla="*/ 721 w 9151756"/>
              <a:gd name="connsiteY4" fmla="*/ 23854 h 2838371"/>
              <a:gd name="connsiteX5" fmla="*/ 720 w 9151756"/>
              <a:gd name="connsiteY5" fmla="*/ 1804942 h 2838371"/>
              <a:gd name="connsiteX0" fmla="*/ 8294 w 9159330"/>
              <a:gd name="connsiteY0" fmla="*/ 1821990 h 2855419"/>
              <a:gd name="connsiteX1" fmla="*/ 8118865 w 9159330"/>
              <a:gd name="connsiteY1" fmla="*/ 1821990 h 2855419"/>
              <a:gd name="connsiteX2" fmla="*/ 9152294 w 9159330"/>
              <a:gd name="connsiteY2" fmla="*/ 2855419 h 2855419"/>
              <a:gd name="connsiteX3" fmla="*/ 9159330 w 9159330"/>
              <a:gd name="connsiteY3" fmla="*/ 17048 h 2855419"/>
              <a:gd name="connsiteX4" fmla="*/ 321 w 9159330"/>
              <a:gd name="connsiteY4" fmla="*/ 0 h 2855419"/>
              <a:gd name="connsiteX5" fmla="*/ 8294 w 9159330"/>
              <a:gd name="connsiteY5" fmla="*/ 1821990 h 2855419"/>
              <a:gd name="connsiteX0" fmla="*/ 8294 w 9175260"/>
              <a:gd name="connsiteY0" fmla="*/ 1821990 h 2855419"/>
              <a:gd name="connsiteX1" fmla="*/ 8118865 w 9175260"/>
              <a:gd name="connsiteY1" fmla="*/ 1821990 h 2855419"/>
              <a:gd name="connsiteX2" fmla="*/ 9152294 w 9175260"/>
              <a:gd name="connsiteY2" fmla="*/ 2855419 h 2855419"/>
              <a:gd name="connsiteX3" fmla="*/ 9175260 w 9175260"/>
              <a:gd name="connsiteY3" fmla="*/ 687 h 2855419"/>
              <a:gd name="connsiteX4" fmla="*/ 321 w 9175260"/>
              <a:gd name="connsiteY4" fmla="*/ 0 h 2855419"/>
              <a:gd name="connsiteX5" fmla="*/ 8294 w 9175260"/>
              <a:gd name="connsiteY5" fmla="*/ 1821990 h 2855419"/>
              <a:gd name="connsiteX0" fmla="*/ 0 w 9182895"/>
              <a:gd name="connsiteY0" fmla="*/ 1813810 h 2855419"/>
              <a:gd name="connsiteX1" fmla="*/ 8126500 w 9182895"/>
              <a:gd name="connsiteY1" fmla="*/ 1821990 h 2855419"/>
              <a:gd name="connsiteX2" fmla="*/ 9159929 w 9182895"/>
              <a:gd name="connsiteY2" fmla="*/ 2855419 h 2855419"/>
              <a:gd name="connsiteX3" fmla="*/ 9182895 w 9182895"/>
              <a:gd name="connsiteY3" fmla="*/ 687 h 2855419"/>
              <a:gd name="connsiteX4" fmla="*/ 7956 w 9182895"/>
              <a:gd name="connsiteY4" fmla="*/ 0 h 2855419"/>
              <a:gd name="connsiteX5" fmla="*/ 0 w 9182895"/>
              <a:gd name="connsiteY5" fmla="*/ 1813810 h 28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895" h="2855419">
                <a:moveTo>
                  <a:pt x="0" y="1813810"/>
                </a:moveTo>
                <a:lnTo>
                  <a:pt x="8126500" y="1821990"/>
                </a:lnTo>
                <a:cubicBezTo>
                  <a:pt x="8697247" y="1821990"/>
                  <a:pt x="9159929" y="2284672"/>
                  <a:pt x="9159929" y="2855419"/>
                </a:cubicBezTo>
                <a:cubicBezTo>
                  <a:pt x="9162427" y="1911098"/>
                  <a:pt x="9180397" y="945008"/>
                  <a:pt x="9182895" y="687"/>
                </a:cubicBezTo>
                <a:lnTo>
                  <a:pt x="7956" y="0"/>
                </a:lnTo>
                <a:cubicBezTo>
                  <a:pt x="5458" y="612336"/>
                  <a:pt x="2498" y="1201474"/>
                  <a:pt x="0" y="18138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Text Placeholder 8">
            <a:extLst>
              <a:ext uri="{FF2B5EF4-FFF2-40B4-BE49-F238E27FC236}">
                <a16:creationId xmlns:a16="http://schemas.microsoft.com/office/drawing/2014/main" id="{7EEF0C54-22DB-304F-A922-78E926538F6E}"/>
              </a:ext>
            </a:extLst>
          </p:cNvPr>
          <p:cNvSpPr>
            <a:spLocks noGrp="1"/>
          </p:cNvSpPr>
          <p:nvPr>
            <p:ph type="body" sz="quarter" idx="10" hasCustomPrompt="1"/>
          </p:nvPr>
        </p:nvSpPr>
        <p:spPr>
          <a:xfrm>
            <a:off x="539750" y="2054225"/>
            <a:ext cx="4721225" cy="1303338"/>
          </a:xfrm>
          <a:prstGeom prst="rect">
            <a:avLst/>
          </a:prstGeom>
        </p:spPr>
        <p:txBody>
          <a:bodyPr anchor="ctr" anchorCtr="0"/>
          <a:lstStyle>
            <a:lvl1pPr marL="0" indent="0">
              <a:buNone/>
              <a:defRPr sz="32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en-GB"/>
              <a:t>Title of presentation</a:t>
            </a:r>
            <a:endParaRPr lang="en-US"/>
          </a:p>
        </p:txBody>
      </p:sp>
      <p:sp>
        <p:nvSpPr>
          <p:cNvPr id="12" name="Text Placeholder 4">
            <a:extLst>
              <a:ext uri="{FF2B5EF4-FFF2-40B4-BE49-F238E27FC236}">
                <a16:creationId xmlns:a16="http://schemas.microsoft.com/office/drawing/2014/main" id="{7ADB3ADE-2189-6C4A-B19A-CC67DF4BB7EA}"/>
              </a:ext>
            </a:extLst>
          </p:cNvPr>
          <p:cNvSpPr>
            <a:spLocks noGrp="1"/>
          </p:cNvSpPr>
          <p:nvPr>
            <p:ph type="body" sz="quarter" idx="14" hasCustomPrompt="1"/>
          </p:nvPr>
        </p:nvSpPr>
        <p:spPr>
          <a:xfrm>
            <a:off x="628650" y="5364617"/>
            <a:ext cx="5005796" cy="365125"/>
          </a:xfrm>
          <a:prstGeom prst="rect">
            <a:avLst/>
          </a:prstGeom>
        </p:spPr>
        <p:txBody>
          <a:bodyPr lIns="0" tIns="0" rIns="0" bIns="0">
            <a:noAutofit/>
          </a:bodyPr>
          <a:lstStyle>
            <a:lvl1pPr marL="0" indent="0">
              <a:lnSpc>
                <a:spcPct val="100000"/>
              </a:lnSpc>
              <a:spcBef>
                <a:spcPts val="0"/>
              </a:spcBef>
              <a:buNone/>
              <a:defRPr sz="1400" b="1">
                <a:solidFill>
                  <a:schemeClr val="tx1"/>
                </a:solidFill>
              </a:defRPr>
            </a:lvl1pPr>
            <a:lvl2pPr>
              <a:defRPr sz="2000"/>
            </a:lvl2pPr>
            <a:lvl3pPr>
              <a:defRPr sz="2000"/>
            </a:lvl3pPr>
          </a:lstStyle>
          <a:p>
            <a:pPr lvl="0"/>
            <a:r>
              <a:rPr lang="en-GB"/>
              <a:t>Name of the author</a:t>
            </a:r>
          </a:p>
        </p:txBody>
      </p:sp>
      <p:sp>
        <p:nvSpPr>
          <p:cNvPr id="13" name="Text Placeholder 4">
            <a:extLst>
              <a:ext uri="{FF2B5EF4-FFF2-40B4-BE49-F238E27FC236}">
                <a16:creationId xmlns:a16="http://schemas.microsoft.com/office/drawing/2014/main" id="{70F23E52-3B38-1441-AA84-5AEAD981A869}"/>
              </a:ext>
            </a:extLst>
          </p:cNvPr>
          <p:cNvSpPr>
            <a:spLocks noGrp="1"/>
          </p:cNvSpPr>
          <p:nvPr>
            <p:ph type="body" sz="quarter" idx="15" hasCustomPrompt="1"/>
          </p:nvPr>
        </p:nvSpPr>
        <p:spPr>
          <a:xfrm>
            <a:off x="628650" y="5729742"/>
            <a:ext cx="5005796" cy="540429"/>
          </a:xfrm>
          <a:prstGeom prst="rect">
            <a:avLst/>
          </a:prstGeom>
        </p:spPr>
        <p:txBody>
          <a:bodyPr lIns="0" tIns="0" rIns="0" bIns="0">
            <a:noAutofit/>
          </a:bodyPr>
          <a:lstStyle>
            <a:lvl1pPr marL="0" indent="0">
              <a:lnSpc>
                <a:spcPct val="100000"/>
              </a:lnSpc>
              <a:spcBef>
                <a:spcPts val="0"/>
              </a:spcBef>
              <a:buNone/>
              <a:defRPr sz="1100" b="0">
                <a:solidFill>
                  <a:schemeClr val="tx2"/>
                </a:solidFill>
              </a:defRPr>
            </a:lvl1pPr>
            <a:lvl2pPr>
              <a:defRPr sz="2000"/>
            </a:lvl2pPr>
            <a:lvl3pPr>
              <a:defRPr sz="2000"/>
            </a:lvl3pPr>
          </a:lstStyle>
          <a:p>
            <a:pPr lvl="0"/>
            <a:r>
              <a:rPr lang="en-GB"/>
              <a:t>Position</a:t>
            </a:r>
          </a:p>
          <a:p>
            <a:pPr lvl="0"/>
            <a:r>
              <a:rPr lang="en-GB"/>
              <a:t>Contact info </a:t>
            </a:r>
          </a:p>
        </p:txBody>
      </p:sp>
      <p:sp>
        <p:nvSpPr>
          <p:cNvPr id="14" name="Text Placeholder 4">
            <a:extLst>
              <a:ext uri="{FF2B5EF4-FFF2-40B4-BE49-F238E27FC236}">
                <a16:creationId xmlns:a16="http://schemas.microsoft.com/office/drawing/2014/main" id="{E1B134BD-C085-654A-9D33-A04315C0DB46}"/>
              </a:ext>
            </a:extLst>
          </p:cNvPr>
          <p:cNvSpPr>
            <a:spLocks noGrp="1"/>
          </p:cNvSpPr>
          <p:nvPr>
            <p:ph type="body" sz="quarter" idx="16" hasCustomPrompt="1"/>
          </p:nvPr>
        </p:nvSpPr>
        <p:spPr>
          <a:xfrm>
            <a:off x="5826034" y="5364617"/>
            <a:ext cx="2689315" cy="365125"/>
          </a:xfrm>
          <a:prstGeom prst="rect">
            <a:avLst/>
          </a:prstGeom>
        </p:spPr>
        <p:txBody>
          <a:bodyPr lIns="0" tIns="0" rIns="0" bIns="0">
            <a:noAutofit/>
          </a:bodyPr>
          <a:lstStyle>
            <a:lvl1pPr marL="0" indent="0">
              <a:lnSpc>
                <a:spcPct val="100000"/>
              </a:lnSpc>
              <a:spcBef>
                <a:spcPts val="0"/>
              </a:spcBef>
              <a:buNone/>
              <a:defRPr sz="1400" b="0">
                <a:solidFill>
                  <a:schemeClr val="tx1"/>
                </a:solidFill>
              </a:defRPr>
            </a:lvl1pPr>
            <a:lvl2pPr>
              <a:defRPr sz="2000"/>
            </a:lvl2pPr>
            <a:lvl3pPr>
              <a:defRPr sz="2000"/>
            </a:lvl3pPr>
          </a:lstStyle>
          <a:p>
            <a:pPr lvl="0"/>
            <a:r>
              <a:rPr lang="en-GB"/>
              <a:t>Event</a:t>
            </a:r>
          </a:p>
        </p:txBody>
      </p:sp>
      <p:sp>
        <p:nvSpPr>
          <p:cNvPr id="15" name="Text Placeholder 4">
            <a:extLst>
              <a:ext uri="{FF2B5EF4-FFF2-40B4-BE49-F238E27FC236}">
                <a16:creationId xmlns:a16="http://schemas.microsoft.com/office/drawing/2014/main" id="{609D30E8-7186-414A-A4DB-206D57D22DCC}"/>
              </a:ext>
            </a:extLst>
          </p:cNvPr>
          <p:cNvSpPr>
            <a:spLocks noGrp="1"/>
          </p:cNvSpPr>
          <p:nvPr>
            <p:ph type="body" sz="quarter" idx="17" hasCustomPrompt="1"/>
          </p:nvPr>
        </p:nvSpPr>
        <p:spPr>
          <a:xfrm>
            <a:off x="5826034" y="5729742"/>
            <a:ext cx="2689315" cy="540429"/>
          </a:xfrm>
          <a:prstGeom prst="rect">
            <a:avLst/>
          </a:prstGeom>
        </p:spPr>
        <p:txBody>
          <a:bodyPr lIns="0" tIns="0" rIns="0" bIns="0">
            <a:noAutofit/>
          </a:bodyPr>
          <a:lstStyle>
            <a:lvl1pPr marL="0" indent="0">
              <a:lnSpc>
                <a:spcPct val="100000"/>
              </a:lnSpc>
              <a:spcBef>
                <a:spcPts val="0"/>
              </a:spcBef>
              <a:buNone/>
              <a:defRPr sz="1100" b="0">
                <a:solidFill>
                  <a:schemeClr val="tx2"/>
                </a:solidFill>
              </a:defRPr>
            </a:lvl1pPr>
            <a:lvl2pPr>
              <a:defRPr sz="2000"/>
            </a:lvl2pPr>
            <a:lvl3pPr>
              <a:defRPr sz="2000"/>
            </a:lvl3pPr>
          </a:lstStyle>
          <a:p>
            <a:pPr lvl="0"/>
            <a:r>
              <a:rPr lang="en-GB"/>
              <a:t>Date</a:t>
            </a:r>
          </a:p>
        </p:txBody>
      </p:sp>
      <p:sp>
        <p:nvSpPr>
          <p:cNvPr id="16" name="Slide Number Placeholder 5">
            <a:extLst>
              <a:ext uri="{FF2B5EF4-FFF2-40B4-BE49-F238E27FC236}">
                <a16:creationId xmlns:a16="http://schemas.microsoft.com/office/drawing/2014/main" id="{319C29E3-2848-0240-94EB-256663784016}"/>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a:p>
        </p:txBody>
      </p:sp>
      <p:cxnSp>
        <p:nvCxnSpPr>
          <p:cNvPr id="22" name="Straight Connector 21">
            <a:extLst>
              <a:ext uri="{FF2B5EF4-FFF2-40B4-BE49-F238E27FC236}">
                <a16:creationId xmlns:a16="http://schemas.microsoft.com/office/drawing/2014/main" id="{22179E20-8F6B-FB44-B5C9-792ACFAB27BF}"/>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F550D580-3310-F343-9FC8-26FF864639A6}"/>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err="1"/>
              <a:t>www.wcoomd.org</a:t>
            </a:r>
            <a:endParaRPr lang="en-US"/>
          </a:p>
        </p:txBody>
      </p:sp>
      <p:sp>
        <p:nvSpPr>
          <p:cNvPr id="18" name="Text Placeholder 2">
            <a:extLst>
              <a:ext uri="{FF2B5EF4-FFF2-40B4-BE49-F238E27FC236}">
                <a16:creationId xmlns:a16="http://schemas.microsoft.com/office/drawing/2014/main" id="{C51E32F1-7192-3645-96B1-71A73B357A86}"/>
              </a:ext>
            </a:extLst>
          </p:cNvPr>
          <p:cNvSpPr txBox="1">
            <a:spLocks/>
          </p:cNvSpPr>
          <p:nvPr userDrawn="1"/>
        </p:nvSpPr>
        <p:spPr>
          <a:xfrm>
            <a:off x="3100388" y="6356350"/>
            <a:ext cx="4662487" cy="365125"/>
          </a:xfrm>
          <a:prstGeom prst="rect">
            <a:avLst/>
          </a:prstGeom>
        </p:spPr>
        <p:txBody>
          <a:bodyPr rIns="0" anchor="ctr" anchorCtr="0"/>
          <a:lstStyle>
            <a:lvl1pPr marL="0" indent="0" algn="r" defTabSz="914400" rtl="0" eaLnBrk="1" latinLnBrk="0" hangingPunct="1">
              <a:lnSpc>
                <a:spcPct val="90000"/>
              </a:lnSpc>
              <a:spcBef>
                <a:spcPts val="1000"/>
              </a:spcBef>
              <a:buFont typeface="Arial" panose="020B0604020202020204" pitchFamily="34" charset="0"/>
              <a:buNone/>
              <a:defRPr lang="en-US" sz="1000" b="1" i="0" u="none" strike="noStrike" kern="120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a:solidFill>
                  <a:srgbClr val="000000"/>
                </a:solidFill>
                <a:latin typeface="Arial Black" panose="020B0604020202020204" pitchFamily="34" charset="0"/>
              </a:rPr>
              <a:t>©</a:t>
            </a:r>
            <a:r>
              <a:rPr lang="en-US" sz="800" b="0">
                <a:solidFill>
                  <a:srgbClr val="000000"/>
                </a:solidFill>
              </a:rPr>
              <a:t> 2019 World Customs Organization (WCO)</a:t>
            </a:r>
            <a:endParaRPr lang="en-US" sz="800" b="0"/>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9223" y="6426480"/>
            <a:ext cx="669890" cy="283987"/>
          </a:xfrm>
          <a:prstGeom prst="rect">
            <a:avLst/>
          </a:prstGeom>
        </p:spPr>
      </p:pic>
    </p:spTree>
    <p:extLst>
      <p:ext uri="{BB962C8B-B14F-4D97-AF65-F5344CB8AC3E}">
        <p14:creationId xmlns:p14="http://schemas.microsoft.com/office/powerpoint/2010/main" val="43063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CO Thank you">
    <p:bg>
      <p:bgPr>
        <a:blipFill dpi="0" rotWithShape="1">
          <a:blip r:embed="rId2">
            <a:lum/>
          </a:blip>
          <a:srcRect/>
          <a:stretch>
            <a:fillRect l="-56000" r="-56000"/>
          </a:stretch>
        </a:blipFill>
        <a:effectLst/>
      </p:bgPr>
    </p:bg>
    <p:spTree>
      <p:nvGrpSpPr>
        <p:cNvPr id="1" name=""/>
        <p:cNvGrpSpPr/>
        <p:nvPr/>
      </p:nvGrpSpPr>
      <p:grpSpPr>
        <a:xfrm>
          <a:off x="0" y="0"/>
          <a:ext cx="0" cy="0"/>
          <a:chOff x="0" y="0"/>
          <a:chExt cx="0" cy="0"/>
        </a:xfrm>
      </p:grpSpPr>
      <p:sp>
        <p:nvSpPr>
          <p:cNvPr id="21" name="Round Single Corner of Rectangle 19">
            <a:extLst>
              <a:ext uri="{FF2B5EF4-FFF2-40B4-BE49-F238E27FC236}">
                <a16:creationId xmlns:a16="http://schemas.microsoft.com/office/drawing/2014/main" id="{915598EF-8F82-1E4F-919F-E7C64E58ED5D}"/>
              </a:ext>
            </a:extLst>
          </p:cNvPr>
          <p:cNvSpPr/>
          <p:nvPr userDrawn="1"/>
        </p:nvSpPr>
        <p:spPr>
          <a:xfrm flipV="1">
            <a:off x="-1442" y="2948374"/>
            <a:ext cx="9159711" cy="3919750"/>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11" h="3919750">
                <a:moveTo>
                  <a:pt x="721" y="2886321"/>
                </a:moveTo>
                <a:lnTo>
                  <a:pt x="8111292" y="2886321"/>
                </a:lnTo>
                <a:cubicBezTo>
                  <a:pt x="8682039" y="2886321"/>
                  <a:pt x="9144721" y="3349003"/>
                  <a:pt x="9144721" y="3919750"/>
                </a:cubicBezTo>
                <a:cubicBezTo>
                  <a:pt x="9147219" y="2975429"/>
                  <a:pt x="9157213" y="944321"/>
                  <a:pt x="9159711" y="0"/>
                </a:cubicBezTo>
                <a:lnTo>
                  <a:pt x="722" y="0"/>
                </a:lnTo>
                <a:cubicBezTo>
                  <a:pt x="-1776" y="612336"/>
                  <a:pt x="3219" y="2273985"/>
                  <a:pt x="721" y="2886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 name="Title Placeholder 1">
            <a:extLst>
              <a:ext uri="{FF2B5EF4-FFF2-40B4-BE49-F238E27FC236}">
                <a16:creationId xmlns:a16="http://schemas.microsoft.com/office/drawing/2014/main" id="{C06392C3-6F58-4D4B-A968-E4D35D495A5D}"/>
              </a:ext>
            </a:extLst>
          </p:cNvPr>
          <p:cNvSpPr txBox="1">
            <a:spLocks/>
          </p:cNvSpPr>
          <p:nvPr userDrawn="1"/>
        </p:nvSpPr>
        <p:spPr>
          <a:xfrm rot="16200000" flipH="1" flipV="1">
            <a:off x="2481428" y="119929"/>
            <a:ext cx="1296504" cy="5161678"/>
          </a:xfrm>
          <a:prstGeom prst="round1Rect">
            <a:avLst>
              <a:gd name="adj" fmla="val 40808"/>
            </a:avLst>
          </a:prstGeom>
          <a:gradFill flip="none" rotWithShape="0">
            <a:gsLst>
              <a:gs pos="0">
                <a:schemeClr val="tx1">
                  <a:alpha val="71000"/>
                </a:schemeClr>
              </a:gs>
              <a:gs pos="100000">
                <a:schemeClr val="accent1"/>
              </a:gs>
            </a:gsLst>
            <a:lin ang="0" scaled="0"/>
            <a:tileRect/>
          </a:gra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vert270" wrap="square" lIns="251999" tIns="251999" rIns="251999" bIns="251999"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2800" b="1" i="0">
              <a:latin typeface="Arial" panose="020B0604020202020204" pitchFamily="34" charset="0"/>
              <a:cs typeface="Arial" panose="020B0604020202020204" pitchFamily="34" charset="0"/>
            </a:endParaRPr>
          </a:p>
        </p:txBody>
      </p:sp>
      <p:sp>
        <p:nvSpPr>
          <p:cNvPr id="5" name="Title Placeholder 2">
            <a:extLst>
              <a:ext uri="{FF2B5EF4-FFF2-40B4-BE49-F238E27FC236}">
                <a16:creationId xmlns:a16="http://schemas.microsoft.com/office/drawing/2014/main" id="{7B95360F-BB14-784A-8533-57568D213605}"/>
              </a:ext>
            </a:extLst>
          </p:cNvPr>
          <p:cNvSpPr>
            <a:spLocks noGrp="1"/>
          </p:cNvSpPr>
          <p:nvPr>
            <p:ph type="title" hasCustomPrompt="1"/>
          </p:nvPr>
        </p:nvSpPr>
        <p:spPr>
          <a:xfrm>
            <a:off x="564204" y="2062114"/>
            <a:ext cx="5155660" cy="1313058"/>
          </a:xfrm>
          <a:prstGeom prst="rect">
            <a:avLst/>
          </a:prstGeom>
        </p:spPr>
        <p:txBody>
          <a:bodyPr vert="horz" lIns="108000" tIns="0" rIns="0" bIns="0" rtlCol="0" anchor="ctr" anchorCtr="0">
            <a:normAutofit/>
          </a:bodyPr>
          <a:lstStyle>
            <a:lvl1pPr>
              <a:defRPr>
                <a:solidFill>
                  <a:schemeClr val="bg1"/>
                </a:solidFill>
              </a:defRPr>
            </a:lvl1pPr>
          </a:lstStyle>
          <a:p>
            <a:r>
              <a:rPr lang="en-GB"/>
              <a:t>Thank you</a:t>
            </a:r>
            <a:endParaRPr lang="en-US"/>
          </a:p>
        </p:txBody>
      </p:sp>
      <p:cxnSp>
        <p:nvCxnSpPr>
          <p:cNvPr id="8" name="Straight Connector 7">
            <a:extLst>
              <a:ext uri="{FF2B5EF4-FFF2-40B4-BE49-F238E27FC236}">
                <a16:creationId xmlns:a16="http://schemas.microsoft.com/office/drawing/2014/main" id="{E95F3AC7-2909-A241-A1B6-51CD29900432}"/>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F94DD989-C2B3-2344-9EAA-7DE80CFA912D}"/>
              </a:ext>
            </a:extLst>
          </p:cNvPr>
          <p:cNvSpPr>
            <a:spLocks noGrp="1"/>
          </p:cNvSpPr>
          <p:nvPr>
            <p:ph type="body" sz="quarter" idx="14" hasCustomPrompt="1"/>
          </p:nvPr>
        </p:nvSpPr>
        <p:spPr>
          <a:xfrm>
            <a:off x="628650" y="4430761"/>
            <a:ext cx="7886698" cy="365125"/>
          </a:xfrm>
          <a:prstGeom prst="rect">
            <a:avLst/>
          </a:prstGeom>
        </p:spPr>
        <p:txBody>
          <a:bodyPr lIns="0">
            <a:noAutofit/>
          </a:bodyPr>
          <a:lstStyle>
            <a:lvl1pPr marL="0" indent="0">
              <a:lnSpc>
                <a:spcPct val="100000"/>
              </a:lnSpc>
              <a:spcBef>
                <a:spcPts val="0"/>
              </a:spcBef>
              <a:buNone/>
              <a:defRPr sz="1600" b="1">
                <a:solidFill>
                  <a:schemeClr val="tx1"/>
                </a:solidFill>
              </a:defRPr>
            </a:lvl1pPr>
            <a:lvl2pPr>
              <a:defRPr sz="2000"/>
            </a:lvl2pPr>
            <a:lvl3pPr>
              <a:defRPr sz="2000"/>
            </a:lvl3pPr>
          </a:lstStyle>
          <a:p>
            <a:pPr lvl="0"/>
            <a:r>
              <a:rPr lang="en-GB"/>
              <a:t>Name of the author</a:t>
            </a:r>
          </a:p>
        </p:txBody>
      </p:sp>
      <p:sp>
        <p:nvSpPr>
          <p:cNvPr id="12" name="Text Placeholder 4">
            <a:extLst>
              <a:ext uri="{FF2B5EF4-FFF2-40B4-BE49-F238E27FC236}">
                <a16:creationId xmlns:a16="http://schemas.microsoft.com/office/drawing/2014/main" id="{C460CA67-3657-6741-B5DB-32C751A0132A}"/>
              </a:ext>
            </a:extLst>
          </p:cNvPr>
          <p:cNvSpPr>
            <a:spLocks noGrp="1"/>
          </p:cNvSpPr>
          <p:nvPr>
            <p:ph type="body" sz="quarter" idx="15" hasCustomPrompt="1"/>
          </p:nvPr>
        </p:nvSpPr>
        <p:spPr>
          <a:xfrm>
            <a:off x="628650" y="4795886"/>
            <a:ext cx="7886698" cy="1313072"/>
          </a:xfrm>
          <a:prstGeom prst="rect">
            <a:avLst/>
          </a:prstGeom>
        </p:spPr>
        <p:txBody>
          <a:bodyPr lIns="0">
            <a:noAutofit/>
          </a:bodyPr>
          <a:lstStyle>
            <a:lvl1pPr marL="0" indent="0">
              <a:lnSpc>
                <a:spcPct val="100000"/>
              </a:lnSpc>
              <a:spcBef>
                <a:spcPts val="0"/>
              </a:spcBef>
              <a:buNone/>
              <a:defRPr sz="1400" b="0">
                <a:solidFill>
                  <a:schemeClr val="tx2"/>
                </a:solidFill>
              </a:defRPr>
            </a:lvl1pPr>
            <a:lvl2pPr>
              <a:defRPr sz="2000"/>
            </a:lvl2pPr>
            <a:lvl3pPr>
              <a:defRPr sz="2000"/>
            </a:lvl3pPr>
          </a:lstStyle>
          <a:p>
            <a:pPr lvl="0"/>
            <a:r>
              <a:rPr lang="en-GB"/>
              <a:t>Position</a:t>
            </a:r>
          </a:p>
          <a:p>
            <a:pPr lvl="0"/>
            <a:r>
              <a:rPr lang="en-GB"/>
              <a:t>Contact info </a:t>
            </a:r>
          </a:p>
        </p:txBody>
      </p:sp>
      <p:pic>
        <p:nvPicPr>
          <p:cNvPr id="3" name="Picture 2">
            <a:extLst>
              <a:ext uri="{FF2B5EF4-FFF2-40B4-BE49-F238E27FC236}">
                <a16:creationId xmlns:a16="http://schemas.microsoft.com/office/drawing/2014/main" id="{77C85340-53D9-614C-9380-A1E15A47E992}"/>
              </a:ext>
            </a:extLst>
          </p:cNvPr>
          <p:cNvPicPr>
            <a:picLocks noChangeAspect="1"/>
          </p:cNvPicPr>
          <p:nvPr userDrawn="1"/>
        </p:nvPicPr>
        <p:blipFill>
          <a:blip r:embed="rId3"/>
          <a:srcRect/>
          <a:stretch/>
        </p:blipFill>
        <p:spPr>
          <a:xfrm>
            <a:off x="628650" y="5786794"/>
            <a:ext cx="330200" cy="330200"/>
          </a:xfrm>
          <a:prstGeom prst="rect">
            <a:avLst/>
          </a:prstGeom>
        </p:spPr>
      </p:pic>
      <p:pic>
        <p:nvPicPr>
          <p:cNvPr id="4" name="Picture 3">
            <a:extLst>
              <a:ext uri="{FF2B5EF4-FFF2-40B4-BE49-F238E27FC236}">
                <a16:creationId xmlns:a16="http://schemas.microsoft.com/office/drawing/2014/main" id="{1199B434-263E-C34C-AEFB-7C98F2B820CF}"/>
              </a:ext>
            </a:extLst>
          </p:cNvPr>
          <p:cNvPicPr>
            <a:picLocks noChangeAspect="1"/>
          </p:cNvPicPr>
          <p:nvPr userDrawn="1"/>
        </p:nvPicPr>
        <p:blipFill>
          <a:blip r:embed="rId4"/>
          <a:srcRect/>
          <a:stretch/>
        </p:blipFill>
        <p:spPr>
          <a:xfrm>
            <a:off x="1008197" y="5792331"/>
            <a:ext cx="330200" cy="330200"/>
          </a:xfrm>
          <a:prstGeom prst="rect">
            <a:avLst/>
          </a:prstGeom>
        </p:spPr>
      </p:pic>
      <p:pic>
        <p:nvPicPr>
          <p:cNvPr id="6" name="Picture 5">
            <a:extLst>
              <a:ext uri="{FF2B5EF4-FFF2-40B4-BE49-F238E27FC236}">
                <a16:creationId xmlns:a16="http://schemas.microsoft.com/office/drawing/2014/main" id="{A8FBD724-1BCC-C647-92CC-7DC115283EED}"/>
              </a:ext>
            </a:extLst>
          </p:cNvPr>
          <p:cNvPicPr>
            <a:picLocks noChangeAspect="1"/>
          </p:cNvPicPr>
          <p:nvPr userDrawn="1"/>
        </p:nvPicPr>
        <p:blipFill>
          <a:blip r:embed="rId5"/>
          <a:srcRect/>
          <a:stretch/>
        </p:blipFill>
        <p:spPr>
          <a:xfrm>
            <a:off x="1387745" y="5795089"/>
            <a:ext cx="330200" cy="330200"/>
          </a:xfrm>
          <a:prstGeom prst="rect">
            <a:avLst/>
          </a:prstGeom>
        </p:spPr>
      </p:pic>
      <p:pic>
        <p:nvPicPr>
          <p:cNvPr id="13" name="Picture 12">
            <a:extLst>
              <a:ext uri="{FF2B5EF4-FFF2-40B4-BE49-F238E27FC236}">
                <a16:creationId xmlns:a16="http://schemas.microsoft.com/office/drawing/2014/main" id="{1ED22E0A-5065-5F4A-9D54-011E0173093D}"/>
              </a:ext>
            </a:extLst>
          </p:cNvPr>
          <p:cNvPicPr>
            <a:picLocks noChangeAspect="1"/>
          </p:cNvPicPr>
          <p:nvPr userDrawn="1"/>
        </p:nvPicPr>
        <p:blipFill>
          <a:blip r:embed="rId6"/>
          <a:srcRect/>
          <a:stretch/>
        </p:blipFill>
        <p:spPr>
          <a:xfrm>
            <a:off x="1767292" y="5795089"/>
            <a:ext cx="330200" cy="330200"/>
          </a:xfrm>
          <a:prstGeom prst="rect">
            <a:avLst/>
          </a:prstGeom>
        </p:spPr>
      </p:pic>
      <p:sp>
        <p:nvSpPr>
          <p:cNvPr id="16" name="Slide Number Placeholder 5">
            <a:extLst>
              <a:ext uri="{FF2B5EF4-FFF2-40B4-BE49-F238E27FC236}">
                <a16:creationId xmlns:a16="http://schemas.microsoft.com/office/drawing/2014/main" id="{76BF1212-D342-D941-97FC-DFB97043ABF9}"/>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a:p>
        </p:txBody>
      </p:sp>
      <p:sp>
        <p:nvSpPr>
          <p:cNvPr id="15" name="Title Placeholder 1">
            <a:extLst>
              <a:ext uri="{FF2B5EF4-FFF2-40B4-BE49-F238E27FC236}">
                <a16:creationId xmlns:a16="http://schemas.microsoft.com/office/drawing/2014/main" id="{897B0E0D-1876-6745-ABC2-F3BA876E6AE8}"/>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p>
        </p:txBody>
      </p:sp>
      <p:pic>
        <p:nvPicPr>
          <p:cNvPr id="18" name="Picture 17">
            <a:extLst>
              <a:ext uri="{FF2B5EF4-FFF2-40B4-BE49-F238E27FC236}">
                <a16:creationId xmlns:a16="http://schemas.microsoft.com/office/drawing/2014/main" id="{B5384EAE-AD6C-6041-BF95-2DD6E95EAAAC}"/>
              </a:ext>
            </a:extLst>
          </p:cNvPr>
          <p:cNvPicPr>
            <a:picLocks noChangeAspect="1"/>
          </p:cNvPicPr>
          <p:nvPr userDrawn="1"/>
        </p:nvPicPr>
        <p:blipFill rotWithShape="1">
          <a:blip r:embed="rId7"/>
          <a:srcRect l="14473" t="19773" r="13946" b="26916"/>
          <a:stretch/>
        </p:blipFill>
        <p:spPr>
          <a:xfrm>
            <a:off x="811233" y="672615"/>
            <a:ext cx="2838591" cy="1104956"/>
          </a:xfrm>
          <a:prstGeom prst="rect">
            <a:avLst/>
          </a:prstGeom>
          <a:noFill/>
          <a:ln>
            <a:noFill/>
          </a:ln>
        </p:spPr>
        <p:style>
          <a:lnRef idx="0">
            <a:scrgbClr r="0" g="0" b="0"/>
          </a:lnRef>
          <a:fillRef idx="0">
            <a:scrgbClr r="0" g="0" b="0"/>
          </a:fillRef>
          <a:effectRef idx="0">
            <a:scrgbClr r="0" g="0" b="0"/>
          </a:effectRef>
          <a:fontRef idx="minor">
            <a:schemeClr val="dk1"/>
          </a:fontRef>
        </p:style>
      </p:pic>
      <p:cxnSp>
        <p:nvCxnSpPr>
          <p:cNvPr id="19" name="Straight Connector 18">
            <a:extLst>
              <a:ext uri="{FF2B5EF4-FFF2-40B4-BE49-F238E27FC236}">
                <a16:creationId xmlns:a16="http://schemas.microsoft.com/office/drawing/2014/main" id="{3ED80D51-C8E6-2D4A-93F6-56D84A98798F}"/>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E9CF8198-B19E-4A45-95BF-CE5D4D89A5E4}"/>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err="1"/>
              <a:t>www.wcoomd.org</a:t>
            </a:r>
            <a:endParaRPr lang="en-US"/>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02030" y="6446162"/>
            <a:ext cx="669890" cy="283987"/>
          </a:xfrm>
          <a:prstGeom prst="rect">
            <a:avLst/>
          </a:prstGeom>
        </p:spPr>
      </p:pic>
    </p:spTree>
    <p:extLst>
      <p:ext uri="{BB962C8B-B14F-4D97-AF65-F5344CB8AC3E}">
        <p14:creationId xmlns:p14="http://schemas.microsoft.com/office/powerpoint/2010/main" val="161464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CO Chapter">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Round Single Corner of Rectangle 19">
            <a:extLst>
              <a:ext uri="{FF2B5EF4-FFF2-40B4-BE49-F238E27FC236}">
                <a16:creationId xmlns:a16="http://schemas.microsoft.com/office/drawing/2014/main" id="{0D7EB36D-97BA-A745-BDC2-900964237798}"/>
              </a:ext>
            </a:extLst>
          </p:cNvPr>
          <p:cNvSpPr/>
          <p:nvPr userDrawn="1"/>
        </p:nvSpPr>
        <p:spPr>
          <a:xfrm flipV="1">
            <a:off x="-1442" y="2948374"/>
            <a:ext cx="9159711" cy="3919750"/>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11" h="3919750">
                <a:moveTo>
                  <a:pt x="721" y="2886321"/>
                </a:moveTo>
                <a:lnTo>
                  <a:pt x="8111292" y="2886321"/>
                </a:lnTo>
                <a:cubicBezTo>
                  <a:pt x="8682039" y="2886321"/>
                  <a:pt x="9144721" y="3349003"/>
                  <a:pt x="9144721" y="3919750"/>
                </a:cubicBezTo>
                <a:cubicBezTo>
                  <a:pt x="9147219" y="2975429"/>
                  <a:pt x="9157213" y="944321"/>
                  <a:pt x="9159711" y="0"/>
                </a:cubicBezTo>
                <a:lnTo>
                  <a:pt x="722" y="0"/>
                </a:lnTo>
                <a:cubicBezTo>
                  <a:pt x="-1776" y="612336"/>
                  <a:pt x="3219" y="2273985"/>
                  <a:pt x="721" y="2886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Title Placeholder 2">
            <a:extLst>
              <a:ext uri="{FF2B5EF4-FFF2-40B4-BE49-F238E27FC236}">
                <a16:creationId xmlns:a16="http://schemas.microsoft.com/office/drawing/2014/main" id="{7B95360F-BB14-784A-8533-57568D213605}"/>
              </a:ext>
            </a:extLst>
          </p:cNvPr>
          <p:cNvSpPr>
            <a:spLocks noGrp="1"/>
          </p:cNvSpPr>
          <p:nvPr>
            <p:ph type="title"/>
          </p:nvPr>
        </p:nvSpPr>
        <p:spPr>
          <a:xfrm>
            <a:off x="548839" y="4423746"/>
            <a:ext cx="7966509" cy="529256"/>
          </a:xfrm>
          <a:prstGeom prst="rect">
            <a:avLst/>
          </a:prstGeom>
        </p:spPr>
        <p:txBody>
          <a:bodyPr vert="horz" lIns="0" tIns="0" rIns="0" bIns="0" rtlCol="0" anchor="t" anchorCtr="0">
            <a:normAutofit/>
          </a:bodyPr>
          <a:lstStyle>
            <a:lvl1pPr>
              <a:defRPr sz="2800" b="1"/>
            </a:lvl1pPr>
          </a:lstStyle>
          <a:p>
            <a:r>
              <a:rPr lang="en-US"/>
              <a:t>Click to edit Master title style</a:t>
            </a:r>
          </a:p>
        </p:txBody>
      </p:sp>
      <p:sp>
        <p:nvSpPr>
          <p:cNvPr id="7" name="Text Placeholder 6">
            <a:extLst>
              <a:ext uri="{FF2B5EF4-FFF2-40B4-BE49-F238E27FC236}">
                <a16:creationId xmlns:a16="http://schemas.microsoft.com/office/drawing/2014/main" id="{EBD7821D-004E-B545-9D09-DD6F443095E1}"/>
              </a:ext>
            </a:extLst>
          </p:cNvPr>
          <p:cNvSpPr>
            <a:spLocks noGrp="1"/>
          </p:cNvSpPr>
          <p:nvPr>
            <p:ph type="body" sz="quarter" idx="12"/>
          </p:nvPr>
        </p:nvSpPr>
        <p:spPr>
          <a:xfrm>
            <a:off x="548840" y="5091845"/>
            <a:ext cx="7966508" cy="825500"/>
          </a:xfrm>
          <a:prstGeom prst="rect">
            <a:avLst/>
          </a:prstGeom>
        </p:spPr>
        <p:txBody>
          <a:bodyPr/>
          <a:lstStyle>
            <a:lvl1pPr marL="0" indent="0">
              <a:buNone/>
              <a:defRPr sz="2000">
                <a:solidFill>
                  <a:schemeClr val="tx2"/>
                </a:solidFill>
              </a:defRPr>
            </a:lvl1pPr>
            <a:lvl2pPr marL="457200" indent="0">
              <a:buNone/>
              <a:defRPr sz="2000">
                <a:solidFill>
                  <a:schemeClr val="tx2"/>
                </a:solidFill>
              </a:defRPr>
            </a:lvl2pPr>
            <a:lvl3pPr marL="914400" indent="0">
              <a:buNone/>
              <a:defRPr sz="2000">
                <a:solidFill>
                  <a:schemeClr val="tx2"/>
                </a:solidFill>
              </a:defRPr>
            </a:lvl3pPr>
            <a:lvl4pPr marL="1371600" indent="0">
              <a:buNone/>
              <a:defRPr sz="2000">
                <a:solidFill>
                  <a:schemeClr val="tx2"/>
                </a:solidFill>
              </a:defRPr>
            </a:lvl4pPr>
            <a:lvl5pPr marL="1828800" indent="0">
              <a:buNone/>
              <a:defRPr sz="2000">
                <a:solidFill>
                  <a:schemeClr val="tx2"/>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E95F3AC7-2909-A241-A1B6-51CD29900432}"/>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340AC0E7-3F92-7E45-9337-357FAC398AB5}"/>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GB"/>
              <a:t>Insert title of presentation</a:t>
            </a:r>
            <a:endParaRPr lang="en-US"/>
          </a:p>
        </p:txBody>
      </p:sp>
      <p:sp>
        <p:nvSpPr>
          <p:cNvPr id="14" name="Title Placeholder 2">
            <a:extLst>
              <a:ext uri="{FF2B5EF4-FFF2-40B4-BE49-F238E27FC236}">
                <a16:creationId xmlns:a16="http://schemas.microsoft.com/office/drawing/2014/main" id="{F7F2910B-9D2E-AE40-A43B-CA70E3528E9A}"/>
              </a:ext>
            </a:extLst>
          </p:cNvPr>
          <p:cNvSpPr txBox="1">
            <a:spLocks/>
          </p:cNvSpPr>
          <p:nvPr userDrawn="1"/>
        </p:nvSpPr>
        <p:spPr>
          <a:xfrm>
            <a:off x="564204" y="2062114"/>
            <a:ext cx="5155660" cy="1313058"/>
          </a:xfrm>
          <a:prstGeom prst="rect">
            <a:avLst/>
          </a:prstGeom>
        </p:spPr>
        <p:txBody>
          <a:bodyPr vert="horz" lIns="108000" tIns="0" rIns="0" bIns="0" rtlCol="0" anchor="ctr" anchorCtr="0">
            <a:normAutofit/>
          </a:bodyPr>
          <a:lstStyle>
            <a:lvl1pPr algn="l" defTabSz="914377" rtl="0" eaLnBrk="1" latinLnBrk="0" hangingPunct="1">
              <a:lnSpc>
                <a:spcPct val="90000"/>
              </a:lnSpc>
              <a:spcBef>
                <a:spcPct val="0"/>
              </a:spcBef>
              <a:buNone/>
              <a:defRPr sz="2800" b="1" i="0" kern="1200" baseline="0">
                <a:solidFill>
                  <a:schemeClr val="bg1"/>
                </a:solidFill>
                <a:latin typeface="Arial" panose="020B0604020202020204" pitchFamily="34" charset="0"/>
                <a:ea typeface="+mj-ea"/>
                <a:cs typeface="Arial" panose="020B0604020202020204" pitchFamily="34" charset="0"/>
              </a:defRPr>
            </a:lvl1pPr>
          </a:lstStyle>
          <a:p>
            <a:endParaRPr lang="en-US"/>
          </a:p>
        </p:txBody>
      </p:sp>
      <p:sp>
        <p:nvSpPr>
          <p:cNvPr id="15" name="Title Placeholder 1">
            <a:extLst>
              <a:ext uri="{FF2B5EF4-FFF2-40B4-BE49-F238E27FC236}">
                <a16:creationId xmlns:a16="http://schemas.microsoft.com/office/drawing/2014/main" id="{9E9DED21-3B6B-2642-BCAE-8625F395E7B5}"/>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p>
        </p:txBody>
      </p:sp>
      <p:pic>
        <p:nvPicPr>
          <p:cNvPr id="16" name="Picture 15">
            <a:extLst>
              <a:ext uri="{FF2B5EF4-FFF2-40B4-BE49-F238E27FC236}">
                <a16:creationId xmlns:a16="http://schemas.microsoft.com/office/drawing/2014/main" id="{9ACB6A15-EA86-0241-9924-85ED0ADE7711}"/>
              </a:ext>
            </a:extLst>
          </p:cNvPr>
          <p:cNvPicPr>
            <a:picLocks noChangeAspect="1"/>
          </p:cNvPicPr>
          <p:nvPr userDrawn="1"/>
        </p:nvPicPr>
        <p:blipFill rotWithShape="1">
          <a:blip r:embed="rId3"/>
          <a:srcRect l="14473" t="19773" r="13946" b="26916"/>
          <a:stretch/>
        </p:blipFill>
        <p:spPr>
          <a:xfrm>
            <a:off x="811233" y="672615"/>
            <a:ext cx="2838591" cy="1104956"/>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12" name="Text Placeholder 2">
            <a:extLst>
              <a:ext uri="{FF2B5EF4-FFF2-40B4-BE49-F238E27FC236}">
                <a16:creationId xmlns:a16="http://schemas.microsoft.com/office/drawing/2014/main" id="{DC61ED54-3491-BD4B-85D2-08E719D3787E}"/>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err="1"/>
              <a:t>www.wcoomd.org</a:t>
            </a:r>
            <a:endParaRPr lang="en-US"/>
          </a:p>
        </p:txBody>
      </p:sp>
      <p:sp>
        <p:nvSpPr>
          <p:cNvPr id="13" name="Slide Number Placeholder 5">
            <a:extLst>
              <a:ext uri="{FF2B5EF4-FFF2-40B4-BE49-F238E27FC236}">
                <a16:creationId xmlns:a16="http://schemas.microsoft.com/office/drawing/2014/main" id="{46EA7D54-44BE-1B43-8FAE-54AB9F952705}"/>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a:p>
        </p:txBody>
      </p:sp>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72644" y="6413059"/>
            <a:ext cx="669890" cy="283987"/>
          </a:xfrm>
          <a:prstGeom prst="rect">
            <a:avLst/>
          </a:prstGeom>
        </p:spPr>
      </p:pic>
    </p:spTree>
    <p:extLst>
      <p:ext uri="{BB962C8B-B14F-4D97-AF65-F5344CB8AC3E}">
        <p14:creationId xmlns:p14="http://schemas.microsoft.com/office/powerpoint/2010/main" val="2170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CO 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02F8-B327-DC43-AF19-E6A6E921DB4F}"/>
              </a:ext>
            </a:extLst>
          </p:cNvPr>
          <p:cNvSpPr>
            <a:spLocks noGrp="1"/>
          </p:cNvSpPr>
          <p:nvPr>
            <p:ph type="title"/>
          </p:nvPr>
        </p:nvSpPr>
        <p:spPr>
          <a:xfrm>
            <a:off x="628650" y="466584"/>
            <a:ext cx="7134225" cy="805124"/>
          </a:xfrm>
          <a:prstGeom prst="rect">
            <a:avLst/>
          </a:prstGeom>
        </p:spPr>
        <p:txBody>
          <a:bodyPr/>
          <a:lstStyle>
            <a:lvl1pPr>
              <a:defRPr sz="2800" b="1"/>
            </a:lvl1pPr>
          </a:lstStyle>
          <a:p>
            <a:r>
              <a:rPr lang="en-US"/>
              <a:t>Click to edit Master title style</a:t>
            </a:r>
          </a:p>
        </p:txBody>
      </p:sp>
      <p:sp>
        <p:nvSpPr>
          <p:cNvPr id="5" name="Slide Number Placeholder 5">
            <a:extLst>
              <a:ext uri="{FF2B5EF4-FFF2-40B4-BE49-F238E27FC236}">
                <a16:creationId xmlns:a16="http://schemas.microsoft.com/office/drawing/2014/main" id="{E0851F40-DC25-C54A-8175-9755B51A8030}"/>
              </a:ext>
            </a:extLst>
          </p:cNvPr>
          <p:cNvSpPr>
            <a:spLocks noGrp="1"/>
          </p:cNvSpPr>
          <p:nvPr>
            <p:ph type="sldNum" sz="quarter" idx="12"/>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a:p>
        </p:txBody>
      </p:sp>
      <p:sp>
        <p:nvSpPr>
          <p:cNvPr id="10" name="Text Placeholder 2">
            <a:extLst>
              <a:ext uri="{FF2B5EF4-FFF2-40B4-BE49-F238E27FC236}">
                <a16:creationId xmlns:a16="http://schemas.microsoft.com/office/drawing/2014/main" id="{3D01D93F-2C9B-0A46-96EB-41631DA40059}"/>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tx1"/>
                </a:solidFill>
                <a:latin typeface="Arial" panose="020B0604020202020204" pitchFamily="34" charset="0"/>
                <a:ea typeface="+mn-ea"/>
                <a:cs typeface="Arial" panose="020B0604020202020204" pitchFamily="34" charset="0"/>
              </a:defRPr>
            </a:lvl1pPr>
          </a:lstStyle>
          <a:p>
            <a:pPr>
              <a:lnSpc>
                <a:spcPct val="100000"/>
              </a:lnSpc>
              <a:spcBef>
                <a:spcPts val="0"/>
              </a:spcBef>
            </a:pPr>
            <a:r>
              <a:rPr lang="en-US" sz="1200" b="0" dirty="0"/>
              <a:t>Results of CIPS I in Ukraine</a:t>
            </a:r>
          </a:p>
        </p:txBody>
      </p:sp>
      <p:cxnSp>
        <p:nvCxnSpPr>
          <p:cNvPr id="6" name="Straight Connector 5">
            <a:extLst>
              <a:ext uri="{FF2B5EF4-FFF2-40B4-BE49-F238E27FC236}">
                <a16:creationId xmlns:a16="http://schemas.microsoft.com/office/drawing/2014/main" id="{6FF267F5-CB78-8C45-B8A2-BC31D9670473}"/>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677A11C5-C8BA-9B44-A3C9-499431810149}"/>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err="1"/>
              <a:t>www.wcoomd.org</a:t>
            </a:r>
            <a:endParaRPr lang="en-US"/>
          </a:p>
        </p:txBody>
      </p:sp>
      <p:pic>
        <p:nvPicPr>
          <p:cNvPr id="8" name="Picture 7">
            <a:extLst>
              <a:ext uri="{FF2B5EF4-FFF2-40B4-BE49-F238E27FC236}">
                <a16:creationId xmlns:a16="http://schemas.microsoft.com/office/drawing/2014/main" id="{3A8271C0-720A-784C-9383-914577442033}"/>
              </a:ext>
            </a:extLst>
          </p:cNvPr>
          <p:cNvPicPr>
            <a:picLocks noChangeAspect="1"/>
          </p:cNvPicPr>
          <p:nvPr userDrawn="1"/>
        </p:nvPicPr>
        <p:blipFill rotWithShape="1">
          <a:blip r:embed="rId2"/>
          <a:srcRect l="30101" t="24957" r="29674" b="27402"/>
          <a:stretch/>
        </p:blipFill>
        <p:spPr>
          <a:xfrm>
            <a:off x="8027900" y="365125"/>
            <a:ext cx="694681" cy="906588"/>
          </a:xfrm>
          <a:prstGeom prst="rect">
            <a:avLst/>
          </a:prstGeom>
        </p:spPr>
      </p:pic>
      <p:sp>
        <p:nvSpPr>
          <p:cNvPr id="11" name="Text Placeholder 2">
            <a:extLst>
              <a:ext uri="{FF2B5EF4-FFF2-40B4-BE49-F238E27FC236}">
                <a16:creationId xmlns:a16="http://schemas.microsoft.com/office/drawing/2014/main" id="{ADFA41BA-01B0-AF4A-9795-0C4040DD95E7}"/>
              </a:ext>
            </a:extLst>
          </p:cNvPr>
          <p:cNvSpPr>
            <a:spLocks noGrp="1"/>
          </p:cNvSpPr>
          <p:nvPr>
            <p:ph idx="1"/>
          </p:nvPr>
        </p:nvSpPr>
        <p:spPr>
          <a:xfrm>
            <a:off x="628650" y="1537390"/>
            <a:ext cx="7886700" cy="4351339"/>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solidFill>
                  <a:schemeClr val="tx2"/>
                </a:solidFill>
              </a:defRPr>
            </a:lvl1pPr>
            <a:lvl2pPr marL="742950" indent="-285750">
              <a:buFont typeface="Arial" panose="020B0604020202020204" pitchFamily="34" charset="0"/>
              <a:buChar char="•"/>
              <a:defRPr>
                <a:solidFill>
                  <a:schemeClr val="tx2"/>
                </a:solidFill>
              </a:defRPr>
            </a:lvl2pPr>
            <a:lvl3pPr marL="1200150" indent="-285750">
              <a:buFont typeface="Arial" panose="020B0604020202020204" pitchFamily="34" charset="0"/>
              <a:buChar char="•"/>
              <a:defRPr>
                <a:solidFill>
                  <a:schemeClr val="tx2"/>
                </a:solidFill>
              </a:defRPr>
            </a:lvl3pPr>
            <a:lvl4pPr marL="1657350" indent="-285750">
              <a:buFont typeface="Arial" panose="020B0604020202020204" pitchFamily="34" charset="0"/>
              <a:buChar char="•"/>
              <a:defRPr>
                <a:solidFill>
                  <a:schemeClr val="tx2"/>
                </a:solidFill>
              </a:defRPr>
            </a:lvl4pPr>
            <a:lvl5pPr marL="2114550" indent="-285750">
              <a:buFont typeface="Arial" panose="020B0604020202020204"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0236" y="6426480"/>
            <a:ext cx="669890" cy="283987"/>
          </a:xfrm>
          <a:prstGeom prst="rect">
            <a:avLst/>
          </a:prstGeom>
        </p:spPr>
      </p:pic>
    </p:spTree>
    <p:extLst>
      <p:ext uri="{BB962C8B-B14F-4D97-AF65-F5344CB8AC3E}">
        <p14:creationId xmlns:p14="http://schemas.microsoft.com/office/powerpoint/2010/main" val="354165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CO Quote">
    <p:bg>
      <p:bgPr>
        <a:gradFill>
          <a:gsLst>
            <a:gs pos="0">
              <a:schemeClr val="tx1">
                <a:lumMod val="100000"/>
              </a:schemeClr>
            </a:gs>
            <a:gs pos="100000">
              <a:schemeClr val="accent1"/>
            </a:gs>
          </a:gsLst>
          <a:lin ang="0" scaled="0"/>
        </a:gradFill>
        <a:effectLst/>
      </p:bgPr>
    </p:bg>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9D53659E-8BAC-6944-83CD-BEDF22AFC263}"/>
              </a:ext>
            </a:extLst>
          </p:cNvPr>
          <p:cNvSpPr>
            <a:spLocks noGrp="1"/>
          </p:cNvSpPr>
          <p:nvPr>
            <p:ph idx="1" hasCustomPrompt="1"/>
          </p:nvPr>
        </p:nvSpPr>
        <p:spPr>
          <a:xfrm>
            <a:off x="3031434" y="1696838"/>
            <a:ext cx="5483916" cy="4351338"/>
          </a:xfrm>
          <a:prstGeom prst="rect">
            <a:avLst/>
          </a:prstGeom>
        </p:spPr>
        <p:txBody>
          <a:bodyPr vert="horz" lIns="0" tIns="0" rIns="0" bIns="0" rtlCol="0">
            <a:normAutofit/>
          </a:bodyPr>
          <a:lstStyle>
            <a:lvl1pPr marL="0" indent="0">
              <a:buNone/>
              <a:defRPr sz="2400">
                <a:solidFill>
                  <a:schemeClr val="bg1"/>
                </a:solidFill>
              </a:defRPr>
            </a:lvl1pPr>
          </a:lstStyle>
          <a:p>
            <a:pPr lvl="0"/>
            <a:r>
              <a:rPr lang="en-GB"/>
              <a:t>Click to edit Master text styles</a:t>
            </a:r>
            <a:endParaRPr lang="en-US"/>
          </a:p>
        </p:txBody>
      </p:sp>
      <p:sp>
        <p:nvSpPr>
          <p:cNvPr id="4" name="Picture Placeholder 3">
            <a:extLst>
              <a:ext uri="{FF2B5EF4-FFF2-40B4-BE49-F238E27FC236}">
                <a16:creationId xmlns:a16="http://schemas.microsoft.com/office/drawing/2014/main" id="{2AB5177A-BE1D-8F45-A838-1315E60833BE}"/>
              </a:ext>
            </a:extLst>
          </p:cNvPr>
          <p:cNvSpPr>
            <a:spLocks noGrp="1"/>
          </p:cNvSpPr>
          <p:nvPr>
            <p:ph type="pic" sz="quarter" idx="19"/>
          </p:nvPr>
        </p:nvSpPr>
        <p:spPr>
          <a:xfrm flipH="1">
            <a:off x="408362" y="1696838"/>
            <a:ext cx="2211388" cy="2297112"/>
          </a:xfrm>
          <a:prstGeom prst="round1Rect">
            <a:avLst>
              <a:gd name="adj" fmla="val 35308"/>
            </a:avLst>
          </a:prstGeom>
          <a:noFill/>
        </p:spPr>
        <p:txBody>
          <a:bodyPr/>
          <a:lstStyle>
            <a:lvl1pPr marL="0" indent="0">
              <a:buNone/>
              <a:defRPr sz="1200">
                <a:solidFill>
                  <a:schemeClr val="bg1"/>
                </a:solidFill>
              </a:defRPr>
            </a:lvl1pPr>
          </a:lstStyle>
          <a:p>
            <a:r>
              <a:rPr lang="en-US"/>
              <a:t>Click icon to add picture</a:t>
            </a:r>
          </a:p>
        </p:txBody>
      </p:sp>
      <p:sp>
        <p:nvSpPr>
          <p:cNvPr id="11" name="Text Placeholder 10">
            <a:extLst>
              <a:ext uri="{FF2B5EF4-FFF2-40B4-BE49-F238E27FC236}">
                <a16:creationId xmlns:a16="http://schemas.microsoft.com/office/drawing/2014/main" id="{30319BBB-7ABA-074C-99C0-2A4D199CE431}"/>
              </a:ext>
            </a:extLst>
          </p:cNvPr>
          <p:cNvSpPr>
            <a:spLocks noGrp="1"/>
          </p:cNvSpPr>
          <p:nvPr>
            <p:ph type="body" sz="quarter" idx="20" hasCustomPrompt="1"/>
          </p:nvPr>
        </p:nvSpPr>
        <p:spPr>
          <a:xfrm>
            <a:off x="407988" y="4144963"/>
            <a:ext cx="2211387" cy="824400"/>
          </a:xfrm>
          <a:prstGeom prst="rect">
            <a:avLst/>
          </a:prstGeom>
        </p:spPr>
        <p:txBody>
          <a:bodyPr lIns="0" tIns="0" rIns="0" bIns="0"/>
          <a:lstStyle>
            <a:lvl1pPr marL="0" indent="0">
              <a:buNone/>
              <a:defRPr sz="1400">
                <a:solidFill>
                  <a:schemeClr val="bg1"/>
                </a:solidFill>
              </a:defRPr>
            </a:lvl1pPr>
          </a:lstStyle>
          <a:p>
            <a:pPr lvl="0"/>
            <a:r>
              <a:rPr lang="en-GB"/>
              <a:t>Name, position</a:t>
            </a:r>
            <a:endParaRPr lang="en-US"/>
          </a:p>
        </p:txBody>
      </p:sp>
      <p:sp>
        <p:nvSpPr>
          <p:cNvPr id="13" name="Slide Number Placeholder 3">
            <a:extLst>
              <a:ext uri="{FF2B5EF4-FFF2-40B4-BE49-F238E27FC236}">
                <a16:creationId xmlns:a16="http://schemas.microsoft.com/office/drawing/2014/main" id="{4B722EEE-201A-0B4F-B37F-A8EAF1EDDD3E}"/>
              </a:ext>
            </a:extLst>
          </p:cNvPr>
          <p:cNvSpPr txBox="1">
            <a:spLocks/>
          </p:cNvSpPr>
          <p:nvPr userDrawn="1"/>
        </p:nvSpPr>
        <p:spPr>
          <a:xfrm>
            <a:off x="7933509" y="6356351"/>
            <a:ext cx="581840" cy="365125"/>
          </a:xfrm>
          <a:prstGeom prst="rect">
            <a:avLst/>
          </a:prstGeom>
        </p:spPr>
        <p:txBody>
          <a:bodyPr lIns="90000" r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F9C9D7E-A62C-AB4F-805D-1B13780151A0}" type="slidenum">
              <a:rPr lang="en-US" sz="1200" smtClean="0">
                <a:solidFill>
                  <a:schemeClr val="bg1"/>
                </a:solidFill>
                <a:latin typeface="Arial" panose="020B0604020202020204" pitchFamily="34" charset="0"/>
                <a:cs typeface="Arial" panose="020B0604020202020204" pitchFamily="34" charset="0"/>
              </a:rPr>
              <a:pPr algn="r"/>
              <a:t>‹#›</a:t>
            </a:fld>
            <a:endParaRPr lang="en-US" sz="1200">
              <a:solidFill>
                <a:schemeClr val="bg1"/>
              </a:solidFill>
              <a:latin typeface="Arial" panose="020B0604020202020204" pitchFamily="34" charset="0"/>
              <a:cs typeface="Arial" panose="020B0604020202020204" pitchFamily="34" charset="0"/>
            </a:endParaRPr>
          </a:p>
        </p:txBody>
      </p:sp>
      <p:pic>
        <p:nvPicPr>
          <p:cNvPr id="7" name="Picture 6" descr="A picture containing light&#10;&#10;Description automatically generated">
            <a:extLst>
              <a:ext uri="{FF2B5EF4-FFF2-40B4-BE49-F238E27FC236}">
                <a16:creationId xmlns:a16="http://schemas.microsoft.com/office/drawing/2014/main" id="{F6E119F2-3F68-1244-BD29-E76416B1733C}"/>
              </a:ext>
            </a:extLst>
          </p:cNvPr>
          <p:cNvPicPr>
            <a:picLocks noChangeAspect="1"/>
          </p:cNvPicPr>
          <p:nvPr userDrawn="1"/>
        </p:nvPicPr>
        <p:blipFill rotWithShape="1">
          <a:blip r:embed="rId2">
            <a:alphaModFix amt="35000"/>
          </a:blip>
          <a:srcRect l="51601" t="20569" r="21815" b="25360"/>
          <a:stretch/>
        </p:blipFill>
        <p:spPr>
          <a:xfrm>
            <a:off x="0" y="2733902"/>
            <a:ext cx="2115048" cy="3987573"/>
          </a:xfrm>
          <a:prstGeom prst="rect">
            <a:avLst/>
          </a:prstGeom>
        </p:spPr>
      </p:pic>
      <p:cxnSp>
        <p:nvCxnSpPr>
          <p:cNvPr id="8" name="Straight Connector 7">
            <a:extLst>
              <a:ext uri="{FF2B5EF4-FFF2-40B4-BE49-F238E27FC236}">
                <a16:creationId xmlns:a16="http://schemas.microsoft.com/office/drawing/2014/main" id="{D1FD57C9-33D9-4542-80E1-39AC00F99CCE}"/>
              </a:ext>
            </a:extLst>
          </p:cNvPr>
          <p:cNvCxnSpPr/>
          <p:nvPr userDrawn="1"/>
        </p:nvCxnSpPr>
        <p:spPr>
          <a:xfrm>
            <a:off x="628650" y="6391415"/>
            <a:ext cx="7886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7ADCEB44-265B-BC42-BA7D-16E8DFB27D15}"/>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err="1">
                <a:solidFill>
                  <a:schemeClr val="bg1"/>
                </a:solidFill>
              </a:rPr>
              <a:t>www.wcoomd.org</a:t>
            </a:r>
            <a:endParaRPr lang="en-US">
              <a:solidFill>
                <a:schemeClr val="bg1"/>
              </a:solidFill>
            </a:endParaRPr>
          </a:p>
        </p:txBody>
      </p:sp>
      <p:pic>
        <p:nvPicPr>
          <p:cNvPr id="14" name="Picture 13">
            <a:extLst>
              <a:ext uri="{FF2B5EF4-FFF2-40B4-BE49-F238E27FC236}">
                <a16:creationId xmlns:a16="http://schemas.microsoft.com/office/drawing/2014/main" id="{69E169B6-DD97-E147-BDAF-3AE47B3B70B3}"/>
              </a:ext>
            </a:extLst>
          </p:cNvPr>
          <p:cNvPicPr>
            <a:picLocks noChangeAspect="1"/>
          </p:cNvPicPr>
          <p:nvPr userDrawn="1"/>
        </p:nvPicPr>
        <p:blipFill rotWithShape="1">
          <a:blip r:embed="rId3"/>
          <a:srcRect l="25181" t="21283" r="24609" b="27819"/>
          <a:stretch/>
        </p:blipFill>
        <p:spPr>
          <a:xfrm>
            <a:off x="7929649" y="272505"/>
            <a:ext cx="882423" cy="985680"/>
          </a:xfrm>
          <a:prstGeom prst="rect">
            <a:avLst/>
          </a:prstGeom>
        </p:spPr>
      </p:pic>
      <p:sp>
        <p:nvSpPr>
          <p:cNvPr id="12" name="Text Placeholder 2">
            <a:extLst>
              <a:ext uri="{FF2B5EF4-FFF2-40B4-BE49-F238E27FC236}">
                <a16:creationId xmlns:a16="http://schemas.microsoft.com/office/drawing/2014/main" id="{BECF793F-28B9-E044-BF4D-03A16B983280}"/>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bg1"/>
                </a:solidFill>
                <a:latin typeface="Arial" panose="020B0604020202020204" pitchFamily="34" charset="0"/>
                <a:ea typeface="+mn-ea"/>
                <a:cs typeface="Arial" panose="020B0604020202020204" pitchFamily="34" charset="0"/>
              </a:defRPr>
            </a:lvl1pPr>
          </a:lstStyle>
          <a:p>
            <a:pPr lvl="0"/>
            <a:r>
              <a:rPr lang="en-GB"/>
              <a:t>Insert title of presentation</a:t>
            </a:r>
            <a:endParaRPr lang="en-US"/>
          </a:p>
        </p:txBody>
      </p:sp>
    </p:spTree>
    <p:extLst>
      <p:ext uri="{BB962C8B-B14F-4D97-AF65-F5344CB8AC3E}">
        <p14:creationId xmlns:p14="http://schemas.microsoft.com/office/powerpoint/2010/main" val="88172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452012"/>
      </p:ext>
    </p:extLst>
  </p:cSld>
  <p:clrMap bg1="lt1" tx1="dk1" bg2="lt2" tx2="dk2" accent1="accent1" accent2="accent2" accent3="accent3" accent4="accent4" accent5="accent5" accent6="accent6" hlink="hlink" folHlink="folHlink"/>
  <p:sldLayoutIdLst>
    <p:sldLayoutId id="2147483681" r:id="rId1"/>
    <p:sldLayoutId id="2147483678" r:id="rId2"/>
    <p:sldLayoutId id="2147483674" r:id="rId3"/>
    <p:sldLayoutId id="2147483670" r:id="rId4"/>
    <p:sldLayoutId id="214748367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png"/><Relationship Id="rId18" Type="http://schemas.openxmlformats.org/officeDocument/2006/relationships/image" Target="../media/image32.png"/><Relationship Id="rId3" Type="http://schemas.openxmlformats.org/officeDocument/2006/relationships/diagramLayout" Target="../diagrams/layout10.xml"/><Relationship Id="rId7" Type="http://schemas.openxmlformats.org/officeDocument/2006/relationships/image" Target="../media/image25.png"/><Relationship Id="rId12" Type="http://schemas.openxmlformats.org/officeDocument/2006/relationships/image" Target="../media/image24.png"/><Relationship Id="rId17" Type="http://schemas.openxmlformats.org/officeDocument/2006/relationships/image" Target="../media/image31.png"/><Relationship Id="rId2" Type="http://schemas.openxmlformats.org/officeDocument/2006/relationships/diagramData" Target="../diagrams/data10.xml"/><Relationship Id="rId16" Type="http://schemas.openxmlformats.org/officeDocument/2006/relationships/image" Target="../media/image30.png"/><Relationship Id="rId1" Type="http://schemas.openxmlformats.org/officeDocument/2006/relationships/slideLayout" Target="../slideLayouts/slideLayout4.xml"/><Relationship Id="rId6" Type="http://schemas.microsoft.com/office/2007/relationships/diagramDrawing" Target="../diagrams/drawing10.xml"/><Relationship Id="rId11" Type="http://schemas.openxmlformats.org/officeDocument/2006/relationships/image" Target="../media/image23.png"/><Relationship Id="rId5" Type="http://schemas.openxmlformats.org/officeDocument/2006/relationships/diagramColors" Target="../diagrams/colors10.xml"/><Relationship Id="rId15" Type="http://schemas.openxmlformats.org/officeDocument/2006/relationships/image" Target="../media/image29.png"/><Relationship Id="rId10" Type="http://schemas.openxmlformats.org/officeDocument/2006/relationships/image" Target="../media/image22.png"/><Relationship Id="rId4" Type="http://schemas.openxmlformats.org/officeDocument/2006/relationships/diagramQuickStyle" Target="../diagrams/quickStyle10.xml"/><Relationship Id="rId9" Type="http://schemas.openxmlformats.org/officeDocument/2006/relationships/image" Target="../media/image27.png"/><Relationship Id="rId1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image" Target="../media/image34.png"/><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33.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png"/><Relationship Id="rId18" Type="http://schemas.openxmlformats.org/officeDocument/2006/relationships/image" Target="../media/image32.png"/><Relationship Id="rId3" Type="http://schemas.openxmlformats.org/officeDocument/2006/relationships/diagramLayout" Target="../diagrams/layout13.xml"/><Relationship Id="rId7" Type="http://schemas.openxmlformats.org/officeDocument/2006/relationships/image" Target="../media/image25.png"/><Relationship Id="rId12" Type="http://schemas.openxmlformats.org/officeDocument/2006/relationships/image" Target="../media/image24.png"/><Relationship Id="rId17" Type="http://schemas.openxmlformats.org/officeDocument/2006/relationships/image" Target="../media/image31.png"/><Relationship Id="rId2" Type="http://schemas.openxmlformats.org/officeDocument/2006/relationships/diagramData" Target="../diagrams/data13.xml"/><Relationship Id="rId16" Type="http://schemas.openxmlformats.org/officeDocument/2006/relationships/image" Target="../media/image30.png"/><Relationship Id="rId1" Type="http://schemas.openxmlformats.org/officeDocument/2006/relationships/slideLayout" Target="../slideLayouts/slideLayout4.xml"/><Relationship Id="rId6" Type="http://schemas.microsoft.com/office/2007/relationships/diagramDrawing" Target="../diagrams/drawing13.xml"/><Relationship Id="rId11" Type="http://schemas.openxmlformats.org/officeDocument/2006/relationships/image" Target="../media/image23.png"/><Relationship Id="rId5" Type="http://schemas.openxmlformats.org/officeDocument/2006/relationships/diagramColors" Target="../diagrams/colors13.xml"/><Relationship Id="rId15" Type="http://schemas.openxmlformats.org/officeDocument/2006/relationships/image" Target="../media/image29.png"/><Relationship Id="rId10" Type="http://schemas.openxmlformats.org/officeDocument/2006/relationships/image" Target="../media/image22.png"/><Relationship Id="rId4" Type="http://schemas.openxmlformats.org/officeDocument/2006/relationships/diagramQuickStyle" Target="../diagrams/quickStyle13.xml"/><Relationship Id="rId9" Type="http://schemas.openxmlformats.org/officeDocument/2006/relationships/image" Target="../media/image27.png"/><Relationship Id="rId1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6.png"/><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15.xml"/><Relationship Id="rId7" Type="http://schemas.openxmlformats.org/officeDocument/2006/relationships/chart" Target="../charts/chart2.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8.png"/><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19.xml"/><Relationship Id="rId7" Type="http://schemas.openxmlformats.org/officeDocument/2006/relationships/image" Target="../media/image39.png"/><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10" Type="http://schemas.openxmlformats.org/officeDocument/2006/relationships/hyperlink" Target="https://mag.wcoomd.org/magazine/wco-news-107-issue-2-2025/" TargetMode="External"/><Relationship Id="rId4" Type="http://schemas.openxmlformats.org/officeDocument/2006/relationships/diagramQuickStyle" Target="../diagrams/quickStyle19.xml"/><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Layout" Target="../diagrams/layout2.xml"/><Relationship Id="rId7" Type="http://schemas.openxmlformats.org/officeDocument/2006/relationships/image" Target="../media/image15.pn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6.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image" Target="../media/image18.png"/><Relationship Id="rId12"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openxmlformats.org/officeDocument/2006/relationships/diagramData" Target="../diagrams/data8.xml"/><Relationship Id="rId5" Type="http://schemas.openxmlformats.org/officeDocument/2006/relationships/diagramColors" Target="../diagrams/colors7.xml"/><Relationship Id="rId15" Type="http://schemas.microsoft.com/office/2007/relationships/diagramDrawing" Target="../diagrams/drawing8.xml"/><Relationship Id="rId10" Type="http://schemas.openxmlformats.org/officeDocument/2006/relationships/image" Target="../media/image21.png"/><Relationship Id="rId4" Type="http://schemas.openxmlformats.org/officeDocument/2006/relationships/diagramQuickStyle" Target="../diagrams/quickStyle7.xml"/><Relationship Id="rId9" Type="http://schemas.openxmlformats.org/officeDocument/2006/relationships/image" Target="../media/image20.svg"/><Relationship Id="rId14" Type="http://schemas.openxmlformats.org/officeDocument/2006/relationships/diagramColors" Target="../diagrams/colors8.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9.xml"/><Relationship Id="rId7" Type="http://schemas.openxmlformats.org/officeDocument/2006/relationships/image" Target="../media/image22.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A7B9BA-3778-0547-AEBE-C4AA852E7E54}"/>
              </a:ext>
            </a:extLst>
          </p:cNvPr>
          <p:cNvSpPr>
            <a:spLocks noGrp="1"/>
          </p:cNvSpPr>
          <p:nvPr>
            <p:ph type="body" sz="quarter" idx="10"/>
          </p:nvPr>
        </p:nvSpPr>
        <p:spPr>
          <a:xfrm>
            <a:off x="539750" y="2054225"/>
            <a:ext cx="4816021" cy="1303338"/>
          </a:xfrm>
        </p:spPr>
        <p:txBody>
          <a:bodyPr lIns="91440" tIns="45720" rIns="91440" bIns="45720" anchor="ctr" anchorCtr="0"/>
          <a:lstStyle/>
          <a:p>
            <a:pPr>
              <a:lnSpc>
                <a:spcPct val="100000"/>
              </a:lnSpc>
              <a:spcBef>
                <a:spcPts val="0"/>
              </a:spcBef>
            </a:pPr>
            <a:r>
              <a:rPr lang="en-US" sz="2400" dirty="0"/>
              <a:t>Results of the First Customs Integrity Perception Survey (CIPS) in Ukraine</a:t>
            </a:r>
          </a:p>
        </p:txBody>
      </p:sp>
      <p:sp>
        <p:nvSpPr>
          <p:cNvPr id="3" name="Text Placeholder 2">
            <a:extLst>
              <a:ext uri="{FF2B5EF4-FFF2-40B4-BE49-F238E27FC236}">
                <a16:creationId xmlns:a16="http://schemas.microsoft.com/office/drawing/2014/main" id="{2C85ED3C-14B8-6F40-B243-8524CCEC5ED8}"/>
              </a:ext>
            </a:extLst>
          </p:cNvPr>
          <p:cNvSpPr>
            <a:spLocks noGrp="1"/>
          </p:cNvSpPr>
          <p:nvPr>
            <p:ph type="body" sz="quarter" idx="14"/>
          </p:nvPr>
        </p:nvSpPr>
        <p:spPr/>
        <p:txBody>
          <a:bodyPr/>
          <a:lstStyle/>
          <a:p>
            <a:r>
              <a:rPr lang="en-US"/>
              <a:t>Shanshan YU</a:t>
            </a:r>
          </a:p>
        </p:txBody>
      </p:sp>
      <p:sp>
        <p:nvSpPr>
          <p:cNvPr id="4" name="Text Placeholder 3">
            <a:extLst>
              <a:ext uri="{FF2B5EF4-FFF2-40B4-BE49-F238E27FC236}">
                <a16:creationId xmlns:a16="http://schemas.microsoft.com/office/drawing/2014/main" id="{B30A856C-BED1-4F45-B05A-8D366E3CE83F}"/>
              </a:ext>
            </a:extLst>
          </p:cNvPr>
          <p:cNvSpPr>
            <a:spLocks noGrp="1"/>
          </p:cNvSpPr>
          <p:nvPr>
            <p:ph type="body" sz="quarter" idx="15"/>
          </p:nvPr>
        </p:nvSpPr>
        <p:spPr/>
        <p:txBody>
          <a:bodyPr/>
          <a:lstStyle/>
          <a:p>
            <a:r>
              <a:rPr lang="en-US"/>
              <a:t>Data analyst of A-CIP Programme</a:t>
            </a:r>
          </a:p>
        </p:txBody>
      </p:sp>
      <p:sp>
        <p:nvSpPr>
          <p:cNvPr id="13" name="Slide Number Placeholder 12">
            <a:extLst>
              <a:ext uri="{FF2B5EF4-FFF2-40B4-BE49-F238E27FC236}">
                <a16:creationId xmlns:a16="http://schemas.microsoft.com/office/drawing/2014/main" id="{F5AE27EB-FBF6-D046-A817-72F95F7DE094}"/>
              </a:ext>
            </a:extLst>
          </p:cNvPr>
          <p:cNvSpPr>
            <a:spLocks noGrp="1"/>
          </p:cNvSpPr>
          <p:nvPr>
            <p:ph type="sldNum" sz="quarter" idx="4"/>
          </p:nvPr>
        </p:nvSpPr>
        <p:spPr>
          <a:prstGeom prst="rect">
            <a:avLst/>
          </a:prstGeom>
        </p:spPr>
        <p:txBody>
          <a:bodyPr/>
          <a:lstStyle/>
          <a:p>
            <a:fld id="{9F9C9D7E-A62C-AB4F-805D-1B13780151A0}" type="slidenum">
              <a:rPr lang="en-US" smtClean="0"/>
              <a:pPr/>
              <a:t>1</a:t>
            </a:fld>
            <a:endParaRPr lang="en-US"/>
          </a:p>
        </p:txBody>
      </p:sp>
      <p:sp>
        <p:nvSpPr>
          <p:cNvPr id="7" name="Text Placeholder 6">
            <a:extLst>
              <a:ext uri="{FF2B5EF4-FFF2-40B4-BE49-F238E27FC236}">
                <a16:creationId xmlns:a16="http://schemas.microsoft.com/office/drawing/2014/main" id="{7FB63647-C66B-3799-1E20-5CC5515A8A0F}"/>
              </a:ext>
            </a:extLst>
          </p:cNvPr>
          <p:cNvSpPr>
            <a:spLocks noGrp="1"/>
          </p:cNvSpPr>
          <p:nvPr>
            <p:ph type="body" sz="quarter" idx="17"/>
          </p:nvPr>
        </p:nvSpPr>
        <p:spPr/>
        <p:txBody>
          <a:bodyPr/>
          <a:lstStyle/>
          <a:p>
            <a:r>
              <a:rPr lang="en-US" dirty="0"/>
              <a:t>23 July 2025</a:t>
            </a:r>
            <a:endParaRPr lang="fr-BE" dirty="0"/>
          </a:p>
        </p:txBody>
      </p:sp>
      <p:sp>
        <p:nvSpPr>
          <p:cNvPr id="9" name="Text Placeholder 8">
            <a:extLst>
              <a:ext uri="{FF2B5EF4-FFF2-40B4-BE49-F238E27FC236}">
                <a16:creationId xmlns:a16="http://schemas.microsoft.com/office/drawing/2014/main" id="{641EAB42-A903-C238-EBCC-12A9903D236D}"/>
              </a:ext>
            </a:extLst>
          </p:cNvPr>
          <p:cNvSpPr>
            <a:spLocks noGrp="1"/>
          </p:cNvSpPr>
          <p:nvPr>
            <p:ph type="body" sz="quarter" idx="16"/>
          </p:nvPr>
        </p:nvSpPr>
        <p:spPr>
          <a:xfrm>
            <a:off x="3831336" y="5364617"/>
            <a:ext cx="4684013" cy="365125"/>
          </a:xfrm>
        </p:spPr>
        <p:txBody>
          <a:bodyPr/>
          <a:lstStyle/>
          <a:p>
            <a:pPr algn="ctr"/>
            <a:r>
              <a:rPr lang="en-US" sz="1400" dirty="0">
                <a:solidFill>
                  <a:schemeClr val="tx1"/>
                </a:solidFill>
              </a:rPr>
              <a:t>A-CIP meeting with SCS, </a:t>
            </a:r>
            <a:r>
              <a:rPr lang="en-US" dirty="0"/>
              <a:t>EU4PM</a:t>
            </a:r>
            <a:endParaRPr lang="fr-BE" dirty="0"/>
          </a:p>
        </p:txBody>
      </p:sp>
    </p:spTree>
    <p:extLst>
      <p:ext uri="{BB962C8B-B14F-4D97-AF65-F5344CB8AC3E}">
        <p14:creationId xmlns:p14="http://schemas.microsoft.com/office/powerpoint/2010/main" val="22265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10</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dirty="0"/>
          </a:p>
        </p:txBody>
      </p:sp>
      <p:graphicFrame>
        <p:nvGraphicFramePr>
          <p:cNvPr id="42" name="Diagram 41">
            <a:extLst>
              <a:ext uri="{FF2B5EF4-FFF2-40B4-BE49-F238E27FC236}">
                <a16:creationId xmlns:a16="http://schemas.microsoft.com/office/drawing/2014/main" id="{DF2D2366-50DA-8188-573F-0884987ECD92}"/>
              </a:ext>
            </a:extLst>
          </p:cNvPr>
          <p:cNvGraphicFramePr/>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939A5CEA-71EC-A720-1F08-8EA5DA60F2C5}"/>
              </a:ext>
            </a:extLst>
          </p:cNvPr>
          <p:cNvPicPr>
            <a:picLocks noChangeAspect="1"/>
          </p:cNvPicPr>
          <p:nvPr/>
        </p:nvPicPr>
        <p:blipFill>
          <a:blip r:embed="rId7"/>
          <a:stretch>
            <a:fillRect/>
          </a:stretch>
        </p:blipFill>
        <p:spPr>
          <a:xfrm>
            <a:off x="2863816" y="2530680"/>
            <a:ext cx="1569498" cy="1342140"/>
          </a:xfrm>
          <a:prstGeom prst="rect">
            <a:avLst/>
          </a:prstGeom>
        </p:spPr>
      </p:pic>
      <p:pic>
        <p:nvPicPr>
          <p:cNvPr id="6" name="Picture 5">
            <a:extLst>
              <a:ext uri="{FF2B5EF4-FFF2-40B4-BE49-F238E27FC236}">
                <a16:creationId xmlns:a16="http://schemas.microsoft.com/office/drawing/2014/main" id="{B2914BC8-64F5-0050-5667-EE843132212D}"/>
              </a:ext>
            </a:extLst>
          </p:cNvPr>
          <p:cNvPicPr>
            <a:picLocks noChangeAspect="1"/>
          </p:cNvPicPr>
          <p:nvPr/>
        </p:nvPicPr>
        <p:blipFill>
          <a:blip r:embed="rId8"/>
          <a:stretch>
            <a:fillRect/>
          </a:stretch>
        </p:blipFill>
        <p:spPr>
          <a:xfrm>
            <a:off x="5247303" y="2716849"/>
            <a:ext cx="2156659" cy="1176360"/>
          </a:xfrm>
          <a:prstGeom prst="rect">
            <a:avLst/>
          </a:prstGeom>
        </p:spPr>
      </p:pic>
      <p:pic>
        <p:nvPicPr>
          <p:cNvPr id="7" name="Picture 6">
            <a:extLst>
              <a:ext uri="{FF2B5EF4-FFF2-40B4-BE49-F238E27FC236}">
                <a16:creationId xmlns:a16="http://schemas.microsoft.com/office/drawing/2014/main" id="{0A43EE52-4E62-D55C-6540-66CE8E91355F}"/>
              </a:ext>
            </a:extLst>
          </p:cNvPr>
          <p:cNvPicPr>
            <a:picLocks noChangeAspect="1"/>
          </p:cNvPicPr>
          <p:nvPr/>
        </p:nvPicPr>
        <p:blipFill>
          <a:blip r:embed="rId9"/>
          <a:stretch>
            <a:fillRect/>
          </a:stretch>
        </p:blipFill>
        <p:spPr>
          <a:xfrm>
            <a:off x="456825" y="2314950"/>
            <a:ext cx="2181354" cy="1572788"/>
          </a:xfrm>
          <a:prstGeom prst="rect">
            <a:avLst/>
          </a:prstGeom>
        </p:spPr>
      </p:pic>
      <p:sp>
        <p:nvSpPr>
          <p:cNvPr id="8" name="TextBox 7">
            <a:extLst>
              <a:ext uri="{FF2B5EF4-FFF2-40B4-BE49-F238E27FC236}">
                <a16:creationId xmlns:a16="http://schemas.microsoft.com/office/drawing/2014/main" id="{155E9228-E591-C982-C70D-9B56A5FF106C}"/>
              </a:ext>
            </a:extLst>
          </p:cNvPr>
          <p:cNvSpPr txBox="1"/>
          <p:nvPr/>
        </p:nvSpPr>
        <p:spPr>
          <a:xfrm>
            <a:off x="1080349" y="2301504"/>
            <a:ext cx="1783467" cy="900246"/>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In general, achieving a high level of integrity is considered </a:t>
            </a:r>
            <a:r>
              <a:rPr lang="en-US" sz="1050" b="1" dirty="0">
                <a:solidFill>
                  <a:schemeClr val="tx2"/>
                </a:solidFill>
                <a:latin typeface="Arial" panose="020B0604020202020204" pitchFamily="34" charset="0"/>
                <a:cs typeface="Arial" panose="020B0604020202020204" pitchFamily="34" charset="0"/>
              </a:rPr>
              <a:t>a priority within the administration</a:t>
            </a:r>
            <a:r>
              <a:rPr lang="en-US" sz="1050" dirty="0">
                <a:solidFill>
                  <a:schemeClr val="tx2"/>
                </a:solidFill>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2B43D2C3-72C9-A618-94D9-F1BC32E630BF}"/>
              </a:ext>
            </a:extLst>
          </p:cNvPr>
          <p:cNvSpPr txBox="1"/>
          <p:nvPr/>
        </p:nvSpPr>
        <p:spPr>
          <a:xfrm>
            <a:off x="3308995" y="2345623"/>
            <a:ext cx="1592659" cy="900246"/>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My </a:t>
            </a:r>
            <a:r>
              <a:rPr lang="en-US" sz="1050" b="1" dirty="0">
                <a:solidFill>
                  <a:schemeClr val="tx2"/>
                </a:solidFill>
                <a:latin typeface="Arial" panose="020B0604020202020204" pitchFamily="34" charset="0"/>
                <a:cs typeface="Arial" panose="020B0604020202020204" pitchFamily="34" charset="0"/>
              </a:rPr>
              <a:t>direct supervisor(s) sets a positive example </a:t>
            </a:r>
            <a:r>
              <a:rPr lang="en-US" sz="1050" dirty="0">
                <a:solidFill>
                  <a:schemeClr val="tx2"/>
                </a:solidFill>
                <a:latin typeface="Arial" panose="020B0604020202020204" pitchFamily="34" charset="0"/>
                <a:cs typeface="Arial" panose="020B0604020202020204" pitchFamily="34" charset="0"/>
              </a:rPr>
              <a:t>when it comes to integrity.</a:t>
            </a:r>
          </a:p>
        </p:txBody>
      </p:sp>
      <p:sp>
        <p:nvSpPr>
          <p:cNvPr id="12" name="TextBox 11">
            <a:extLst>
              <a:ext uri="{FF2B5EF4-FFF2-40B4-BE49-F238E27FC236}">
                <a16:creationId xmlns:a16="http://schemas.microsoft.com/office/drawing/2014/main" id="{3D18D296-BF3F-E93C-030E-7E123915EA0C}"/>
              </a:ext>
            </a:extLst>
          </p:cNvPr>
          <p:cNvSpPr txBox="1"/>
          <p:nvPr/>
        </p:nvSpPr>
        <p:spPr>
          <a:xfrm>
            <a:off x="5717654" y="2287791"/>
            <a:ext cx="1783468" cy="577081"/>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SCS’ </a:t>
            </a:r>
            <a:r>
              <a:rPr lang="en-US" sz="1050" b="1" dirty="0">
                <a:solidFill>
                  <a:schemeClr val="tx2"/>
                </a:solidFill>
                <a:latin typeface="Arial" panose="020B0604020202020204" pitchFamily="34" charset="0"/>
                <a:cs typeface="Arial" panose="020B0604020202020204" pitchFamily="34" charset="0"/>
              </a:rPr>
              <a:t>top management </a:t>
            </a:r>
            <a:r>
              <a:rPr lang="en-US" sz="1050" dirty="0">
                <a:solidFill>
                  <a:schemeClr val="tx2"/>
                </a:solidFill>
                <a:latin typeface="Arial" panose="020B0604020202020204" pitchFamily="34" charset="0"/>
                <a:cs typeface="Arial" panose="020B0604020202020204" pitchFamily="34" charset="0"/>
              </a:rPr>
              <a:t>sets a </a:t>
            </a:r>
            <a:r>
              <a:rPr lang="en-US" sz="1050" b="1" dirty="0">
                <a:solidFill>
                  <a:schemeClr val="tx2"/>
                </a:solidFill>
                <a:latin typeface="Arial" panose="020B0604020202020204" pitchFamily="34" charset="0"/>
                <a:cs typeface="Arial" panose="020B0604020202020204" pitchFamily="34" charset="0"/>
              </a:rPr>
              <a:t>positive example </a:t>
            </a:r>
            <a:r>
              <a:rPr lang="en-US" sz="1050" dirty="0">
                <a:solidFill>
                  <a:schemeClr val="tx2"/>
                </a:solidFill>
                <a:latin typeface="Arial" panose="020B0604020202020204" pitchFamily="34" charset="0"/>
                <a:cs typeface="Arial" panose="020B0604020202020204" pitchFamily="34" charset="0"/>
              </a:rPr>
              <a:t>when it comes to integrity.</a:t>
            </a:r>
          </a:p>
        </p:txBody>
      </p:sp>
      <p:sp>
        <p:nvSpPr>
          <p:cNvPr id="14" name="TextBox 13">
            <a:extLst>
              <a:ext uri="{FF2B5EF4-FFF2-40B4-BE49-F238E27FC236}">
                <a16:creationId xmlns:a16="http://schemas.microsoft.com/office/drawing/2014/main" id="{3B2EBB02-77A4-3665-4A3C-65872919E5FF}"/>
              </a:ext>
            </a:extLst>
          </p:cNvPr>
          <p:cNvSpPr txBox="1"/>
          <p:nvPr/>
        </p:nvSpPr>
        <p:spPr>
          <a:xfrm>
            <a:off x="7501121" y="2815470"/>
            <a:ext cx="1375849" cy="584775"/>
          </a:xfrm>
          <a:prstGeom prst="rect">
            <a:avLst/>
          </a:prstGeom>
          <a:noFill/>
        </p:spPr>
        <p:txBody>
          <a:bodyPr wrap="square" rtlCol="0">
            <a:spAutoFit/>
          </a:bodyPr>
          <a:lstStyle/>
          <a:p>
            <a:pPr algn="ctr"/>
            <a:r>
              <a:rPr lang="en-US" sz="1600" b="1" dirty="0">
                <a:solidFill>
                  <a:schemeClr val="accent3"/>
                </a:solidFill>
                <a:latin typeface="Arial" panose="020B0604020202020204" pitchFamily="34" charset="0"/>
                <a:cs typeface="Arial" panose="020B0604020202020204" pitchFamily="34" charset="0"/>
              </a:rPr>
              <a:t>Customs </a:t>
            </a:r>
          </a:p>
          <a:p>
            <a:pPr algn="ctr"/>
            <a:r>
              <a:rPr lang="en-US" sz="1600" b="1" dirty="0">
                <a:solidFill>
                  <a:schemeClr val="accent3"/>
                </a:solidFill>
                <a:latin typeface="Arial" panose="020B0604020202020204" pitchFamily="34" charset="0"/>
                <a:cs typeface="Arial" panose="020B0604020202020204" pitchFamily="34" charset="0"/>
              </a:rPr>
              <a:t>Officials    </a:t>
            </a:r>
          </a:p>
        </p:txBody>
      </p:sp>
      <p:pic>
        <p:nvPicPr>
          <p:cNvPr id="15" name="Picture 14">
            <a:extLst>
              <a:ext uri="{FF2B5EF4-FFF2-40B4-BE49-F238E27FC236}">
                <a16:creationId xmlns:a16="http://schemas.microsoft.com/office/drawing/2014/main" id="{0468EC52-81B5-F088-98A1-CB81A4666A03}"/>
              </a:ext>
            </a:extLst>
          </p:cNvPr>
          <p:cNvPicPr>
            <a:picLocks noChangeAspect="1"/>
          </p:cNvPicPr>
          <p:nvPr/>
        </p:nvPicPr>
        <p:blipFill>
          <a:blip r:embed="rId10"/>
          <a:stretch>
            <a:fillRect/>
          </a:stretch>
        </p:blipFill>
        <p:spPr>
          <a:xfrm>
            <a:off x="5247303" y="4483868"/>
            <a:ext cx="2123979" cy="1338398"/>
          </a:xfrm>
          <a:prstGeom prst="rect">
            <a:avLst/>
          </a:prstGeom>
        </p:spPr>
      </p:pic>
      <p:pic>
        <p:nvPicPr>
          <p:cNvPr id="16" name="Picture 15">
            <a:extLst>
              <a:ext uri="{FF2B5EF4-FFF2-40B4-BE49-F238E27FC236}">
                <a16:creationId xmlns:a16="http://schemas.microsoft.com/office/drawing/2014/main" id="{978A0C2C-5A57-3606-8DAA-7A3795634A3D}"/>
              </a:ext>
            </a:extLst>
          </p:cNvPr>
          <p:cNvPicPr>
            <a:picLocks noChangeAspect="1"/>
          </p:cNvPicPr>
          <p:nvPr/>
        </p:nvPicPr>
        <p:blipFill>
          <a:blip r:embed="rId11"/>
          <a:stretch>
            <a:fillRect/>
          </a:stretch>
        </p:blipFill>
        <p:spPr>
          <a:xfrm>
            <a:off x="2863816" y="4376133"/>
            <a:ext cx="2095024" cy="1444844"/>
          </a:xfrm>
          <a:prstGeom prst="rect">
            <a:avLst/>
          </a:prstGeom>
        </p:spPr>
      </p:pic>
      <p:pic>
        <p:nvPicPr>
          <p:cNvPr id="17" name="Picture 16">
            <a:extLst>
              <a:ext uri="{FF2B5EF4-FFF2-40B4-BE49-F238E27FC236}">
                <a16:creationId xmlns:a16="http://schemas.microsoft.com/office/drawing/2014/main" id="{9784C668-2B3A-F0D5-BE00-DA869948A428}"/>
              </a:ext>
            </a:extLst>
          </p:cNvPr>
          <p:cNvPicPr>
            <a:picLocks noChangeAspect="1"/>
          </p:cNvPicPr>
          <p:nvPr/>
        </p:nvPicPr>
        <p:blipFill>
          <a:blip r:embed="rId12"/>
          <a:stretch>
            <a:fillRect/>
          </a:stretch>
        </p:blipFill>
        <p:spPr>
          <a:xfrm>
            <a:off x="456825" y="4148669"/>
            <a:ext cx="2112965" cy="1673064"/>
          </a:xfrm>
          <a:prstGeom prst="rect">
            <a:avLst/>
          </a:prstGeom>
        </p:spPr>
      </p:pic>
      <p:sp>
        <p:nvSpPr>
          <p:cNvPr id="18" name="TextBox 17">
            <a:extLst>
              <a:ext uri="{FF2B5EF4-FFF2-40B4-BE49-F238E27FC236}">
                <a16:creationId xmlns:a16="http://schemas.microsoft.com/office/drawing/2014/main" id="{68B57814-BE2F-A9B8-D7DC-2E9E8DE5F5EB}"/>
              </a:ext>
            </a:extLst>
          </p:cNvPr>
          <p:cNvSpPr txBox="1"/>
          <p:nvPr/>
        </p:nvSpPr>
        <p:spPr>
          <a:xfrm>
            <a:off x="1033845" y="4266797"/>
            <a:ext cx="1659205" cy="738664"/>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Achieving a high level of </a:t>
            </a:r>
            <a:r>
              <a:rPr lang="en-US" sz="1050" b="1" dirty="0">
                <a:solidFill>
                  <a:schemeClr val="tx2"/>
                </a:solidFill>
                <a:latin typeface="Arial" panose="020B0604020202020204" pitchFamily="34" charset="0"/>
                <a:cs typeface="Arial" panose="020B0604020202020204" pitchFamily="34" charset="0"/>
              </a:rPr>
              <a:t>integrity is considered a priority </a:t>
            </a:r>
            <a:r>
              <a:rPr lang="en-US" sz="1050" dirty="0">
                <a:solidFill>
                  <a:schemeClr val="tx2"/>
                </a:solidFill>
                <a:latin typeface="Arial" panose="020B0604020202020204" pitchFamily="34" charset="0"/>
                <a:cs typeface="Arial" panose="020B0604020202020204" pitchFamily="34" charset="0"/>
              </a:rPr>
              <a:t>within the Customs administration. </a:t>
            </a:r>
          </a:p>
        </p:txBody>
      </p:sp>
      <p:sp>
        <p:nvSpPr>
          <p:cNvPr id="19" name="TextBox 18">
            <a:extLst>
              <a:ext uri="{FF2B5EF4-FFF2-40B4-BE49-F238E27FC236}">
                <a16:creationId xmlns:a16="http://schemas.microsoft.com/office/drawing/2014/main" id="{CF8DF9AC-7310-FCE6-A3E9-B8EFE60F4A2C}"/>
              </a:ext>
            </a:extLst>
          </p:cNvPr>
          <p:cNvSpPr txBox="1"/>
          <p:nvPr/>
        </p:nvSpPr>
        <p:spPr>
          <a:xfrm>
            <a:off x="5694530" y="4203288"/>
            <a:ext cx="1622902" cy="738664"/>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Customs administration management </a:t>
            </a:r>
            <a:r>
              <a:rPr lang="en-US" sz="1050" b="1" dirty="0">
                <a:solidFill>
                  <a:schemeClr val="tx2"/>
                </a:solidFill>
                <a:latin typeface="Arial" panose="020B0604020202020204" pitchFamily="34" charset="0"/>
                <a:cs typeface="Arial" panose="020B0604020202020204" pitchFamily="34" charset="0"/>
              </a:rPr>
              <a:t>is taking action against corruption</a:t>
            </a:r>
            <a:r>
              <a:rPr lang="en-US" sz="1050" dirty="0">
                <a:solidFill>
                  <a:schemeClr val="tx2"/>
                </a:solidFill>
                <a:latin typeface="Arial" panose="020B0604020202020204" pitchFamily="34" charset="0"/>
                <a:cs typeface="Arial" panose="020B0604020202020204" pitchFamily="34" charset="0"/>
              </a:rPr>
              <a:t>. </a:t>
            </a:r>
          </a:p>
        </p:txBody>
      </p:sp>
      <p:sp>
        <p:nvSpPr>
          <p:cNvPr id="20" name="TextBox 19">
            <a:extLst>
              <a:ext uri="{FF2B5EF4-FFF2-40B4-BE49-F238E27FC236}">
                <a16:creationId xmlns:a16="http://schemas.microsoft.com/office/drawing/2014/main" id="{638028FC-D2C6-D3FB-D2F5-1E68E21B2700}"/>
              </a:ext>
            </a:extLst>
          </p:cNvPr>
          <p:cNvSpPr txBox="1"/>
          <p:nvPr/>
        </p:nvSpPr>
        <p:spPr>
          <a:xfrm>
            <a:off x="3358110" y="4194174"/>
            <a:ext cx="1640880" cy="738664"/>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Customs administration </a:t>
            </a:r>
            <a:r>
              <a:rPr lang="en-US" sz="1050" b="1" dirty="0">
                <a:solidFill>
                  <a:schemeClr val="tx2"/>
                </a:solidFill>
                <a:latin typeface="Arial" panose="020B0604020202020204" pitchFamily="34" charset="0"/>
                <a:cs typeface="Arial" panose="020B0604020202020204" pitchFamily="34" charset="0"/>
              </a:rPr>
              <a:t>management sets a positive example </a:t>
            </a:r>
            <a:r>
              <a:rPr lang="en-US" sz="1050" dirty="0">
                <a:solidFill>
                  <a:schemeClr val="tx2"/>
                </a:solidFill>
                <a:latin typeface="Arial" panose="020B0604020202020204" pitchFamily="34" charset="0"/>
                <a:cs typeface="Arial" panose="020B0604020202020204" pitchFamily="34" charset="0"/>
              </a:rPr>
              <a:t>when it comes to integrity. </a:t>
            </a:r>
          </a:p>
        </p:txBody>
      </p:sp>
      <p:sp>
        <p:nvSpPr>
          <p:cNvPr id="21" name="TextBox 20">
            <a:extLst>
              <a:ext uri="{FF2B5EF4-FFF2-40B4-BE49-F238E27FC236}">
                <a16:creationId xmlns:a16="http://schemas.microsoft.com/office/drawing/2014/main" id="{E5BE16F4-E65A-479E-46F9-1BD06C258729}"/>
              </a:ext>
            </a:extLst>
          </p:cNvPr>
          <p:cNvSpPr txBox="1"/>
          <p:nvPr/>
        </p:nvSpPr>
        <p:spPr>
          <a:xfrm>
            <a:off x="7501120" y="4610067"/>
            <a:ext cx="1375849" cy="584775"/>
          </a:xfrm>
          <a:prstGeom prst="rect">
            <a:avLst/>
          </a:prstGeom>
          <a:noFill/>
        </p:spPr>
        <p:txBody>
          <a:bodyPr wrap="square" rtlCol="0">
            <a:spAutoFit/>
          </a:bodyPr>
          <a:lstStyle/>
          <a:p>
            <a:pPr algn="ctr"/>
            <a:r>
              <a:rPr lang="en-US" sz="1600" b="1" dirty="0">
                <a:solidFill>
                  <a:schemeClr val="accent2"/>
                </a:solidFill>
                <a:latin typeface="Arial" panose="020B0604020202020204" pitchFamily="34" charset="0"/>
                <a:cs typeface="Arial" panose="020B0604020202020204" pitchFamily="34" charset="0"/>
              </a:rPr>
              <a:t>Private </a:t>
            </a:r>
          </a:p>
          <a:p>
            <a:pPr algn="ctr"/>
            <a:r>
              <a:rPr lang="en-US" sz="1600" b="1" dirty="0">
                <a:solidFill>
                  <a:schemeClr val="accent2"/>
                </a:solidFill>
                <a:latin typeface="Arial" panose="020B0604020202020204" pitchFamily="34" charset="0"/>
                <a:cs typeface="Arial" panose="020B0604020202020204" pitchFamily="34" charset="0"/>
              </a:rPr>
              <a:t>Sector</a:t>
            </a:r>
          </a:p>
        </p:txBody>
      </p:sp>
      <p:sp>
        <p:nvSpPr>
          <p:cNvPr id="23" name="TextBox 22">
            <a:extLst>
              <a:ext uri="{FF2B5EF4-FFF2-40B4-BE49-F238E27FC236}">
                <a16:creationId xmlns:a16="http://schemas.microsoft.com/office/drawing/2014/main" id="{956F8BF9-355D-BF0C-9671-382E2287C361}"/>
              </a:ext>
            </a:extLst>
          </p:cNvPr>
          <p:cNvSpPr txBox="1"/>
          <p:nvPr/>
        </p:nvSpPr>
        <p:spPr>
          <a:xfrm>
            <a:off x="4744373" y="5940065"/>
            <a:ext cx="4132596" cy="307777"/>
          </a:xfrm>
          <a:prstGeom prst="rect">
            <a:avLst/>
          </a:prstGeom>
          <a:noFill/>
        </p:spPr>
        <p:txBody>
          <a:bodyPr wrap="square">
            <a:spAutoFit/>
          </a:bodyPr>
          <a:lstStyle/>
          <a:p>
            <a:pPr>
              <a:spcBef>
                <a:spcPts val="600"/>
              </a:spcBef>
            </a:pPr>
            <a:r>
              <a:rPr lang="en-US" sz="1400" dirty="0">
                <a:latin typeface="Arial" panose="020B0604020202020204" pitchFamily="34" charset="0"/>
                <a:cs typeface="Arial" panose="020B0604020202020204" pitchFamily="34" charset="0"/>
              </a:rPr>
              <a:t>…a trend also evident in the global CIPS results</a:t>
            </a:r>
          </a:p>
        </p:txBody>
      </p:sp>
      <p:sp>
        <p:nvSpPr>
          <p:cNvPr id="74" name="Rectangle 73">
            <a:extLst>
              <a:ext uri="{FF2B5EF4-FFF2-40B4-BE49-F238E27FC236}">
                <a16:creationId xmlns:a16="http://schemas.microsoft.com/office/drawing/2014/main" id="{1A83203B-4B03-024A-18E9-65C60D51E728}"/>
              </a:ext>
            </a:extLst>
          </p:cNvPr>
          <p:cNvSpPr/>
          <p:nvPr/>
        </p:nvSpPr>
        <p:spPr>
          <a:xfrm>
            <a:off x="270638" y="2006175"/>
            <a:ext cx="8560006" cy="42100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E37BAFA-8986-E336-C3ED-E93DA18DFED9}"/>
              </a:ext>
            </a:extLst>
          </p:cNvPr>
          <p:cNvGrpSpPr/>
          <p:nvPr/>
        </p:nvGrpSpPr>
        <p:grpSpPr>
          <a:xfrm>
            <a:off x="4609352" y="2310642"/>
            <a:ext cx="3972991" cy="3763997"/>
            <a:chOff x="3147884" y="301447"/>
            <a:chExt cx="5896232" cy="6255106"/>
          </a:xfrm>
        </p:grpSpPr>
        <p:sp>
          <p:nvSpPr>
            <p:cNvPr id="9" name="Rectangle 8">
              <a:extLst>
                <a:ext uri="{FF2B5EF4-FFF2-40B4-BE49-F238E27FC236}">
                  <a16:creationId xmlns:a16="http://schemas.microsoft.com/office/drawing/2014/main" id="{59B93806-D852-8445-FC99-FB78FFE072A3}"/>
                </a:ext>
              </a:extLst>
            </p:cNvPr>
            <p:cNvSpPr/>
            <p:nvPr/>
          </p:nvSpPr>
          <p:spPr>
            <a:xfrm>
              <a:off x="3454574" y="1560542"/>
              <a:ext cx="3758329" cy="39525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CD0BFF11-F8A4-6A1E-3D44-80BC9002F158}"/>
                </a:ext>
              </a:extLst>
            </p:cNvPr>
            <p:cNvSpPr/>
            <p:nvPr/>
          </p:nvSpPr>
          <p:spPr>
            <a:xfrm rot="16200000">
              <a:off x="3103601" y="1604827"/>
              <a:ext cx="395256" cy="30668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5B805D3-FB6F-445A-746C-3A991ACA779A}"/>
                </a:ext>
              </a:extLst>
            </p:cNvPr>
            <p:cNvSpPr/>
            <p:nvPr/>
          </p:nvSpPr>
          <p:spPr>
            <a:xfrm>
              <a:off x="3454574" y="569800"/>
              <a:ext cx="3920400" cy="13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D9B407B-9A21-ED23-8436-596952646CE7}"/>
                </a:ext>
              </a:extLst>
            </p:cNvPr>
            <p:cNvSpPr/>
            <p:nvPr/>
          </p:nvSpPr>
          <p:spPr>
            <a:xfrm>
              <a:off x="3680959" y="548845"/>
              <a:ext cx="743803" cy="111764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04B4431A-82ED-F15C-D4A1-23953004160D}"/>
                </a:ext>
              </a:extLst>
            </p:cNvPr>
            <p:cNvSpPr/>
            <p:nvPr/>
          </p:nvSpPr>
          <p:spPr>
            <a:xfrm>
              <a:off x="3454574" y="301447"/>
              <a:ext cx="1089000" cy="13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26" name="Rectangle 14">
              <a:extLst>
                <a:ext uri="{FF2B5EF4-FFF2-40B4-BE49-F238E27FC236}">
                  <a16:creationId xmlns:a16="http://schemas.microsoft.com/office/drawing/2014/main" id="{4CE0F954-E951-9990-04B4-457E944AC7EB}"/>
                </a:ext>
              </a:extLst>
            </p:cNvPr>
            <p:cNvSpPr/>
            <p:nvPr/>
          </p:nvSpPr>
          <p:spPr>
            <a:xfrm>
              <a:off x="3147885" y="301447"/>
              <a:ext cx="307802" cy="1456724"/>
            </a:xfrm>
            <a:custGeom>
              <a:avLst/>
              <a:gdLst>
                <a:gd name="connsiteX0" fmla="*/ 0 w 252000"/>
                <a:gd name="connsiteY0" fmla="*/ 0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0 h 1260000"/>
                <a:gd name="connsiteX0" fmla="*/ 0 w 252000"/>
                <a:gd name="connsiteY0" fmla="*/ 71438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71438 h 1260000"/>
                <a:gd name="connsiteX0" fmla="*/ 2382 w 254382"/>
                <a:gd name="connsiteY0" fmla="*/ 71438 h 1324294"/>
                <a:gd name="connsiteX1" fmla="*/ 254382 w 254382"/>
                <a:gd name="connsiteY1" fmla="*/ 0 h 1324294"/>
                <a:gd name="connsiteX2" fmla="*/ 254382 w 254382"/>
                <a:gd name="connsiteY2" fmla="*/ 1260000 h 1324294"/>
                <a:gd name="connsiteX3" fmla="*/ 0 w 254382"/>
                <a:gd name="connsiteY3" fmla="*/ 1324294 h 1324294"/>
                <a:gd name="connsiteX4" fmla="*/ 2382 w 254382"/>
                <a:gd name="connsiteY4" fmla="*/ 71438 h 132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82" h="1324294">
                  <a:moveTo>
                    <a:pt x="2382" y="71438"/>
                  </a:moveTo>
                  <a:lnTo>
                    <a:pt x="254382" y="0"/>
                  </a:lnTo>
                  <a:lnTo>
                    <a:pt x="254382" y="1260000"/>
                  </a:lnTo>
                  <a:lnTo>
                    <a:pt x="0" y="1324294"/>
                  </a:lnTo>
                  <a:lnTo>
                    <a:pt x="2382" y="7143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3DE7F998-607D-6D8D-0149-1F0F51CE8B13}"/>
                </a:ext>
              </a:extLst>
            </p:cNvPr>
            <p:cNvSpPr/>
            <p:nvPr/>
          </p:nvSpPr>
          <p:spPr>
            <a:xfrm flipH="1">
              <a:off x="4979098" y="3094126"/>
              <a:ext cx="3758329" cy="39525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28" name="Isosceles Triangle 27">
              <a:extLst>
                <a:ext uri="{FF2B5EF4-FFF2-40B4-BE49-F238E27FC236}">
                  <a16:creationId xmlns:a16="http://schemas.microsoft.com/office/drawing/2014/main" id="{E5CF1A6B-1104-2EC7-AEDB-DDBE7BE07B64}"/>
                </a:ext>
              </a:extLst>
            </p:cNvPr>
            <p:cNvSpPr/>
            <p:nvPr/>
          </p:nvSpPr>
          <p:spPr>
            <a:xfrm rot="5400000" flipH="1">
              <a:off x="8693143" y="3138411"/>
              <a:ext cx="395256" cy="30668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5EAE94B5-0571-41F6-84B3-85CB5883CC93}"/>
                </a:ext>
              </a:extLst>
            </p:cNvPr>
            <p:cNvSpPr/>
            <p:nvPr/>
          </p:nvSpPr>
          <p:spPr>
            <a:xfrm flipH="1">
              <a:off x="4817027" y="2103384"/>
              <a:ext cx="3920400" cy="13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2BFD162B-8E10-0C99-8073-174D49527536}"/>
                </a:ext>
              </a:extLst>
            </p:cNvPr>
            <p:cNvSpPr/>
            <p:nvPr/>
          </p:nvSpPr>
          <p:spPr>
            <a:xfrm flipH="1">
              <a:off x="7767239" y="2082429"/>
              <a:ext cx="743803" cy="111764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2E41B90E-634D-E61D-E2EB-01AB88D559D1}"/>
                </a:ext>
              </a:extLst>
            </p:cNvPr>
            <p:cNvSpPr/>
            <p:nvPr/>
          </p:nvSpPr>
          <p:spPr>
            <a:xfrm flipH="1">
              <a:off x="7648427" y="1835031"/>
              <a:ext cx="1089000" cy="13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2" name="Rectangle 14">
              <a:extLst>
                <a:ext uri="{FF2B5EF4-FFF2-40B4-BE49-F238E27FC236}">
                  <a16:creationId xmlns:a16="http://schemas.microsoft.com/office/drawing/2014/main" id="{EF65FF22-5C64-22EE-25CA-8C7054B3C20B}"/>
                </a:ext>
              </a:extLst>
            </p:cNvPr>
            <p:cNvSpPr/>
            <p:nvPr/>
          </p:nvSpPr>
          <p:spPr>
            <a:xfrm flipH="1">
              <a:off x="8736314" y="1835031"/>
              <a:ext cx="307802" cy="1456724"/>
            </a:xfrm>
            <a:custGeom>
              <a:avLst/>
              <a:gdLst>
                <a:gd name="connsiteX0" fmla="*/ 0 w 252000"/>
                <a:gd name="connsiteY0" fmla="*/ 0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0 h 1260000"/>
                <a:gd name="connsiteX0" fmla="*/ 0 w 252000"/>
                <a:gd name="connsiteY0" fmla="*/ 71438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71438 h 1260000"/>
                <a:gd name="connsiteX0" fmla="*/ 2382 w 254382"/>
                <a:gd name="connsiteY0" fmla="*/ 71438 h 1324294"/>
                <a:gd name="connsiteX1" fmla="*/ 254382 w 254382"/>
                <a:gd name="connsiteY1" fmla="*/ 0 h 1324294"/>
                <a:gd name="connsiteX2" fmla="*/ 254382 w 254382"/>
                <a:gd name="connsiteY2" fmla="*/ 1260000 h 1324294"/>
                <a:gd name="connsiteX3" fmla="*/ 0 w 254382"/>
                <a:gd name="connsiteY3" fmla="*/ 1324294 h 1324294"/>
                <a:gd name="connsiteX4" fmla="*/ 2382 w 254382"/>
                <a:gd name="connsiteY4" fmla="*/ 71438 h 132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82" h="1324294">
                  <a:moveTo>
                    <a:pt x="2382" y="71438"/>
                  </a:moveTo>
                  <a:lnTo>
                    <a:pt x="254382" y="0"/>
                  </a:lnTo>
                  <a:lnTo>
                    <a:pt x="254382" y="1260000"/>
                  </a:lnTo>
                  <a:lnTo>
                    <a:pt x="0" y="1324294"/>
                  </a:lnTo>
                  <a:lnTo>
                    <a:pt x="2382" y="71438"/>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D8399C4A-0B0C-EB18-88D9-E57499E83BB1}"/>
                </a:ext>
              </a:extLst>
            </p:cNvPr>
            <p:cNvSpPr/>
            <p:nvPr/>
          </p:nvSpPr>
          <p:spPr>
            <a:xfrm>
              <a:off x="3454574" y="4627710"/>
              <a:ext cx="3758329" cy="39525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4" name="Isosceles Triangle 33">
              <a:extLst>
                <a:ext uri="{FF2B5EF4-FFF2-40B4-BE49-F238E27FC236}">
                  <a16:creationId xmlns:a16="http://schemas.microsoft.com/office/drawing/2014/main" id="{0231F11C-5D42-E484-47F7-6CC452CD02CE}"/>
                </a:ext>
              </a:extLst>
            </p:cNvPr>
            <p:cNvSpPr/>
            <p:nvPr/>
          </p:nvSpPr>
          <p:spPr>
            <a:xfrm rot="16200000">
              <a:off x="3103601" y="4671995"/>
              <a:ext cx="395256" cy="30668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A12D6B10-5584-BA24-6ED0-EE9E7C031632}"/>
                </a:ext>
              </a:extLst>
            </p:cNvPr>
            <p:cNvSpPr/>
            <p:nvPr/>
          </p:nvSpPr>
          <p:spPr>
            <a:xfrm>
              <a:off x="3454574" y="3636968"/>
              <a:ext cx="3920400" cy="13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1C29762E-8D98-2CC1-28F9-D15CA69B6D03}"/>
                </a:ext>
              </a:extLst>
            </p:cNvPr>
            <p:cNvSpPr/>
            <p:nvPr/>
          </p:nvSpPr>
          <p:spPr>
            <a:xfrm>
              <a:off x="3680959" y="3616013"/>
              <a:ext cx="743803" cy="111764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9905650C-7C2A-6243-43E0-9103E84EA2F3}"/>
                </a:ext>
              </a:extLst>
            </p:cNvPr>
            <p:cNvSpPr/>
            <p:nvPr/>
          </p:nvSpPr>
          <p:spPr>
            <a:xfrm>
              <a:off x="3454574" y="3368615"/>
              <a:ext cx="1089000" cy="13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8" name="Rectangle 14">
              <a:extLst>
                <a:ext uri="{FF2B5EF4-FFF2-40B4-BE49-F238E27FC236}">
                  <a16:creationId xmlns:a16="http://schemas.microsoft.com/office/drawing/2014/main" id="{7D4D5A75-A175-6ED5-AD59-4DDF2A9EB849}"/>
                </a:ext>
              </a:extLst>
            </p:cNvPr>
            <p:cNvSpPr/>
            <p:nvPr/>
          </p:nvSpPr>
          <p:spPr>
            <a:xfrm>
              <a:off x="3147885" y="3368615"/>
              <a:ext cx="307802" cy="1456724"/>
            </a:xfrm>
            <a:custGeom>
              <a:avLst/>
              <a:gdLst>
                <a:gd name="connsiteX0" fmla="*/ 0 w 252000"/>
                <a:gd name="connsiteY0" fmla="*/ 0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0 h 1260000"/>
                <a:gd name="connsiteX0" fmla="*/ 0 w 252000"/>
                <a:gd name="connsiteY0" fmla="*/ 71438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71438 h 1260000"/>
                <a:gd name="connsiteX0" fmla="*/ 2382 w 254382"/>
                <a:gd name="connsiteY0" fmla="*/ 71438 h 1324294"/>
                <a:gd name="connsiteX1" fmla="*/ 254382 w 254382"/>
                <a:gd name="connsiteY1" fmla="*/ 0 h 1324294"/>
                <a:gd name="connsiteX2" fmla="*/ 254382 w 254382"/>
                <a:gd name="connsiteY2" fmla="*/ 1260000 h 1324294"/>
                <a:gd name="connsiteX3" fmla="*/ 0 w 254382"/>
                <a:gd name="connsiteY3" fmla="*/ 1324294 h 1324294"/>
                <a:gd name="connsiteX4" fmla="*/ 2382 w 254382"/>
                <a:gd name="connsiteY4" fmla="*/ 71438 h 132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82" h="1324294">
                  <a:moveTo>
                    <a:pt x="2382" y="71438"/>
                  </a:moveTo>
                  <a:lnTo>
                    <a:pt x="254382" y="0"/>
                  </a:lnTo>
                  <a:lnTo>
                    <a:pt x="254382" y="1260000"/>
                  </a:lnTo>
                  <a:lnTo>
                    <a:pt x="0" y="1324294"/>
                  </a:lnTo>
                  <a:lnTo>
                    <a:pt x="2382" y="71438"/>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B16FCB0C-5E0B-F1AF-E069-156DAF0B15DC}"/>
                </a:ext>
              </a:extLst>
            </p:cNvPr>
            <p:cNvSpPr/>
            <p:nvPr/>
          </p:nvSpPr>
          <p:spPr>
            <a:xfrm flipH="1">
              <a:off x="4979098" y="6161295"/>
              <a:ext cx="3758329" cy="39525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40" name="Isosceles Triangle 39">
              <a:extLst>
                <a:ext uri="{FF2B5EF4-FFF2-40B4-BE49-F238E27FC236}">
                  <a16:creationId xmlns:a16="http://schemas.microsoft.com/office/drawing/2014/main" id="{CB2EB6E7-14D3-05C8-93D1-4D72E200C754}"/>
                </a:ext>
              </a:extLst>
            </p:cNvPr>
            <p:cNvSpPr/>
            <p:nvPr/>
          </p:nvSpPr>
          <p:spPr>
            <a:xfrm rot="5400000" flipH="1">
              <a:off x="8693143" y="6205580"/>
              <a:ext cx="395256" cy="30668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1B9BA50C-60AA-BBD7-FB26-0D6F019CF4D6}"/>
                </a:ext>
              </a:extLst>
            </p:cNvPr>
            <p:cNvSpPr/>
            <p:nvPr/>
          </p:nvSpPr>
          <p:spPr>
            <a:xfrm flipH="1">
              <a:off x="4817027" y="5170553"/>
              <a:ext cx="3920400" cy="13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4B220E36-0176-2426-982D-DBC75C05A367}"/>
                </a:ext>
              </a:extLst>
            </p:cNvPr>
            <p:cNvSpPr/>
            <p:nvPr/>
          </p:nvSpPr>
          <p:spPr>
            <a:xfrm flipH="1">
              <a:off x="7767239" y="5149598"/>
              <a:ext cx="743803" cy="111764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3E49064F-50DF-F831-109C-A0CA748CC18C}"/>
                </a:ext>
              </a:extLst>
            </p:cNvPr>
            <p:cNvSpPr/>
            <p:nvPr/>
          </p:nvSpPr>
          <p:spPr>
            <a:xfrm flipH="1">
              <a:off x="7648427" y="4902200"/>
              <a:ext cx="1089000" cy="13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46" name="Rectangle 14">
              <a:extLst>
                <a:ext uri="{FF2B5EF4-FFF2-40B4-BE49-F238E27FC236}">
                  <a16:creationId xmlns:a16="http://schemas.microsoft.com/office/drawing/2014/main" id="{D6A6EA5F-52A9-82D4-F523-4FE6C890952A}"/>
                </a:ext>
              </a:extLst>
            </p:cNvPr>
            <p:cNvSpPr/>
            <p:nvPr/>
          </p:nvSpPr>
          <p:spPr>
            <a:xfrm flipH="1">
              <a:off x="8736314" y="4902200"/>
              <a:ext cx="307802" cy="1456724"/>
            </a:xfrm>
            <a:custGeom>
              <a:avLst/>
              <a:gdLst>
                <a:gd name="connsiteX0" fmla="*/ 0 w 252000"/>
                <a:gd name="connsiteY0" fmla="*/ 0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0 h 1260000"/>
                <a:gd name="connsiteX0" fmla="*/ 0 w 252000"/>
                <a:gd name="connsiteY0" fmla="*/ 71438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71438 h 1260000"/>
                <a:gd name="connsiteX0" fmla="*/ 2382 w 254382"/>
                <a:gd name="connsiteY0" fmla="*/ 71438 h 1324294"/>
                <a:gd name="connsiteX1" fmla="*/ 254382 w 254382"/>
                <a:gd name="connsiteY1" fmla="*/ 0 h 1324294"/>
                <a:gd name="connsiteX2" fmla="*/ 254382 w 254382"/>
                <a:gd name="connsiteY2" fmla="*/ 1260000 h 1324294"/>
                <a:gd name="connsiteX3" fmla="*/ 0 w 254382"/>
                <a:gd name="connsiteY3" fmla="*/ 1324294 h 1324294"/>
                <a:gd name="connsiteX4" fmla="*/ 2382 w 254382"/>
                <a:gd name="connsiteY4" fmla="*/ 71438 h 132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82" h="1324294">
                  <a:moveTo>
                    <a:pt x="2382" y="71438"/>
                  </a:moveTo>
                  <a:lnTo>
                    <a:pt x="254382" y="0"/>
                  </a:lnTo>
                  <a:lnTo>
                    <a:pt x="254382" y="1260000"/>
                  </a:lnTo>
                  <a:lnTo>
                    <a:pt x="0" y="1324294"/>
                  </a:lnTo>
                  <a:lnTo>
                    <a:pt x="2382" y="71438"/>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FC77C69B-D3AF-E7FA-B7B0-2D94BA6F37AE}"/>
                </a:ext>
              </a:extLst>
            </p:cNvPr>
            <p:cNvSpPr/>
            <p:nvPr/>
          </p:nvSpPr>
          <p:spPr>
            <a:xfrm>
              <a:off x="4592741" y="644448"/>
              <a:ext cx="2744598" cy="1180591"/>
            </a:xfrm>
            <a:prstGeom prst="rect">
              <a:avLst/>
            </a:prstGeom>
          </p:spPr>
          <p:txBody>
            <a:bodyPr wrap="square">
              <a:spAutoFit/>
            </a:bodyPr>
            <a:lstStyle/>
            <a:p>
              <a:pPr>
                <a:spcBef>
                  <a:spcPts val="600"/>
                </a:spcBef>
              </a:pPr>
              <a:r>
                <a:rPr lang="en-US" sz="1100" dirty="0">
                  <a:solidFill>
                    <a:schemeClr val="bg1"/>
                  </a:solidFill>
                  <a:latin typeface="Arial" panose="020B0604020202020204" pitchFamily="34" charset="0"/>
                  <a:cs typeface="Arial" panose="020B0604020202020204" pitchFamily="34" charset="0"/>
                </a:rPr>
                <a:t>Does SCS have an integrity program or strategy? Is it linked to the government strategy?</a:t>
              </a:r>
            </a:p>
          </p:txBody>
        </p:sp>
        <p:sp>
          <p:nvSpPr>
            <p:cNvPr id="48" name="Rectangle 47">
              <a:extLst>
                <a:ext uri="{FF2B5EF4-FFF2-40B4-BE49-F238E27FC236}">
                  <a16:creationId xmlns:a16="http://schemas.microsoft.com/office/drawing/2014/main" id="{DBD14B4B-9192-9CCF-A182-D3532DF8169C}"/>
                </a:ext>
              </a:extLst>
            </p:cNvPr>
            <p:cNvSpPr/>
            <p:nvPr/>
          </p:nvSpPr>
          <p:spPr>
            <a:xfrm>
              <a:off x="4543573" y="3662221"/>
              <a:ext cx="2539395" cy="1180591"/>
            </a:xfrm>
            <a:prstGeom prst="rect">
              <a:avLst/>
            </a:prstGeom>
          </p:spPr>
          <p:txBody>
            <a:bodyPr wrap="square">
              <a:spAutoFit/>
            </a:bodyPr>
            <a:lstStyle/>
            <a:p>
              <a:pPr>
                <a:spcBef>
                  <a:spcPts val="600"/>
                </a:spcBef>
              </a:pPr>
              <a:r>
                <a:rPr lang="en-US" sz="1100" i="0" dirty="0">
                  <a:solidFill>
                    <a:schemeClr val="bg1"/>
                  </a:solidFill>
                  <a:effectLst/>
                  <a:latin typeface="Arial" panose="020B0604020202020204" pitchFamily="34" charset="0"/>
                  <a:cs typeface="Arial" panose="020B0604020202020204" pitchFamily="34" charset="0"/>
                </a:rPr>
                <a:t>What arrangements are in place to maintain and increase government support? </a:t>
              </a:r>
              <a:r>
                <a:rPr lang="en-US" sz="1100" b="1" i="0" dirty="0">
                  <a:solidFill>
                    <a:schemeClr val="bg1"/>
                  </a:solidFill>
                  <a:effectLst/>
                  <a:latin typeface="Arial" panose="020B0604020202020204" pitchFamily="34" charset="0"/>
                  <a:cs typeface="Arial" panose="020B0604020202020204" pitchFamily="34" charset="0"/>
                </a:rPr>
                <a:t> </a:t>
              </a:r>
              <a:endParaRPr lang="en-US" sz="1100" dirty="0">
                <a:solidFill>
                  <a:schemeClr val="bg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AF157288-2EAD-5195-0726-A854A54CB512}"/>
                </a:ext>
              </a:extLst>
            </p:cNvPr>
            <p:cNvSpPr/>
            <p:nvPr/>
          </p:nvSpPr>
          <p:spPr>
            <a:xfrm>
              <a:off x="4706968" y="2133257"/>
              <a:ext cx="3233171" cy="1278677"/>
            </a:xfrm>
            <a:prstGeom prst="rect">
              <a:avLst/>
            </a:prstGeom>
          </p:spPr>
          <p:txBody>
            <a:bodyPr wrap="square">
              <a:spAutoFit/>
            </a:bodyPr>
            <a:lstStyle/>
            <a:p>
              <a:pPr algn="r">
                <a:spcBef>
                  <a:spcPts val="600"/>
                </a:spcBef>
              </a:pPr>
              <a:r>
                <a:rPr lang="en-US" sz="1100" i="0" dirty="0">
                  <a:solidFill>
                    <a:schemeClr val="bg1"/>
                  </a:solidFill>
                  <a:effectLst/>
                  <a:latin typeface="Arial" panose="020B0604020202020204" pitchFamily="34" charset="0"/>
                  <a:cs typeface="Arial" panose="020B0604020202020204" pitchFamily="34" charset="0"/>
                </a:rPr>
                <a:t>How does SCS communicate its integrity efforts to the Minister or the highest government executive, and vice versa? </a:t>
              </a:r>
              <a:endParaRPr lang="en-US" sz="1100" dirty="0">
                <a:solidFill>
                  <a:schemeClr val="bg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169DF438-3514-5784-0072-04C3D4609A49}"/>
                </a:ext>
              </a:extLst>
            </p:cNvPr>
            <p:cNvSpPr/>
            <p:nvPr/>
          </p:nvSpPr>
          <p:spPr>
            <a:xfrm>
              <a:off x="4838802" y="5188417"/>
              <a:ext cx="2850010" cy="1278677"/>
            </a:xfrm>
            <a:prstGeom prst="rect">
              <a:avLst/>
            </a:prstGeom>
          </p:spPr>
          <p:txBody>
            <a:bodyPr wrap="square">
              <a:spAutoFit/>
            </a:bodyPr>
            <a:lstStyle/>
            <a:p>
              <a:pPr algn="r">
                <a:spcBef>
                  <a:spcPts val="600"/>
                </a:spcBef>
              </a:pPr>
              <a:r>
                <a:rPr lang="en-US" sz="1100" i="0" dirty="0">
                  <a:solidFill>
                    <a:schemeClr val="bg1"/>
                  </a:solidFill>
                  <a:effectLst/>
                  <a:latin typeface="Arial" panose="020B0604020202020204" pitchFamily="34" charset="0"/>
                  <a:cs typeface="Arial" panose="020B0604020202020204" pitchFamily="34" charset="0"/>
                </a:rPr>
                <a:t>Are adequate resources made available to SCS to allow efficient and effective fulfillment of its functions?</a:t>
              </a:r>
              <a:endParaRPr lang="en-US" sz="1100" dirty="0">
                <a:solidFill>
                  <a:schemeClr val="bg1"/>
                </a:solidFill>
                <a:latin typeface="Arial" panose="020B0604020202020204" pitchFamily="34" charset="0"/>
                <a:cs typeface="Arial" panose="020B0604020202020204" pitchFamily="34" charset="0"/>
              </a:endParaRPr>
            </a:p>
          </p:txBody>
        </p:sp>
        <p:pic>
          <p:nvPicPr>
            <p:cNvPr id="51" name="Picture 2" descr="Handshake free icon">
              <a:extLst>
                <a:ext uri="{FF2B5EF4-FFF2-40B4-BE49-F238E27FC236}">
                  <a16:creationId xmlns:a16="http://schemas.microsoft.com/office/drawing/2014/main" id="{14BCE7E3-39D6-C1A9-B5E2-AE3DABEAAFC7}"/>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729074" y="72444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Planning free icon">
              <a:extLst>
                <a:ext uri="{FF2B5EF4-FFF2-40B4-BE49-F238E27FC236}">
                  <a16:creationId xmlns:a16="http://schemas.microsoft.com/office/drawing/2014/main" id="{0D614907-91E0-0C79-850D-58885E581E68}"/>
                </a:ext>
              </a:extLst>
            </p:cNvPr>
            <p:cNvPicPr>
              <a:picLocks noChangeAspect="1" noChangeArrowheads="1"/>
            </p:cNvPicPr>
            <p:nvPr/>
          </p:nvPicPr>
          <p:blipFill>
            <a:blip r:embed="rId15"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922927" y="225803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Profit free icon">
              <a:extLst>
                <a:ext uri="{FF2B5EF4-FFF2-40B4-BE49-F238E27FC236}">
                  <a16:creationId xmlns:a16="http://schemas.microsoft.com/office/drawing/2014/main" id="{51465B14-2464-B2B0-BAEB-CEAD633AB4B4}"/>
                </a:ext>
              </a:extLst>
            </p:cNvPr>
            <p:cNvPicPr>
              <a:picLocks noChangeAspect="1" noChangeArrowheads="1"/>
            </p:cNvPicPr>
            <p:nvPr/>
          </p:nvPicPr>
          <p:blipFill>
            <a:blip r:embed="rId16"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922927" y="532520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Team free icon">
              <a:extLst>
                <a:ext uri="{FF2B5EF4-FFF2-40B4-BE49-F238E27FC236}">
                  <a16:creationId xmlns:a16="http://schemas.microsoft.com/office/drawing/2014/main" id="{4A9CBD85-03A2-32BD-1375-4DC4119B3D92}"/>
                </a:ext>
              </a:extLst>
            </p:cNvPr>
            <p:cNvPicPr>
              <a:picLocks noChangeAspect="1" noChangeArrowheads="1"/>
            </p:cNvPicPr>
            <p:nvPr/>
          </p:nvPicPr>
          <p:blipFill>
            <a:blip r:embed="rId17"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729074" y="3791615"/>
              <a:ext cx="540000"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TextBox 54">
            <a:extLst>
              <a:ext uri="{FF2B5EF4-FFF2-40B4-BE49-F238E27FC236}">
                <a16:creationId xmlns:a16="http://schemas.microsoft.com/office/drawing/2014/main" id="{A76F3E5C-CC73-D425-FC23-548CD17D57A6}"/>
              </a:ext>
            </a:extLst>
          </p:cNvPr>
          <p:cNvSpPr txBox="1"/>
          <p:nvPr/>
        </p:nvSpPr>
        <p:spPr>
          <a:xfrm>
            <a:off x="7085177" y="2538621"/>
            <a:ext cx="2028044" cy="461665"/>
          </a:xfrm>
          <a:prstGeom prst="rect">
            <a:avLst/>
          </a:prstGeom>
          <a:noFill/>
        </p:spPr>
        <p:txBody>
          <a:bodyPr wrap="square" rtlCol="0">
            <a:spAutoFit/>
          </a:bodyPr>
          <a:lstStyle/>
          <a:p>
            <a:pPr algn="r"/>
            <a:r>
              <a:rPr lang="en-US" sz="1200" i="1" dirty="0">
                <a:latin typeface="Arial" panose="020B0604020202020204" pitchFamily="34" charset="0"/>
                <a:cs typeface="Arial" panose="020B0604020202020204" pitchFamily="34" charset="0"/>
              </a:rPr>
              <a:t>Whole-of-government approach  </a:t>
            </a:r>
          </a:p>
        </p:txBody>
      </p:sp>
      <p:sp>
        <p:nvSpPr>
          <p:cNvPr id="22" name="TextBox 21">
            <a:extLst>
              <a:ext uri="{FF2B5EF4-FFF2-40B4-BE49-F238E27FC236}">
                <a16:creationId xmlns:a16="http://schemas.microsoft.com/office/drawing/2014/main" id="{001548B0-B92A-6D0B-BEFD-2B51101D98C0}"/>
              </a:ext>
            </a:extLst>
          </p:cNvPr>
          <p:cNvSpPr txBox="1"/>
          <p:nvPr/>
        </p:nvSpPr>
        <p:spPr>
          <a:xfrm>
            <a:off x="6367329" y="1424481"/>
            <a:ext cx="2267581" cy="830997"/>
          </a:xfrm>
          <a:prstGeom prst="rect">
            <a:avLst/>
          </a:prstGeom>
          <a:noFill/>
        </p:spPr>
        <p:txBody>
          <a:bodyPr wrap="square" rtlCol="0">
            <a:spAutoFit/>
          </a:bodyPr>
          <a:lstStyle/>
          <a:p>
            <a:pPr algn="r"/>
            <a:r>
              <a:rPr lang="en-US" sz="1600" i="1" dirty="0">
                <a:solidFill>
                  <a:schemeClr val="accent4"/>
                </a:solidFill>
              </a:rPr>
              <a:t>Example 3: </a:t>
            </a:r>
          </a:p>
          <a:p>
            <a:pPr algn="r"/>
            <a:r>
              <a:rPr lang="en-US" sz="1600" i="1" dirty="0">
                <a:solidFill>
                  <a:schemeClr val="accent4"/>
                </a:solidFill>
              </a:rPr>
              <a:t>Leadership - from words to action</a:t>
            </a:r>
          </a:p>
        </p:txBody>
      </p:sp>
      <p:sp>
        <p:nvSpPr>
          <p:cNvPr id="75" name="TextBox 74">
            <a:extLst>
              <a:ext uri="{FF2B5EF4-FFF2-40B4-BE49-F238E27FC236}">
                <a16:creationId xmlns:a16="http://schemas.microsoft.com/office/drawing/2014/main" id="{BC4F0EBD-1A7E-7DE6-74F5-AEBA3A7A33F6}"/>
              </a:ext>
            </a:extLst>
          </p:cNvPr>
          <p:cNvSpPr txBox="1"/>
          <p:nvPr/>
        </p:nvSpPr>
        <p:spPr>
          <a:xfrm>
            <a:off x="456824" y="1495722"/>
            <a:ext cx="3942509" cy="1015663"/>
          </a:xfrm>
          <a:prstGeom prst="rect">
            <a:avLst/>
          </a:prstGeom>
          <a:noFill/>
        </p:spPr>
        <p:txBody>
          <a:bodyPr wrap="square" rtlCol="0">
            <a:spAutoFit/>
          </a:bodyPr>
          <a:lstStyle/>
          <a:p>
            <a:pPr algn="just"/>
            <a:r>
              <a:rPr lang="en-US" sz="1200" dirty="0">
                <a:solidFill>
                  <a:schemeClr val="tx2"/>
                </a:solidFill>
                <a:latin typeface="Arial" panose="020B0604020202020204" pitchFamily="34" charset="0"/>
                <a:cs typeface="Arial" panose="020B0604020202020204" pitchFamily="34" charset="0"/>
              </a:rPr>
              <a:t>Recognizing the perceived gap between words and actions</a:t>
            </a:r>
            <a:r>
              <a:rPr lang="en-US" sz="1200" b="1" dirty="0">
                <a:solidFill>
                  <a:schemeClr val="tx2"/>
                </a:solidFill>
                <a:latin typeface="Arial" panose="020B0604020202020204" pitchFamily="34" charset="0"/>
                <a:cs typeface="Arial" panose="020B0604020202020204" pitchFamily="34" charset="0"/>
              </a:rPr>
              <a:t>, the WCO Integrity Development Guide (IDG) provides the SCS with a checklist to identify the causes of these gaps and ways to close them.</a:t>
            </a:r>
          </a:p>
          <a:p>
            <a:pPr algn="just"/>
            <a:endParaRPr lang="en-US" sz="1200" dirty="0">
              <a:solidFill>
                <a:schemeClr val="tx2"/>
              </a:solidFill>
              <a:latin typeface="Arial" panose="020B0604020202020204" pitchFamily="34" charset="0"/>
              <a:cs typeface="Arial" panose="020B0604020202020204" pitchFamily="34" charset="0"/>
            </a:endParaRPr>
          </a:p>
        </p:txBody>
      </p:sp>
      <p:pic>
        <p:nvPicPr>
          <p:cNvPr id="77" name="Picture 76">
            <a:extLst>
              <a:ext uri="{FF2B5EF4-FFF2-40B4-BE49-F238E27FC236}">
                <a16:creationId xmlns:a16="http://schemas.microsoft.com/office/drawing/2014/main" id="{884F604B-97E6-7981-F637-430B8697A993}"/>
              </a:ext>
            </a:extLst>
          </p:cNvPr>
          <p:cNvPicPr>
            <a:picLocks noChangeAspect="1"/>
          </p:cNvPicPr>
          <p:nvPr/>
        </p:nvPicPr>
        <p:blipFill>
          <a:blip r:embed="rId18"/>
          <a:stretch>
            <a:fillRect/>
          </a:stretch>
        </p:blipFill>
        <p:spPr>
          <a:xfrm rot="21265974">
            <a:off x="331667" y="2872758"/>
            <a:ext cx="2251473" cy="2865082"/>
          </a:xfrm>
          <a:prstGeom prst="rect">
            <a:avLst/>
          </a:prstGeom>
        </p:spPr>
      </p:pic>
      <p:sp>
        <p:nvSpPr>
          <p:cNvPr id="79" name="TextBox 78">
            <a:extLst>
              <a:ext uri="{FF2B5EF4-FFF2-40B4-BE49-F238E27FC236}">
                <a16:creationId xmlns:a16="http://schemas.microsoft.com/office/drawing/2014/main" id="{E266E92D-1613-3A43-6E45-D4A4951FCED7}"/>
              </a:ext>
            </a:extLst>
          </p:cNvPr>
          <p:cNvSpPr txBox="1"/>
          <p:nvPr/>
        </p:nvSpPr>
        <p:spPr>
          <a:xfrm>
            <a:off x="2681027" y="2586529"/>
            <a:ext cx="1719564" cy="2677656"/>
          </a:xfrm>
          <a:prstGeom prst="rect">
            <a:avLst/>
          </a:prstGeom>
          <a:noFill/>
        </p:spPr>
        <p:txBody>
          <a:bodyPr wrap="square">
            <a:spAutoFit/>
          </a:bodyPr>
          <a:lstStyle/>
          <a:p>
            <a:pPr algn="r"/>
            <a:r>
              <a:rPr lang="en-US" sz="1200" dirty="0">
                <a:solidFill>
                  <a:schemeClr val="tx2"/>
                </a:solidFill>
                <a:latin typeface="Arial" panose="020B0604020202020204" pitchFamily="34" charset="0"/>
                <a:cs typeface="Arial" panose="020B0604020202020204" pitchFamily="34" charset="0"/>
              </a:rPr>
              <a:t>The first part of the checklist focuses on the broad government level commitment to integrity. Political leadership and a commitment to fight corruption at the highest levels is a pre-requisite for initiating and sustaining reforms over time, until results are achieved. </a:t>
            </a:r>
          </a:p>
        </p:txBody>
      </p:sp>
    </p:spTree>
    <p:extLst>
      <p:ext uri="{BB962C8B-B14F-4D97-AF65-F5344CB8AC3E}">
        <p14:creationId xmlns:p14="http://schemas.microsoft.com/office/powerpoint/2010/main" val="246592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11</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DF2D2366-50DA-8188-573F-0884987ECD92}"/>
              </a:ext>
            </a:extLst>
          </p:cNvPr>
          <p:cNvGraphicFramePr/>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 name="TextBox 43">
            <a:extLst>
              <a:ext uri="{FF2B5EF4-FFF2-40B4-BE49-F238E27FC236}">
                <a16:creationId xmlns:a16="http://schemas.microsoft.com/office/drawing/2014/main" id="{649AA07D-D615-B1E6-CC6D-DC25548FA457}"/>
              </a:ext>
            </a:extLst>
          </p:cNvPr>
          <p:cNvSpPr txBox="1"/>
          <p:nvPr/>
        </p:nvSpPr>
        <p:spPr>
          <a:xfrm>
            <a:off x="339607" y="1267511"/>
            <a:ext cx="6037005" cy="1169551"/>
          </a:xfrm>
          <a:prstGeom prst="rect">
            <a:avLst/>
          </a:prstGeom>
          <a:noFill/>
        </p:spPr>
        <p:txBody>
          <a:bodyPr wrap="square">
            <a:spAutoFit/>
          </a:bodyPr>
          <a:lstStyle/>
          <a:p>
            <a:pPr>
              <a:spcBef>
                <a:spcPts val="600"/>
              </a:spcBef>
            </a:pPr>
            <a:r>
              <a:rPr lang="en-US" sz="1400" dirty="0">
                <a:latin typeface="Arial" panose="020B0604020202020204" pitchFamily="34" charset="0"/>
                <a:cs typeface="Arial" panose="020B0604020202020204" pitchFamily="34" charset="0"/>
              </a:rPr>
              <a:t>The practical and unambiguous terms in the development and the issue of CoC guarantees its acceptance and application. Respondents from SCS displayed a higher level of confidence in the clarity of their CoC, while the level of confidence slightly dropped for the fairness of the CoC’s application and its positive impact.</a:t>
            </a:r>
          </a:p>
        </p:txBody>
      </p:sp>
      <p:sp>
        <p:nvSpPr>
          <p:cNvPr id="22" name="TextBox 21">
            <a:extLst>
              <a:ext uri="{FF2B5EF4-FFF2-40B4-BE49-F238E27FC236}">
                <a16:creationId xmlns:a16="http://schemas.microsoft.com/office/drawing/2014/main" id="{001548B0-B92A-6D0B-BEFD-2B51101D98C0}"/>
              </a:ext>
            </a:extLst>
          </p:cNvPr>
          <p:cNvSpPr txBox="1"/>
          <p:nvPr/>
        </p:nvSpPr>
        <p:spPr>
          <a:xfrm>
            <a:off x="6367329" y="1424481"/>
            <a:ext cx="2267581" cy="1077218"/>
          </a:xfrm>
          <a:prstGeom prst="rect">
            <a:avLst/>
          </a:prstGeom>
          <a:noFill/>
        </p:spPr>
        <p:txBody>
          <a:bodyPr wrap="square" rtlCol="0">
            <a:spAutoFit/>
          </a:bodyPr>
          <a:lstStyle/>
          <a:p>
            <a:pPr algn="r"/>
            <a:r>
              <a:rPr lang="en-US" sz="1600" i="1" dirty="0">
                <a:solidFill>
                  <a:schemeClr val="accent4"/>
                </a:solidFill>
              </a:rPr>
              <a:t>Example 4: </a:t>
            </a:r>
          </a:p>
          <a:p>
            <a:pPr algn="r"/>
            <a:r>
              <a:rPr lang="en-US" sz="1600" i="1" dirty="0">
                <a:solidFill>
                  <a:schemeClr val="accent4"/>
                </a:solidFill>
              </a:rPr>
              <a:t>Code of conduct – from existence to application</a:t>
            </a:r>
          </a:p>
        </p:txBody>
      </p:sp>
      <p:graphicFrame>
        <p:nvGraphicFramePr>
          <p:cNvPr id="2" name="Diagram 1">
            <a:extLst>
              <a:ext uri="{FF2B5EF4-FFF2-40B4-BE49-F238E27FC236}">
                <a16:creationId xmlns:a16="http://schemas.microsoft.com/office/drawing/2014/main" id="{22C14388-394A-D3FA-8134-209631C14ED7}"/>
              </a:ext>
            </a:extLst>
          </p:cNvPr>
          <p:cNvGraphicFramePr/>
          <p:nvPr>
            <p:extLst>
              <p:ext uri="{D42A27DB-BD31-4B8C-83A1-F6EECF244321}">
                <p14:modId xmlns:p14="http://schemas.microsoft.com/office/powerpoint/2010/main" val="1356738275"/>
              </p:ext>
            </p:extLst>
          </p:nvPr>
        </p:nvGraphicFramePr>
        <p:xfrm>
          <a:off x="416050" y="2567055"/>
          <a:ext cx="5704224" cy="1936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a:extLst>
              <a:ext uri="{FF2B5EF4-FFF2-40B4-BE49-F238E27FC236}">
                <a16:creationId xmlns:a16="http://schemas.microsoft.com/office/drawing/2014/main" id="{D5D25925-EE48-847A-5A86-0C019285689B}"/>
              </a:ext>
            </a:extLst>
          </p:cNvPr>
          <p:cNvPicPr>
            <a:picLocks noChangeAspect="1"/>
          </p:cNvPicPr>
          <p:nvPr/>
        </p:nvPicPr>
        <p:blipFill>
          <a:blip r:embed="rId12"/>
          <a:stretch>
            <a:fillRect/>
          </a:stretch>
        </p:blipFill>
        <p:spPr>
          <a:xfrm>
            <a:off x="900342" y="4150895"/>
            <a:ext cx="597307" cy="1156173"/>
          </a:xfrm>
          <a:prstGeom prst="rect">
            <a:avLst/>
          </a:prstGeom>
        </p:spPr>
      </p:pic>
      <p:pic>
        <p:nvPicPr>
          <p:cNvPr id="6" name="Picture 5">
            <a:extLst>
              <a:ext uri="{FF2B5EF4-FFF2-40B4-BE49-F238E27FC236}">
                <a16:creationId xmlns:a16="http://schemas.microsoft.com/office/drawing/2014/main" id="{6D45D2F5-D29E-52BF-D16B-511C37CF96F2}"/>
              </a:ext>
            </a:extLst>
          </p:cNvPr>
          <p:cNvPicPr>
            <a:picLocks noChangeAspect="1"/>
          </p:cNvPicPr>
          <p:nvPr/>
        </p:nvPicPr>
        <p:blipFill>
          <a:blip r:embed="rId13"/>
          <a:stretch>
            <a:fillRect/>
          </a:stretch>
        </p:blipFill>
        <p:spPr>
          <a:xfrm>
            <a:off x="2807725" y="4303347"/>
            <a:ext cx="1100768" cy="1015631"/>
          </a:xfrm>
          <a:prstGeom prst="rect">
            <a:avLst/>
          </a:prstGeom>
        </p:spPr>
      </p:pic>
      <p:pic>
        <p:nvPicPr>
          <p:cNvPr id="7" name="Picture 6">
            <a:extLst>
              <a:ext uri="{FF2B5EF4-FFF2-40B4-BE49-F238E27FC236}">
                <a16:creationId xmlns:a16="http://schemas.microsoft.com/office/drawing/2014/main" id="{7755045B-CF29-4D7A-02A9-48F697B7040D}"/>
              </a:ext>
            </a:extLst>
          </p:cNvPr>
          <p:cNvPicPr>
            <a:picLocks noChangeAspect="1"/>
          </p:cNvPicPr>
          <p:nvPr/>
        </p:nvPicPr>
        <p:blipFill>
          <a:blip r:embed="rId14"/>
          <a:stretch>
            <a:fillRect/>
          </a:stretch>
        </p:blipFill>
        <p:spPr>
          <a:xfrm>
            <a:off x="4572000" y="4355238"/>
            <a:ext cx="1685622" cy="1005130"/>
          </a:xfrm>
          <a:prstGeom prst="rect">
            <a:avLst/>
          </a:prstGeom>
        </p:spPr>
      </p:pic>
      <p:sp>
        <p:nvSpPr>
          <p:cNvPr id="8" name="TextBox 7">
            <a:extLst>
              <a:ext uri="{FF2B5EF4-FFF2-40B4-BE49-F238E27FC236}">
                <a16:creationId xmlns:a16="http://schemas.microsoft.com/office/drawing/2014/main" id="{DFCF8689-7475-CED3-7082-9EBCD4C06555}"/>
              </a:ext>
            </a:extLst>
          </p:cNvPr>
          <p:cNvSpPr txBox="1"/>
          <p:nvPr/>
        </p:nvSpPr>
        <p:spPr>
          <a:xfrm>
            <a:off x="6523444" y="3350833"/>
            <a:ext cx="2111466" cy="369332"/>
          </a:xfrm>
          <a:prstGeom prst="rect">
            <a:avLst/>
          </a:prstGeom>
          <a:noFill/>
        </p:spPr>
        <p:txBody>
          <a:bodyPr wrap="square">
            <a:spAutoFit/>
          </a:bodyPr>
          <a:lstStyle/>
          <a:p>
            <a:pPr algn="just"/>
            <a:r>
              <a:rPr lang="en-US" sz="1800" b="1" dirty="0">
                <a:solidFill>
                  <a:schemeClr val="accent3"/>
                </a:solidFill>
                <a:latin typeface="Arial" panose="020B0604020202020204" pitchFamily="34" charset="0"/>
                <a:cs typeface="Arial" panose="020B0604020202020204" pitchFamily="34" charset="0"/>
              </a:rPr>
              <a:t>Customs officials</a:t>
            </a:r>
          </a:p>
        </p:txBody>
      </p:sp>
    </p:spTree>
    <p:extLst>
      <p:ext uri="{BB962C8B-B14F-4D97-AF65-F5344CB8AC3E}">
        <p14:creationId xmlns:p14="http://schemas.microsoft.com/office/powerpoint/2010/main" val="295972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12</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dirty="0"/>
          </a:p>
        </p:txBody>
      </p:sp>
      <p:graphicFrame>
        <p:nvGraphicFramePr>
          <p:cNvPr id="42" name="Diagram 41">
            <a:extLst>
              <a:ext uri="{FF2B5EF4-FFF2-40B4-BE49-F238E27FC236}">
                <a16:creationId xmlns:a16="http://schemas.microsoft.com/office/drawing/2014/main" id="{DF2D2366-50DA-8188-573F-0884987ECD92}"/>
              </a:ext>
            </a:extLst>
          </p:cNvPr>
          <p:cNvGraphicFramePr/>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939A5CEA-71EC-A720-1F08-8EA5DA60F2C5}"/>
              </a:ext>
            </a:extLst>
          </p:cNvPr>
          <p:cNvPicPr>
            <a:picLocks noChangeAspect="1"/>
          </p:cNvPicPr>
          <p:nvPr/>
        </p:nvPicPr>
        <p:blipFill>
          <a:blip r:embed="rId7"/>
          <a:stretch>
            <a:fillRect/>
          </a:stretch>
        </p:blipFill>
        <p:spPr>
          <a:xfrm>
            <a:off x="2863816" y="2530680"/>
            <a:ext cx="1569498" cy="1342140"/>
          </a:xfrm>
          <a:prstGeom prst="rect">
            <a:avLst/>
          </a:prstGeom>
        </p:spPr>
      </p:pic>
      <p:pic>
        <p:nvPicPr>
          <p:cNvPr id="6" name="Picture 5">
            <a:extLst>
              <a:ext uri="{FF2B5EF4-FFF2-40B4-BE49-F238E27FC236}">
                <a16:creationId xmlns:a16="http://schemas.microsoft.com/office/drawing/2014/main" id="{B2914BC8-64F5-0050-5667-EE843132212D}"/>
              </a:ext>
            </a:extLst>
          </p:cNvPr>
          <p:cNvPicPr>
            <a:picLocks noChangeAspect="1"/>
          </p:cNvPicPr>
          <p:nvPr/>
        </p:nvPicPr>
        <p:blipFill>
          <a:blip r:embed="rId8"/>
          <a:stretch>
            <a:fillRect/>
          </a:stretch>
        </p:blipFill>
        <p:spPr>
          <a:xfrm>
            <a:off x="5247303" y="2716849"/>
            <a:ext cx="2156659" cy="1176360"/>
          </a:xfrm>
          <a:prstGeom prst="rect">
            <a:avLst/>
          </a:prstGeom>
        </p:spPr>
      </p:pic>
      <p:pic>
        <p:nvPicPr>
          <p:cNvPr id="7" name="Picture 6">
            <a:extLst>
              <a:ext uri="{FF2B5EF4-FFF2-40B4-BE49-F238E27FC236}">
                <a16:creationId xmlns:a16="http://schemas.microsoft.com/office/drawing/2014/main" id="{0A43EE52-4E62-D55C-6540-66CE8E91355F}"/>
              </a:ext>
            </a:extLst>
          </p:cNvPr>
          <p:cNvPicPr>
            <a:picLocks noChangeAspect="1"/>
          </p:cNvPicPr>
          <p:nvPr/>
        </p:nvPicPr>
        <p:blipFill>
          <a:blip r:embed="rId9"/>
          <a:stretch>
            <a:fillRect/>
          </a:stretch>
        </p:blipFill>
        <p:spPr>
          <a:xfrm>
            <a:off x="456825" y="2314950"/>
            <a:ext cx="2181354" cy="1572788"/>
          </a:xfrm>
          <a:prstGeom prst="rect">
            <a:avLst/>
          </a:prstGeom>
        </p:spPr>
      </p:pic>
      <p:sp>
        <p:nvSpPr>
          <p:cNvPr id="8" name="TextBox 7">
            <a:extLst>
              <a:ext uri="{FF2B5EF4-FFF2-40B4-BE49-F238E27FC236}">
                <a16:creationId xmlns:a16="http://schemas.microsoft.com/office/drawing/2014/main" id="{155E9228-E591-C982-C70D-9B56A5FF106C}"/>
              </a:ext>
            </a:extLst>
          </p:cNvPr>
          <p:cNvSpPr txBox="1"/>
          <p:nvPr/>
        </p:nvSpPr>
        <p:spPr>
          <a:xfrm>
            <a:off x="1080349" y="2301504"/>
            <a:ext cx="1783467" cy="900246"/>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In general, achieving a high level of integrity is considered </a:t>
            </a:r>
            <a:r>
              <a:rPr lang="en-US" sz="1050" b="1" dirty="0">
                <a:solidFill>
                  <a:schemeClr val="tx2"/>
                </a:solidFill>
                <a:latin typeface="Arial" panose="020B0604020202020204" pitchFamily="34" charset="0"/>
                <a:cs typeface="Arial" panose="020B0604020202020204" pitchFamily="34" charset="0"/>
              </a:rPr>
              <a:t>a priority within the administration</a:t>
            </a:r>
            <a:r>
              <a:rPr lang="en-US" sz="1050" dirty="0">
                <a:solidFill>
                  <a:schemeClr val="tx2"/>
                </a:solidFill>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2B43D2C3-72C9-A618-94D9-F1BC32E630BF}"/>
              </a:ext>
            </a:extLst>
          </p:cNvPr>
          <p:cNvSpPr txBox="1"/>
          <p:nvPr/>
        </p:nvSpPr>
        <p:spPr>
          <a:xfrm>
            <a:off x="3308995" y="2345623"/>
            <a:ext cx="1592659" cy="900246"/>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My </a:t>
            </a:r>
            <a:r>
              <a:rPr lang="en-US" sz="1050" b="1" dirty="0">
                <a:solidFill>
                  <a:schemeClr val="tx2"/>
                </a:solidFill>
                <a:latin typeface="Arial" panose="020B0604020202020204" pitchFamily="34" charset="0"/>
                <a:cs typeface="Arial" panose="020B0604020202020204" pitchFamily="34" charset="0"/>
              </a:rPr>
              <a:t>direct supervisor(s) sets a positive example </a:t>
            </a:r>
            <a:r>
              <a:rPr lang="en-US" sz="1050" dirty="0">
                <a:solidFill>
                  <a:schemeClr val="tx2"/>
                </a:solidFill>
                <a:latin typeface="Arial" panose="020B0604020202020204" pitchFamily="34" charset="0"/>
                <a:cs typeface="Arial" panose="020B0604020202020204" pitchFamily="34" charset="0"/>
              </a:rPr>
              <a:t>when it comes to integrity.</a:t>
            </a:r>
          </a:p>
        </p:txBody>
      </p:sp>
      <p:sp>
        <p:nvSpPr>
          <p:cNvPr id="12" name="TextBox 11">
            <a:extLst>
              <a:ext uri="{FF2B5EF4-FFF2-40B4-BE49-F238E27FC236}">
                <a16:creationId xmlns:a16="http://schemas.microsoft.com/office/drawing/2014/main" id="{3D18D296-BF3F-E93C-030E-7E123915EA0C}"/>
              </a:ext>
            </a:extLst>
          </p:cNvPr>
          <p:cNvSpPr txBox="1"/>
          <p:nvPr/>
        </p:nvSpPr>
        <p:spPr>
          <a:xfrm>
            <a:off x="5717654" y="2287791"/>
            <a:ext cx="1783468" cy="577081"/>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SCS’ </a:t>
            </a:r>
            <a:r>
              <a:rPr lang="en-US" sz="1050" b="1" dirty="0">
                <a:solidFill>
                  <a:schemeClr val="tx2"/>
                </a:solidFill>
                <a:latin typeface="Arial" panose="020B0604020202020204" pitchFamily="34" charset="0"/>
                <a:cs typeface="Arial" panose="020B0604020202020204" pitchFamily="34" charset="0"/>
              </a:rPr>
              <a:t>top management </a:t>
            </a:r>
            <a:r>
              <a:rPr lang="en-US" sz="1050" dirty="0">
                <a:solidFill>
                  <a:schemeClr val="tx2"/>
                </a:solidFill>
                <a:latin typeface="Arial" panose="020B0604020202020204" pitchFamily="34" charset="0"/>
                <a:cs typeface="Arial" panose="020B0604020202020204" pitchFamily="34" charset="0"/>
              </a:rPr>
              <a:t>sets a </a:t>
            </a:r>
            <a:r>
              <a:rPr lang="en-US" sz="1050" b="1" dirty="0">
                <a:solidFill>
                  <a:schemeClr val="tx2"/>
                </a:solidFill>
                <a:latin typeface="Arial" panose="020B0604020202020204" pitchFamily="34" charset="0"/>
                <a:cs typeface="Arial" panose="020B0604020202020204" pitchFamily="34" charset="0"/>
              </a:rPr>
              <a:t>positive example </a:t>
            </a:r>
            <a:r>
              <a:rPr lang="en-US" sz="1050" dirty="0">
                <a:solidFill>
                  <a:schemeClr val="tx2"/>
                </a:solidFill>
                <a:latin typeface="Arial" panose="020B0604020202020204" pitchFamily="34" charset="0"/>
                <a:cs typeface="Arial" panose="020B0604020202020204" pitchFamily="34" charset="0"/>
              </a:rPr>
              <a:t>when it comes to integrity.</a:t>
            </a:r>
          </a:p>
        </p:txBody>
      </p:sp>
      <p:sp>
        <p:nvSpPr>
          <p:cNvPr id="14" name="TextBox 13">
            <a:extLst>
              <a:ext uri="{FF2B5EF4-FFF2-40B4-BE49-F238E27FC236}">
                <a16:creationId xmlns:a16="http://schemas.microsoft.com/office/drawing/2014/main" id="{3B2EBB02-77A4-3665-4A3C-65872919E5FF}"/>
              </a:ext>
            </a:extLst>
          </p:cNvPr>
          <p:cNvSpPr txBox="1"/>
          <p:nvPr/>
        </p:nvSpPr>
        <p:spPr>
          <a:xfrm>
            <a:off x="7501121" y="2815470"/>
            <a:ext cx="1375849" cy="584775"/>
          </a:xfrm>
          <a:prstGeom prst="rect">
            <a:avLst/>
          </a:prstGeom>
          <a:noFill/>
        </p:spPr>
        <p:txBody>
          <a:bodyPr wrap="square" rtlCol="0">
            <a:spAutoFit/>
          </a:bodyPr>
          <a:lstStyle/>
          <a:p>
            <a:pPr algn="ctr"/>
            <a:r>
              <a:rPr lang="en-US" sz="1600" b="1" dirty="0">
                <a:solidFill>
                  <a:schemeClr val="accent3"/>
                </a:solidFill>
                <a:latin typeface="Arial" panose="020B0604020202020204" pitchFamily="34" charset="0"/>
                <a:cs typeface="Arial" panose="020B0604020202020204" pitchFamily="34" charset="0"/>
              </a:rPr>
              <a:t>Customs </a:t>
            </a:r>
          </a:p>
          <a:p>
            <a:pPr algn="ctr"/>
            <a:r>
              <a:rPr lang="en-US" sz="1600" b="1" dirty="0">
                <a:solidFill>
                  <a:schemeClr val="accent3"/>
                </a:solidFill>
                <a:latin typeface="Arial" panose="020B0604020202020204" pitchFamily="34" charset="0"/>
                <a:cs typeface="Arial" panose="020B0604020202020204" pitchFamily="34" charset="0"/>
              </a:rPr>
              <a:t>Officials    </a:t>
            </a:r>
          </a:p>
        </p:txBody>
      </p:sp>
      <p:pic>
        <p:nvPicPr>
          <p:cNvPr id="15" name="Picture 14">
            <a:extLst>
              <a:ext uri="{FF2B5EF4-FFF2-40B4-BE49-F238E27FC236}">
                <a16:creationId xmlns:a16="http://schemas.microsoft.com/office/drawing/2014/main" id="{0468EC52-81B5-F088-98A1-CB81A4666A03}"/>
              </a:ext>
            </a:extLst>
          </p:cNvPr>
          <p:cNvPicPr>
            <a:picLocks noChangeAspect="1"/>
          </p:cNvPicPr>
          <p:nvPr/>
        </p:nvPicPr>
        <p:blipFill>
          <a:blip r:embed="rId10"/>
          <a:stretch>
            <a:fillRect/>
          </a:stretch>
        </p:blipFill>
        <p:spPr>
          <a:xfrm>
            <a:off x="5247303" y="4483868"/>
            <a:ext cx="2123979" cy="1338398"/>
          </a:xfrm>
          <a:prstGeom prst="rect">
            <a:avLst/>
          </a:prstGeom>
        </p:spPr>
      </p:pic>
      <p:pic>
        <p:nvPicPr>
          <p:cNvPr id="16" name="Picture 15">
            <a:extLst>
              <a:ext uri="{FF2B5EF4-FFF2-40B4-BE49-F238E27FC236}">
                <a16:creationId xmlns:a16="http://schemas.microsoft.com/office/drawing/2014/main" id="{978A0C2C-5A57-3606-8DAA-7A3795634A3D}"/>
              </a:ext>
            </a:extLst>
          </p:cNvPr>
          <p:cNvPicPr>
            <a:picLocks noChangeAspect="1"/>
          </p:cNvPicPr>
          <p:nvPr/>
        </p:nvPicPr>
        <p:blipFill>
          <a:blip r:embed="rId11"/>
          <a:stretch>
            <a:fillRect/>
          </a:stretch>
        </p:blipFill>
        <p:spPr>
          <a:xfrm>
            <a:off x="2863816" y="4376133"/>
            <a:ext cx="2095024" cy="1444844"/>
          </a:xfrm>
          <a:prstGeom prst="rect">
            <a:avLst/>
          </a:prstGeom>
        </p:spPr>
      </p:pic>
      <p:pic>
        <p:nvPicPr>
          <p:cNvPr id="17" name="Picture 16">
            <a:extLst>
              <a:ext uri="{FF2B5EF4-FFF2-40B4-BE49-F238E27FC236}">
                <a16:creationId xmlns:a16="http://schemas.microsoft.com/office/drawing/2014/main" id="{9784C668-2B3A-F0D5-BE00-DA869948A428}"/>
              </a:ext>
            </a:extLst>
          </p:cNvPr>
          <p:cNvPicPr>
            <a:picLocks noChangeAspect="1"/>
          </p:cNvPicPr>
          <p:nvPr/>
        </p:nvPicPr>
        <p:blipFill>
          <a:blip r:embed="rId12"/>
          <a:stretch>
            <a:fillRect/>
          </a:stretch>
        </p:blipFill>
        <p:spPr>
          <a:xfrm>
            <a:off x="456825" y="4148669"/>
            <a:ext cx="2112965" cy="1673064"/>
          </a:xfrm>
          <a:prstGeom prst="rect">
            <a:avLst/>
          </a:prstGeom>
        </p:spPr>
      </p:pic>
      <p:sp>
        <p:nvSpPr>
          <p:cNvPr id="18" name="TextBox 17">
            <a:extLst>
              <a:ext uri="{FF2B5EF4-FFF2-40B4-BE49-F238E27FC236}">
                <a16:creationId xmlns:a16="http://schemas.microsoft.com/office/drawing/2014/main" id="{68B57814-BE2F-A9B8-D7DC-2E9E8DE5F5EB}"/>
              </a:ext>
            </a:extLst>
          </p:cNvPr>
          <p:cNvSpPr txBox="1"/>
          <p:nvPr/>
        </p:nvSpPr>
        <p:spPr>
          <a:xfrm>
            <a:off x="1033845" y="4266797"/>
            <a:ext cx="1659205" cy="738664"/>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Achieving a high level of </a:t>
            </a:r>
            <a:r>
              <a:rPr lang="en-US" sz="1050" b="1" dirty="0">
                <a:solidFill>
                  <a:schemeClr val="tx2"/>
                </a:solidFill>
                <a:latin typeface="Arial" panose="020B0604020202020204" pitchFamily="34" charset="0"/>
                <a:cs typeface="Arial" panose="020B0604020202020204" pitchFamily="34" charset="0"/>
              </a:rPr>
              <a:t>integrity is considered a priority </a:t>
            </a:r>
            <a:r>
              <a:rPr lang="en-US" sz="1050" dirty="0">
                <a:solidFill>
                  <a:schemeClr val="tx2"/>
                </a:solidFill>
                <a:latin typeface="Arial" panose="020B0604020202020204" pitchFamily="34" charset="0"/>
                <a:cs typeface="Arial" panose="020B0604020202020204" pitchFamily="34" charset="0"/>
              </a:rPr>
              <a:t>within the Customs administration. </a:t>
            </a:r>
          </a:p>
        </p:txBody>
      </p:sp>
      <p:sp>
        <p:nvSpPr>
          <p:cNvPr id="19" name="TextBox 18">
            <a:extLst>
              <a:ext uri="{FF2B5EF4-FFF2-40B4-BE49-F238E27FC236}">
                <a16:creationId xmlns:a16="http://schemas.microsoft.com/office/drawing/2014/main" id="{CF8DF9AC-7310-FCE6-A3E9-B8EFE60F4A2C}"/>
              </a:ext>
            </a:extLst>
          </p:cNvPr>
          <p:cNvSpPr txBox="1"/>
          <p:nvPr/>
        </p:nvSpPr>
        <p:spPr>
          <a:xfrm>
            <a:off x="5694530" y="4203288"/>
            <a:ext cx="1622902" cy="738664"/>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Customs administration management </a:t>
            </a:r>
            <a:r>
              <a:rPr lang="en-US" sz="1050" b="1" dirty="0">
                <a:solidFill>
                  <a:schemeClr val="tx2"/>
                </a:solidFill>
                <a:latin typeface="Arial" panose="020B0604020202020204" pitchFamily="34" charset="0"/>
                <a:cs typeface="Arial" panose="020B0604020202020204" pitchFamily="34" charset="0"/>
              </a:rPr>
              <a:t>is taking action against corruption</a:t>
            </a:r>
            <a:r>
              <a:rPr lang="en-US" sz="1050" dirty="0">
                <a:solidFill>
                  <a:schemeClr val="tx2"/>
                </a:solidFill>
                <a:latin typeface="Arial" panose="020B0604020202020204" pitchFamily="34" charset="0"/>
                <a:cs typeface="Arial" panose="020B0604020202020204" pitchFamily="34" charset="0"/>
              </a:rPr>
              <a:t>. </a:t>
            </a:r>
          </a:p>
        </p:txBody>
      </p:sp>
      <p:sp>
        <p:nvSpPr>
          <p:cNvPr id="20" name="TextBox 19">
            <a:extLst>
              <a:ext uri="{FF2B5EF4-FFF2-40B4-BE49-F238E27FC236}">
                <a16:creationId xmlns:a16="http://schemas.microsoft.com/office/drawing/2014/main" id="{638028FC-D2C6-D3FB-D2F5-1E68E21B2700}"/>
              </a:ext>
            </a:extLst>
          </p:cNvPr>
          <p:cNvSpPr txBox="1"/>
          <p:nvPr/>
        </p:nvSpPr>
        <p:spPr>
          <a:xfrm>
            <a:off x="3358110" y="4194174"/>
            <a:ext cx="1640880" cy="738664"/>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Customs administration </a:t>
            </a:r>
            <a:r>
              <a:rPr lang="en-US" sz="1050" b="1" dirty="0">
                <a:solidFill>
                  <a:schemeClr val="tx2"/>
                </a:solidFill>
                <a:latin typeface="Arial" panose="020B0604020202020204" pitchFamily="34" charset="0"/>
                <a:cs typeface="Arial" panose="020B0604020202020204" pitchFamily="34" charset="0"/>
              </a:rPr>
              <a:t>management sets a positive example </a:t>
            </a:r>
            <a:r>
              <a:rPr lang="en-US" sz="1050" dirty="0">
                <a:solidFill>
                  <a:schemeClr val="tx2"/>
                </a:solidFill>
                <a:latin typeface="Arial" panose="020B0604020202020204" pitchFamily="34" charset="0"/>
                <a:cs typeface="Arial" panose="020B0604020202020204" pitchFamily="34" charset="0"/>
              </a:rPr>
              <a:t>when it comes to integrity. </a:t>
            </a:r>
          </a:p>
        </p:txBody>
      </p:sp>
      <p:sp>
        <p:nvSpPr>
          <p:cNvPr id="21" name="TextBox 20">
            <a:extLst>
              <a:ext uri="{FF2B5EF4-FFF2-40B4-BE49-F238E27FC236}">
                <a16:creationId xmlns:a16="http://schemas.microsoft.com/office/drawing/2014/main" id="{E5BE16F4-E65A-479E-46F9-1BD06C258729}"/>
              </a:ext>
            </a:extLst>
          </p:cNvPr>
          <p:cNvSpPr txBox="1"/>
          <p:nvPr/>
        </p:nvSpPr>
        <p:spPr>
          <a:xfrm>
            <a:off x="7501120" y="4610067"/>
            <a:ext cx="1375849" cy="584775"/>
          </a:xfrm>
          <a:prstGeom prst="rect">
            <a:avLst/>
          </a:prstGeom>
          <a:noFill/>
        </p:spPr>
        <p:txBody>
          <a:bodyPr wrap="square" rtlCol="0">
            <a:spAutoFit/>
          </a:bodyPr>
          <a:lstStyle/>
          <a:p>
            <a:pPr algn="ctr"/>
            <a:r>
              <a:rPr lang="en-US" sz="1600" b="1" dirty="0">
                <a:solidFill>
                  <a:schemeClr val="accent2"/>
                </a:solidFill>
                <a:latin typeface="Arial" panose="020B0604020202020204" pitchFamily="34" charset="0"/>
                <a:cs typeface="Arial" panose="020B0604020202020204" pitchFamily="34" charset="0"/>
              </a:rPr>
              <a:t>Private </a:t>
            </a:r>
          </a:p>
          <a:p>
            <a:pPr algn="ctr"/>
            <a:r>
              <a:rPr lang="en-US" sz="1600" b="1" dirty="0">
                <a:solidFill>
                  <a:schemeClr val="accent2"/>
                </a:solidFill>
                <a:latin typeface="Arial" panose="020B0604020202020204" pitchFamily="34" charset="0"/>
                <a:cs typeface="Arial" panose="020B0604020202020204" pitchFamily="34" charset="0"/>
              </a:rPr>
              <a:t>Sector</a:t>
            </a:r>
          </a:p>
        </p:txBody>
      </p:sp>
      <p:sp>
        <p:nvSpPr>
          <p:cNvPr id="23" name="TextBox 22">
            <a:extLst>
              <a:ext uri="{FF2B5EF4-FFF2-40B4-BE49-F238E27FC236}">
                <a16:creationId xmlns:a16="http://schemas.microsoft.com/office/drawing/2014/main" id="{956F8BF9-355D-BF0C-9671-382E2287C361}"/>
              </a:ext>
            </a:extLst>
          </p:cNvPr>
          <p:cNvSpPr txBox="1"/>
          <p:nvPr/>
        </p:nvSpPr>
        <p:spPr>
          <a:xfrm>
            <a:off x="4744373" y="5940065"/>
            <a:ext cx="4132596" cy="307777"/>
          </a:xfrm>
          <a:prstGeom prst="rect">
            <a:avLst/>
          </a:prstGeom>
          <a:noFill/>
        </p:spPr>
        <p:txBody>
          <a:bodyPr wrap="square">
            <a:spAutoFit/>
          </a:bodyPr>
          <a:lstStyle/>
          <a:p>
            <a:pPr>
              <a:spcBef>
                <a:spcPts val="600"/>
              </a:spcBef>
            </a:pPr>
            <a:r>
              <a:rPr lang="en-US" sz="1400" dirty="0">
                <a:latin typeface="Arial" panose="020B0604020202020204" pitchFamily="34" charset="0"/>
                <a:cs typeface="Arial" panose="020B0604020202020204" pitchFamily="34" charset="0"/>
              </a:rPr>
              <a:t>…a trend also evident in the global CIPS results</a:t>
            </a:r>
          </a:p>
        </p:txBody>
      </p:sp>
      <p:sp>
        <p:nvSpPr>
          <p:cNvPr id="74" name="Rectangle 73">
            <a:extLst>
              <a:ext uri="{FF2B5EF4-FFF2-40B4-BE49-F238E27FC236}">
                <a16:creationId xmlns:a16="http://schemas.microsoft.com/office/drawing/2014/main" id="{1A83203B-4B03-024A-18E9-65C60D51E728}"/>
              </a:ext>
            </a:extLst>
          </p:cNvPr>
          <p:cNvSpPr/>
          <p:nvPr/>
        </p:nvSpPr>
        <p:spPr>
          <a:xfrm>
            <a:off x="270638" y="2006175"/>
            <a:ext cx="8560006" cy="42100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0E37BAFA-8986-E336-C3ED-E93DA18DFED9}"/>
              </a:ext>
            </a:extLst>
          </p:cNvPr>
          <p:cNvGrpSpPr/>
          <p:nvPr/>
        </p:nvGrpSpPr>
        <p:grpSpPr>
          <a:xfrm>
            <a:off x="4609352" y="2310642"/>
            <a:ext cx="3972991" cy="3819775"/>
            <a:chOff x="3147884" y="301447"/>
            <a:chExt cx="5896232" cy="6347800"/>
          </a:xfrm>
        </p:grpSpPr>
        <p:sp>
          <p:nvSpPr>
            <p:cNvPr id="9" name="Rectangle 8">
              <a:extLst>
                <a:ext uri="{FF2B5EF4-FFF2-40B4-BE49-F238E27FC236}">
                  <a16:creationId xmlns:a16="http://schemas.microsoft.com/office/drawing/2014/main" id="{59B93806-D852-8445-FC99-FB78FFE072A3}"/>
                </a:ext>
              </a:extLst>
            </p:cNvPr>
            <p:cNvSpPr/>
            <p:nvPr/>
          </p:nvSpPr>
          <p:spPr>
            <a:xfrm>
              <a:off x="3454574" y="1560542"/>
              <a:ext cx="3758329" cy="39525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CD0BFF11-F8A4-6A1E-3D44-80BC9002F158}"/>
                </a:ext>
              </a:extLst>
            </p:cNvPr>
            <p:cNvSpPr/>
            <p:nvPr/>
          </p:nvSpPr>
          <p:spPr>
            <a:xfrm rot="16200000">
              <a:off x="3103601" y="1604827"/>
              <a:ext cx="395256" cy="30668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5B805D3-FB6F-445A-746C-3A991ACA779A}"/>
                </a:ext>
              </a:extLst>
            </p:cNvPr>
            <p:cNvSpPr/>
            <p:nvPr/>
          </p:nvSpPr>
          <p:spPr>
            <a:xfrm>
              <a:off x="3454574" y="569800"/>
              <a:ext cx="3920400" cy="13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D9B407B-9A21-ED23-8436-596952646CE7}"/>
                </a:ext>
              </a:extLst>
            </p:cNvPr>
            <p:cNvSpPr/>
            <p:nvPr/>
          </p:nvSpPr>
          <p:spPr>
            <a:xfrm>
              <a:off x="3680959" y="548845"/>
              <a:ext cx="743803" cy="111764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04B4431A-82ED-F15C-D4A1-23953004160D}"/>
                </a:ext>
              </a:extLst>
            </p:cNvPr>
            <p:cNvSpPr/>
            <p:nvPr/>
          </p:nvSpPr>
          <p:spPr>
            <a:xfrm>
              <a:off x="3454574" y="301447"/>
              <a:ext cx="1089000" cy="13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26" name="Rectangle 14">
              <a:extLst>
                <a:ext uri="{FF2B5EF4-FFF2-40B4-BE49-F238E27FC236}">
                  <a16:creationId xmlns:a16="http://schemas.microsoft.com/office/drawing/2014/main" id="{4CE0F954-E951-9990-04B4-457E944AC7EB}"/>
                </a:ext>
              </a:extLst>
            </p:cNvPr>
            <p:cNvSpPr/>
            <p:nvPr/>
          </p:nvSpPr>
          <p:spPr>
            <a:xfrm>
              <a:off x="3147885" y="301447"/>
              <a:ext cx="307802" cy="1456724"/>
            </a:xfrm>
            <a:custGeom>
              <a:avLst/>
              <a:gdLst>
                <a:gd name="connsiteX0" fmla="*/ 0 w 252000"/>
                <a:gd name="connsiteY0" fmla="*/ 0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0 h 1260000"/>
                <a:gd name="connsiteX0" fmla="*/ 0 w 252000"/>
                <a:gd name="connsiteY0" fmla="*/ 71438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71438 h 1260000"/>
                <a:gd name="connsiteX0" fmla="*/ 2382 w 254382"/>
                <a:gd name="connsiteY0" fmla="*/ 71438 h 1324294"/>
                <a:gd name="connsiteX1" fmla="*/ 254382 w 254382"/>
                <a:gd name="connsiteY1" fmla="*/ 0 h 1324294"/>
                <a:gd name="connsiteX2" fmla="*/ 254382 w 254382"/>
                <a:gd name="connsiteY2" fmla="*/ 1260000 h 1324294"/>
                <a:gd name="connsiteX3" fmla="*/ 0 w 254382"/>
                <a:gd name="connsiteY3" fmla="*/ 1324294 h 1324294"/>
                <a:gd name="connsiteX4" fmla="*/ 2382 w 254382"/>
                <a:gd name="connsiteY4" fmla="*/ 71438 h 132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82" h="1324294">
                  <a:moveTo>
                    <a:pt x="2382" y="71438"/>
                  </a:moveTo>
                  <a:lnTo>
                    <a:pt x="254382" y="0"/>
                  </a:lnTo>
                  <a:lnTo>
                    <a:pt x="254382" y="1260000"/>
                  </a:lnTo>
                  <a:lnTo>
                    <a:pt x="0" y="1324294"/>
                  </a:lnTo>
                  <a:lnTo>
                    <a:pt x="2382" y="7143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3DE7F998-607D-6D8D-0149-1F0F51CE8B13}"/>
                </a:ext>
              </a:extLst>
            </p:cNvPr>
            <p:cNvSpPr/>
            <p:nvPr/>
          </p:nvSpPr>
          <p:spPr>
            <a:xfrm flipH="1">
              <a:off x="4979098" y="3094126"/>
              <a:ext cx="3758329" cy="39525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28" name="Isosceles Triangle 27">
              <a:extLst>
                <a:ext uri="{FF2B5EF4-FFF2-40B4-BE49-F238E27FC236}">
                  <a16:creationId xmlns:a16="http://schemas.microsoft.com/office/drawing/2014/main" id="{E5CF1A6B-1104-2EC7-AEDB-DDBE7BE07B64}"/>
                </a:ext>
              </a:extLst>
            </p:cNvPr>
            <p:cNvSpPr/>
            <p:nvPr/>
          </p:nvSpPr>
          <p:spPr>
            <a:xfrm rot="5400000" flipH="1">
              <a:off x="8693143" y="3138411"/>
              <a:ext cx="395256" cy="30668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5EAE94B5-0571-41F6-84B3-85CB5883CC93}"/>
                </a:ext>
              </a:extLst>
            </p:cNvPr>
            <p:cNvSpPr/>
            <p:nvPr/>
          </p:nvSpPr>
          <p:spPr>
            <a:xfrm flipH="1">
              <a:off x="4817027" y="2103384"/>
              <a:ext cx="3920400" cy="13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2BFD162B-8E10-0C99-8073-174D49527536}"/>
                </a:ext>
              </a:extLst>
            </p:cNvPr>
            <p:cNvSpPr/>
            <p:nvPr/>
          </p:nvSpPr>
          <p:spPr>
            <a:xfrm flipH="1">
              <a:off x="7767239" y="2082429"/>
              <a:ext cx="743803" cy="111764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2E41B90E-634D-E61D-E2EB-01AB88D559D1}"/>
                </a:ext>
              </a:extLst>
            </p:cNvPr>
            <p:cNvSpPr/>
            <p:nvPr/>
          </p:nvSpPr>
          <p:spPr>
            <a:xfrm flipH="1">
              <a:off x="7648427" y="1835031"/>
              <a:ext cx="1089000" cy="13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2" name="Rectangle 14">
              <a:extLst>
                <a:ext uri="{FF2B5EF4-FFF2-40B4-BE49-F238E27FC236}">
                  <a16:creationId xmlns:a16="http://schemas.microsoft.com/office/drawing/2014/main" id="{EF65FF22-5C64-22EE-25CA-8C7054B3C20B}"/>
                </a:ext>
              </a:extLst>
            </p:cNvPr>
            <p:cNvSpPr/>
            <p:nvPr/>
          </p:nvSpPr>
          <p:spPr>
            <a:xfrm flipH="1">
              <a:off x="8736314" y="1835031"/>
              <a:ext cx="307802" cy="1456724"/>
            </a:xfrm>
            <a:custGeom>
              <a:avLst/>
              <a:gdLst>
                <a:gd name="connsiteX0" fmla="*/ 0 w 252000"/>
                <a:gd name="connsiteY0" fmla="*/ 0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0 h 1260000"/>
                <a:gd name="connsiteX0" fmla="*/ 0 w 252000"/>
                <a:gd name="connsiteY0" fmla="*/ 71438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71438 h 1260000"/>
                <a:gd name="connsiteX0" fmla="*/ 2382 w 254382"/>
                <a:gd name="connsiteY0" fmla="*/ 71438 h 1324294"/>
                <a:gd name="connsiteX1" fmla="*/ 254382 w 254382"/>
                <a:gd name="connsiteY1" fmla="*/ 0 h 1324294"/>
                <a:gd name="connsiteX2" fmla="*/ 254382 w 254382"/>
                <a:gd name="connsiteY2" fmla="*/ 1260000 h 1324294"/>
                <a:gd name="connsiteX3" fmla="*/ 0 w 254382"/>
                <a:gd name="connsiteY3" fmla="*/ 1324294 h 1324294"/>
                <a:gd name="connsiteX4" fmla="*/ 2382 w 254382"/>
                <a:gd name="connsiteY4" fmla="*/ 71438 h 132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82" h="1324294">
                  <a:moveTo>
                    <a:pt x="2382" y="71438"/>
                  </a:moveTo>
                  <a:lnTo>
                    <a:pt x="254382" y="0"/>
                  </a:lnTo>
                  <a:lnTo>
                    <a:pt x="254382" y="1260000"/>
                  </a:lnTo>
                  <a:lnTo>
                    <a:pt x="0" y="1324294"/>
                  </a:lnTo>
                  <a:lnTo>
                    <a:pt x="2382" y="71438"/>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D8399C4A-0B0C-EB18-88D9-E57499E83BB1}"/>
                </a:ext>
              </a:extLst>
            </p:cNvPr>
            <p:cNvSpPr/>
            <p:nvPr/>
          </p:nvSpPr>
          <p:spPr>
            <a:xfrm>
              <a:off x="3454574" y="4627710"/>
              <a:ext cx="3758329" cy="39525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4" name="Isosceles Triangle 33">
              <a:extLst>
                <a:ext uri="{FF2B5EF4-FFF2-40B4-BE49-F238E27FC236}">
                  <a16:creationId xmlns:a16="http://schemas.microsoft.com/office/drawing/2014/main" id="{0231F11C-5D42-E484-47F7-6CC452CD02CE}"/>
                </a:ext>
              </a:extLst>
            </p:cNvPr>
            <p:cNvSpPr/>
            <p:nvPr/>
          </p:nvSpPr>
          <p:spPr>
            <a:xfrm rot="16200000">
              <a:off x="3103601" y="4671995"/>
              <a:ext cx="395256" cy="30668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A12D6B10-5584-BA24-6ED0-EE9E7C031632}"/>
                </a:ext>
              </a:extLst>
            </p:cNvPr>
            <p:cNvSpPr/>
            <p:nvPr/>
          </p:nvSpPr>
          <p:spPr>
            <a:xfrm>
              <a:off x="3454574" y="3636968"/>
              <a:ext cx="3920400" cy="13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1C29762E-8D98-2CC1-28F9-D15CA69B6D03}"/>
                </a:ext>
              </a:extLst>
            </p:cNvPr>
            <p:cNvSpPr/>
            <p:nvPr/>
          </p:nvSpPr>
          <p:spPr>
            <a:xfrm>
              <a:off x="3680959" y="3616013"/>
              <a:ext cx="743803" cy="111764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9905650C-7C2A-6243-43E0-9103E84EA2F3}"/>
                </a:ext>
              </a:extLst>
            </p:cNvPr>
            <p:cNvSpPr/>
            <p:nvPr/>
          </p:nvSpPr>
          <p:spPr>
            <a:xfrm>
              <a:off x="3454574" y="3368615"/>
              <a:ext cx="1089000" cy="13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8" name="Rectangle 14">
              <a:extLst>
                <a:ext uri="{FF2B5EF4-FFF2-40B4-BE49-F238E27FC236}">
                  <a16:creationId xmlns:a16="http://schemas.microsoft.com/office/drawing/2014/main" id="{7D4D5A75-A175-6ED5-AD59-4DDF2A9EB849}"/>
                </a:ext>
              </a:extLst>
            </p:cNvPr>
            <p:cNvSpPr/>
            <p:nvPr/>
          </p:nvSpPr>
          <p:spPr>
            <a:xfrm>
              <a:off x="3147885" y="3368615"/>
              <a:ext cx="307802" cy="1456724"/>
            </a:xfrm>
            <a:custGeom>
              <a:avLst/>
              <a:gdLst>
                <a:gd name="connsiteX0" fmla="*/ 0 w 252000"/>
                <a:gd name="connsiteY0" fmla="*/ 0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0 h 1260000"/>
                <a:gd name="connsiteX0" fmla="*/ 0 w 252000"/>
                <a:gd name="connsiteY0" fmla="*/ 71438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71438 h 1260000"/>
                <a:gd name="connsiteX0" fmla="*/ 2382 w 254382"/>
                <a:gd name="connsiteY0" fmla="*/ 71438 h 1324294"/>
                <a:gd name="connsiteX1" fmla="*/ 254382 w 254382"/>
                <a:gd name="connsiteY1" fmla="*/ 0 h 1324294"/>
                <a:gd name="connsiteX2" fmla="*/ 254382 w 254382"/>
                <a:gd name="connsiteY2" fmla="*/ 1260000 h 1324294"/>
                <a:gd name="connsiteX3" fmla="*/ 0 w 254382"/>
                <a:gd name="connsiteY3" fmla="*/ 1324294 h 1324294"/>
                <a:gd name="connsiteX4" fmla="*/ 2382 w 254382"/>
                <a:gd name="connsiteY4" fmla="*/ 71438 h 132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82" h="1324294">
                  <a:moveTo>
                    <a:pt x="2382" y="71438"/>
                  </a:moveTo>
                  <a:lnTo>
                    <a:pt x="254382" y="0"/>
                  </a:lnTo>
                  <a:lnTo>
                    <a:pt x="254382" y="1260000"/>
                  </a:lnTo>
                  <a:lnTo>
                    <a:pt x="0" y="1324294"/>
                  </a:lnTo>
                  <a:lnTo>
                    <a:pt x="2382" y="71438"/>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B16FCB0C-5E0B-F1AF-E069-156DAF0B15DC}"/>
                </a:ext>
              </a:extLst>
            </p:cNvPr>
            <p:cNvSpPr/>
            <p:nvPr/>
          </p:nvSpPr>
          <p:spPr>
            <a:xfrm flipH="1">
              <a:off x="4979098" y="6161295"/>
              <a:ext cx="3758329" cy="39525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40" name="Isosceles Triangle 39">
              <a:extLst>
                <a:ext uri="{FF2B5EF4-FFF2-40B4-BE49-F238E27FC236}">
                  <a16:creationId xmlns:a16="http://schemas.microsoft.com/office/drawing/2014/main" id="{CB2EB6E7-14D3-05C8-93D1-4D72E200C754}"/>
                </a:ext>
              </a:extLst>
            </p:cNvPr>
            <p:cNvSpPr/>
            <p:nvPr/>
          </p:nvSpPr>
          <p:spPr>
            <a:xfrm rot="5400000" flipH="1">
              <a:off x="8693143" y="6205580"/>
              <a:ext cx="395256" cy="30668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1B9BA50C-60AA-BBD7-FB26-0D6F019CF4D6}"/>
                </a:ext>
              </a:extLst>
            </p:cNvPr>
            <p:cNvSpPr/>
            <p:nvPr/>
          </p:nvSpPr>
          <p:spPr>
            <a:xfrm flipH="1">
              <a:off x="4817027" y="5170553"/>
              <a:ext cx="3920400" cy="13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4B220E36-0176-2426-982D-DBC75C05A367}"/>
                </a:ext>
              </a:extLst>
            </p:cNvPr>
            <p:cNvSpPr/>
            <p:nvPr/>
          </p:nvSpPr>
          <p:spPr>
            <a:xfrm flipH="1">
              <a:off x="7767239" y="5149598"/>
              <a:ext cx="743803" cy="111764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3E49064F-50DF-F831-109C-A0CA748CC18C}"/>
                </a:ext>
              </a:extLst>
            </p:cNvPr>
            <p:cNvSpPr/>
            <p:nvPr/>
          </p:nvSpPr>
          <p:spPr>
            <a:xfrm flipH="1">
              <a:off x="7648427" y="4902200"/>
              <a:ext cx="1089000" cy="13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46" name="Rectangle 14">
              <a:extLst>
                <a:ext uri="{FF2B5EF4-FFF2-40B4-BE49-F238E27FC236}">
                  <a16:creationId xmlns:a16="http://schemas.microsoft.com/office/drawing/2014/main" id="{D6A6EA5F-52A9-82D4-F523-4FE6C890952A}"/>
                </a:ext>
              </a:extLst>
            </p:cNvPr>
            <p:cNvSpPr/>
            <p:nvPr/>
          </p:nvSpPr>
          <p:spPr>
            <a:xfrm flipH="1">
              <a:off x="8736314" y="4902200"/>
              <a:ext cx="307802" cy="1456724"/>
            </a:xfrm>
            <a:custGeom>
              <a:avLst/>
              <a:gdLst>
                <a:gd name="connsiteX0" fmla="*/ 0 w 252000"/>
                <a:gd name="connsiteY0" fmla="*/ 0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0 h 1260000"/>
                <a:gd name="connsiteX0" fmla="*/ 0 w 252000"/>
                <a:gd name="connsiteY0" fmla="*/ 71438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71438 h 1260000"/>
                <a:gd name="connsiteX0" fmla="*/ 2382 w 254382"/>
                <a:gd name="connsiteY0" fmla="*/ 71438 h 1324294"/>
                <a:gd name="connsiteX1" fmla="*/ 254382 w 254382"/>
                <a:gd name="connsiteY1" fmla="*/ 0 h 1324294"/>
                <a:gd name="connsiteX2" fmla="*/ 254382 w 254382"/>
                <a:gd name="connsiteY2" fmla="*/ 1260000 h 1324294"/>
                <a:gd name="connsiteX3" fmla="*/ 0 w 254382"/>
                <a:gd name="connsiteY3" fmla="*/ 1324294 h 1324294"/>
                <a:gd name="connsiteX4" fmla="*/ 2382 w 254382"/>
                <a:gd name="connsiteY4" fmla="*/ 71438 h 132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82" h="1324294">
                  <a:moveTo>
                    <a:pt x="2382" y="71438"/>
                  </a:moveTo>
                  <a:lnTo>
                    <a:pt x="254382" y="0"/>
                  </a:lnTo>
                  <a:lnTo>
                    <a:pt x="254382" y="1260000"/>
                  </a:lnTo>
                  <a:lnTo>
                    <a:pt x="0" y="1324294"/>
                  </a:lnTo>
                  <a:lnTo>
                    <a:pt x="2382" y="71438"/>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FC77C69B-D3AF-E7FA-B7B0-2D94BA6F37AE}"/>
                </a:ext>
              </a:extLst>
            </p:cNvPr>
            <p:cNvSpPr/>
            <p:nvPr/>
          </p:nvSpPr>
          <p:spPr>
            <a:xfrm>
              <a:off x="4532828" y="531331"/>
              <a:ext cx="2744598" cy="1432118"/>
            </a:xfrm>
            <a:prstGeom prst="rect">
              <a:avLst/>
            </a:prstGeom>
          </p:spPr>
          <p:txBody>
            <a:bodyPr wrap="square">
              <a:spAutoFit/>
            </a:bodyPr>
            <a:lstStyle/>
            <a:p>
              <a:pPr>
                <a:spcBef>
                  <a:spcPts val="600"/>
                </a:spcBef>
              </a:pPr>
              <a:r>
                <a:rPr lang="en-US" sz="1000" dirty="0">
                  <a:solidFill>
                    <a:schemeClr val="bg1"/>
                  </a:solidFill>
                  <a:latin typeface="Arial" panose="020B0604020202020204" pitchFamily="34" charset="0"/>
                  <a:cs typeface="Arial" panose="020B0604020202020204" pitchFamily="34" charset="0"/>
                </a:rPr>
                <a:t>Are effective disciplinary measures for non-compliance with the code of conduct in effect in Customs or public sector legislation? </a:t>
              </a:r>
            </a:p>
          </p:txBody>
        </p:sp>
        <p:sp>
          <p:nvSpPr>
            <p:cNvPr id="48" name="Rectangle 47">
              <a:extLst>
                <a:ext uri="{FF2B5EF4-FFF2-40B4-BE49-F238E27FC236}">
                  <a16:creationId xmlns:a16="http://schemas.microsoft.com/office/drawing/2014/main" id="{DBD14B4B-9192-9CCF-A182-D3532DF8169C}"/>
                </a:ext>
              </a:extLst>
            </p:cNvPr>
            <p:cNvSpPr/>
            <p:nvPr/>
          </p:nvSpPr>
          <p:spPr>
            <a:xfrm>
              <a:off x="4543573" y="3662221"/>
              <a:ext cx="2894601" cy="1278677"/>
            </a:xfrm>
            <a:prstGeom prst="rect">
              <a:avLst/>
            </a:prstGeom>
          </p:spPr>
          <p:txBody>
            <a:bodyPr wrap="square">
              <a:spAutoFit/>
            </a:bodyPr>
            <a:lstStyle/>
            <a:p>
              <a:pPr>
                <a:spcBef>
                  <a:spcPts val="600"/>
                </a:spcBef>
              </a:pPr>
              <a:r>
                <a:rPr lang="en-US" sz="1100" i="0" dirty="0">
                  <a:solidFill>
                    <a:schemeClr val="bg1"/>
                  </a:solidFill>
                  <a:effectLst/>
                  <a:latin typeface="Arial" panose="020B0604020202020204" pitchFamily="34" charset="0"/>
                  <a:cs typeface="Arial" panose="020B0604020202020204" pitchFamily="34" charset="0"/>
                </a:rPr>
                <a:t>What are the procedures in place to investigate alleged or suspected breaches of the code of conduct? </a:t>
              </a:r>
              <a:endParaRPr lang="en-US" sz="1100" dirty="0">
                <a:solidFill>
                  <a:schemeClr val="bg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AF157288-2EAD-5195-0726-A854A54CB512}"/>
                </a:ext>
              </a:extLst>
            </p:cNvPr>
            <p:cNvSpPr/>
            <p:nvPr/>
          </p:nvSpPr>
          <p:spPr>
            <a:xfrm>
              <a:off x="4706968" y="2133257"/>
              <a:ext cx="3233171" cy="1278677"/>
            </a:xfrm>
            <a:prstGeom prst="rect">
              <a:avLst/>
            </a:prstGeom>
          </p:spPr>
          <p:txBody>
            <a:bodyPr wrap="square">
              <a:spAutoFit/>
            </a:bodyPr>
            <a:lstStyle/>
            <a:p>
              <a:pPr algn="r">
                <a:spcBef>
                  <a:spcPts val="600"/>
                </a:spcBef>
              </a:pPr>
              <a:r>
                <a:rPr lang="en-US" sz="1100" i="0" dirty="0">
                  <a:solidFill>
                    <a:schemeClr val="bg1"/>
                  </a:solidFill>
                  <a:effectLst/>
                  <a:latin typeface="Arial" panose="020B0604020202020204" pitchFamily="34" charset="0"/>
                  <a:cs typeface="Arial" panose="020B0604020202020204" pitchFamily="34" charset="0"/>
                </a:rPr>
                <a:t>What are the mechanisms in place for employees to report suspected breaches of the code of conduct? </a:t>
              </a:r>
              <a:endParaRPr lang="en-US" sz="1100" dirty="0">
                <a:solidFill>
                  <a:schemeClr val="bg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169DF438-3514-5784-0072-04C3D4609A49}"/>
                </a:ext>
              </a:extLst>
            </p:cNvPr>
            <p:cNvSpPr/>
            <p:nvPr/>
          </p:nvSpPr>
          <p:spPr>
            <a:xfrm>
              <a:off x="4598847" y="5153195"/>
              <a:ext cx="3178472" cy="1496052"/>
            </a:xfrm>
            <a:prstGeom prst="rect">
              <a:avLst/>
            </a:prstGeom>
          </p:spPr>
          <p:txBody>
            <a:bodyPr wrap="square">
              <a:spAutoFit/>
            </a:bodyPr>
            <a:lstStyle/>
            <a:p>
              <a:pPr algn="r">
                <a:spcBef>
                  <a:spcPts val="600"/>
                </a:spcBef>
              </a:pPr>
              <a:r>
                <a:rPr lang="en-US" sz="1050" i="0" dirty="0">
                  <a:solidFill>
                    <a:schemeClr val="bg1"/>
                  </a:solidFill>
                  <a:effectLst/>
                  <a:latin typeface="Arial" panose="020B0604020202020204" pitchFamily="34" charset="0"/>
                  <a:cs typeface="Arial" panose="020B0604020202020204" pitchFamily="34" charset="0"/>
                </a:rPr>
                <a:t>Has the introduction of a limited amnesty been considered for minor breaches of the Code as an element of the integrity strategy?</a:t>
              </a:r>
              <a:endParaRPr lang="en-US" sz="1050" dirty="0">
                <a:solidFill>
                  <a:schemeClr val="bg1"/>
                </a:solidFill>
                <a:latin typeface="Arial" panose="020B0604020202020204" pitchFamily="34" charset="0"/>
                <a:cs typeface="Arial" panose="020B0604020202020204" pitchFamily="34" charset="0"/>
              </a:endParaRPr>
            </a:p>
          </p:txBody>
        </p:sp>
        <p:pic>
          <p:nvPicPr>
            <p:cNvPr id="51" name="Picture 2" descr="Handshake free icon">
              <a:extLst>
                <a:ext uri="{FF2B5EF4-FFF2-40B4-BE49-F238E27FC236}">
                  <a16:creationId xmlns:a16="http://schemas.microsoft.com/office/drawing/2014/main" id="{14BCE7E3-39D6-C1A9-B5E2-AE3DABEAAFC7}"/>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729074" y="72444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Planning free icon">
              <a:extLst>
                <a:ext uri="{FF2B5EF4-FFF2-40B4-BE49-F238E27FC236}">
                  <a16:creationId xmlns:a16="http://schemas.microsoft.com/office/drawing/2014/main" id="{0D614907-91E0-0C79-850D-58885E581E68}"/>
                </a:ext>
              </a:extLst>
            </p:cNvPr>
            <p:cNvPicPr>
              <a:picLocks noChangeAspect="1" noChangeArrowheads="1"/>
            </p:cNvPicPr>
            <p:nvPr/>
          </p:nvPicPr>
          <p:blipFill>
            <a:blip r:embed="rId15"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922927" y="225803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Profit free icon">
              <a:extLst>
                <a:ext uri="{FF2B5EF4-FFF2-40B4-BE49-F238E27FC236}">
                  <a16:creationId xmlns:a16="http://schemas.microsoft.com/office/drawing/2014/main" id="{51465B14-2464-B2B0-BAEB-CEAD633AB4B4}"/>
                </a:ext>
              </a:extLst>
            </p:cNvPr>
            <p:cNvPicPr>
              <a:picLocks noChangeAspect="1" noChangeArrowheads="1"/>
            </p:cNvPicPr>
            <p:nvPr/>
          </p:nvPicPr>
          <p:blipFill>
            <a:blip r:embed="rId16"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922927" y="532520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Team free icon">
              <a:extLst>
                <a:ext uri="{FF2B5EF4-FFF2-40B4-BE49-F238E27FC236}">
                  <a16:creationId xmlns:a16="http://schemas.microsoft.com/office/drawing/2014/main" id="{4A9CBD85-03A2-32BD-1375-4DC4119B3D92}"/>
                </a:ext>
              </a:extLst>
            </p:cNvPr>
            <p:cNvPicPr>
              <a:picLocks noChangeAspect="1" noChangeArrowheads="1"/>
            </p:cNvPicPr>
            <p:nvPr/>
          </p:nvPicPr>
          <p:blipFill>
            <a:blip r:embed="rId17"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729074" y="3791615"/>
              <a:ext cx="540000"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TextBox 54">
            <a:extLst>
              <a:ext uri="{FF2B5EF4-FFF2-40B4-BE49-F238E27FC236}">
                <a16:creationId xmlns:a16="http://schemas.microsoft.com/office/drawing/2014/main" id="{A76F3E5C-CC73-D425-FC23-548CD17D57A6}"/>
              </a:ext>
            </a:extLst>
          </p:cNvPr>
          <p:cNvSpPr txBox="1"/>
          <p:nvPr/>
        </p:nvSpPr>
        <p:spPr>
          <a:xfrm>
            <a:off x="7254166" y="2567680"/>
            <a:ext cx="1625058" cy="461665"/>
          </a:xfrm>
          <a:prstGeom prst="rect">
            <a:avLst/>
          </a:prstGeom>
          <a:noFill/>
        </p:spPr>
        <p:txBody>
          <a:bodyPr wrap="square" rtlCol="0">
            <a:spAutoFit/>
          </a:bodyPr>
          <a:lstStyle/>
          <a:p>
            <a:pPr algn="r"/>
            <a:r>
              <a:rPr lang="en-US" sz="1200" i="1" dirty="0">
                <a:latin typeface="Arial" panose="020B0604020202020204" pitchFamily="34" charset="0"/>
                <a:cs typeface="Arial" panose="020B0604020202020204" pitchFamily="34" charset="0"/>
              </a:rPr>
              <a:t>Penalty regime for non-compliance </a:t>
            </a:r>
          </a:p>
        </p:txBody>
      </p:sp>
      <p:sp>
        <p:nvSpPr>
          <p:cNvPr id="22" name="TextBox 21">
            <a:extLst>
              <a:ext uri="{FF2B5EF4-FFF2-40B4-BE49-F238E27FC236}">
                <a16:creationId xmlns:a16="http://schemas.microsoft.com/office/drawing/2014/main" id="{001548B0-B92A-6D0B-BEFD-2B51101D98C0}"/>
              </a:ext>
            </a:extLst>
          </p:cNvPr>
          <p:cNvSpPr txBox="1"/>
          <p:nvPr/>
        </p:nvSpPr>
        <p:spPr>
          <a:xfrm>
            <a:off x="6367329" y="1424481"/>
            <a:ext cx="2267581" cy="1077218"/>
          </a:xfrm>
          <a:prstGeom prst="rect">
            <a:avLst/>
          </a:prstGeom>
          <a:noFill/>
        </p:spPr>
        <p:txBody>
          <a:bodyPr wrap="square" rtlCol="0">
            <a:spAutoFit/>
          </a:bodyPr>
          <a:lstStyle/>
          <a:p>
            <a:pPr algn="r"/>
            <a:r>
              <a:rPr lang="en-US" sz="1600" i="1" dirty="0">
                <a:solidFill>
                  <a:schemeClr val="accent4"/>
                </a:solidFill>
              </a:rPr>
              <a:t>Example 4: </a:t>
            </a:r>
          </a:p>
          <a:p>
            <a:pPr algn="r"/>
            <a:r>
              <a:rPr lang="en-US" sz="1600" i="1" dirty="0">
                <a:solidFill>
                  <a:schemeClr val="accent4"/>
                </a:solidFill>
              </a:rPr>
              <a:t>Code of conduct – from existence to application</a:t>
            </a:r>
          </a:p>
        </p:txBody>
      </p:sp>
      <p:sp>
        <p:nvSpPr>
          <p:cNvPr id="75" name="TextBox 74">
            <a:extLst>
              <a:ext uri="{FF2B5EF4-FFF2-40B4-BE49-F238E27FC236}">
                <a16:creationId xmlns:a16="http://schemas.microsoft.com/office/drawing/2014/main" id="{BC4F0EBD-1A7E-7DE6-74F5-AEBA3A7A33F6}"/>
              </a:ext>
            </a:extLst>
          </p:cNvPr>
          <p:cNvSpPr txBox="1"/>
          <p:nvPr/>
        </p:nvSpPr>
        <p:spPr>
          <a:xfrm>
            <a:off x="456824" y="1495722"/>
            <a:ext cx="3942509" cy="1015663"/>
          </a:xfrm>
          <a:prstGeom prst="rect">
            <a:avLst/>
          </a:prstGeom>
          <a:noFill/>
        </p:spPr>
        <p:txBody>
          <a:bodyPr wrap="square" rtlCol="0">
            <a:spAutoFit/>
          </a:bodyPr>
          <a:lstStyle/>
          <a:p>
            <a:pPr algn="just"/>
            <a:r>
              <a:rPr lang="en-US" sz="1200" dirty="0">
                <a:solidFill>
                  <a:schemeClr val="tx2"/>
                </a:solidFill>
                <a:latin typeface="Arial" panose="020B0604020202020204" pitchFamily="34" charset="0"/>
                <a:cs typeface="Arial" panose="020B0604020202020204" pitchFamily="34" charset="0"/>
              </a:rPr>
              <a:t>A key element of any effective integrity </a:t>
            </a:r>
            <a:r>
              <a:rPr lang="en-US" sz="1200" dirty="0" err="1">
                <a:solidFill>
                  <a:schemeClr val="tx2"/>
                </a:solidFill>
                <a:latin typeface="Arial" panose="020B0604020202020204" pitchFamily="34" charset="0"/>
                <a:cs typeface="Arial" panose="020B0604020202020204" pitchFamily="34" charset="0"/>
              </a:rPr>
              <a:t>programme</a:t>
            </a:r>
            <a:r>
              <a:rPr lang="en-US" sz="1200" dirty="0">
                <a:solidFill>
                  <a:schemeClr val="tx2"/>
                </a:solidFill>
                <a:latin typeface="Arial" panose="020B0604020202020204" pitchFamily="34" charset="0"/>
                <a:cs typeface="Arial" panose="020B0604020202020204" pitchFamily="34" charset="0"/>
              </a:rPr>
              <a:t> is the development, issue and acceptance of a comprehensive code of conduct which sets out in very practical and unambiguous terms the </a:t>
            </a:r>
            <a:r>
              <a:rPr lang="en-US" sz="1200" dirty="0" err="1">
                <a:solidFill>
                  <a:schemeClr val="tx2"/>
                </a:solidFill>
                <a:latin typeface="Arial" panose="020B0604020202020204" pitchFamily="34" charset="0"/>
                <a:cs typeface="Arial" panose="020B0604020202020204" pitchFamily="34" charset="0"/>
              </a:rPr>
              <a:t>behaviour</a:t>
            </a:r>
            <a:r>
              <a:rPr lang="en-US" sz="1200" dirty="0">
                <a:solidFill>
                  <a:schemeClr val="tx2"/>
                </a:solidFill>
                <a:latin typeface="Arial" panose="020B0604020202020204" pitchFamily="34" charset="0"/>
                <a:cs typeface="Arial" panose="020B0604020202020204" pitchFamily="34" charset="0"/>
              </a:rPr>
              <a:t> expected of all Customs personnel.  </a:t>
            </a:r>
          </a:p>
        </p:txBody>
      </p:sp>
      <p:pic>
        <p:nvPicPr>
          <p:cNvPr id="77" name="Picture 76">
            <a:extLst>
              <a:ext uri="{FF2B5EF4-FFF2-40B4-BE49-F238E27FC236}">
                <a16:creationId xmlns:a16="http://schemas.microsoft.com/office/drawing/2014/main" id="{884F604B-97E6-7981-F637-430B8697A993}"/>
              </a:ext>
            </a:extLst>
          </p:cNvPr>
          <p:cNvPicPr>
            <a:picLocks noChangeAspect="1"/>
          </p:cNvPicPr>
          <p:nvPr/>
        </p:nvPicPr>
        <p:blipFill>
          <a:blip r:embed="rId18"/>
          <a:stretch>
            <a:fillRect/>
          </a:stretch>
        </p:blipFill>
        <p:spPr>
          <a:xfrm rot="21265974">
            <a:off x="331667" y="2872758"/>
            <a:ext cx="2251473" cy="2865082"/>
          </a:xfrm>
          <a:prstGeom prst="rect">
            <a:avLst/>
          </a:prstGeom>
        </p:spPr>
      </p:pic>
      <p:sp>
        <p:nvSpPr>
          <p:cNvPr id="56" name="TextBox 55">
            <a:extLst>
              <a:ext uri="{FF2B5EF4-FFF2-40B4-BE49-F238E27FC236}">
                <a16:creationId xmlns:a16="http://schemas.microsoft.com/office/drawing/2014/main" id="{96F63AA4-A008-65E6-7EC1-F2FCC6A331B6}"/>
              </a:ext>
            </a:extLst>
          </p:cNvPr>
          <p:cNvSpPr txBox="1"/>
          <p:nvPr/>
        </p:nvSpPr>
        <p:spPr>
          <a:xfrm>
            <a:off x="2569789" y="2692794"/>
            <a:ext cx="1829544" cy="1938992"/>
          </a:xfrm>
          <a:prstGeom prst="rect">
            <a:avLst/>
          </a:prstGeom>
          <a:noFill/>
        </p:spPr>
        <p:txBody>
          <a:bodyPr wrap="square">
            <a:spAutoFit/>
          </a:bodyPr>
          <a:lstStyle/>
          <a:p>
            <a:pPr algn="r"/>
            <a:r>
              <a:rPr lang="en-US" sz="1200" dirty="0">
                <a:solidFill>
                  <a:schemeClr val="tx2"/>
                </a:solidFill>
                <a:latin typeface="Arial" panose="020B0604020202020204" pitchFamily="34" charset="0"/>
                <a:cs typeface="Arial" panose="020B0604020202020204" pitchFamily="34" charset="0"/>
              </a:rPr>
              <a:t>Penalties for non-compliance should be articulated in the code, calibrated to correspond to the seriousness of the violation, and supported by appropriate administrative and legislative provisions </a:t>
            </a:r>
            <a:endParaRPr lang="en-US" sz="1200" dirty="0"/>
          </a:p>
        </p:txBody>
      </p:sp>
    </p:spTree>
    <p:extLst>
      <p:ext uri="{BB962C8B-B14F-4D97-AF65-F5344CB8AC3E}">
        <p14:creationId xmlns:p14="http://schemas.microsoft.com/office/powerpoint/2010/main" val="3939359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13</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DF2D2366-50DA-8188-573F-0884987ECD92}"/>
              </a:ext>
            </a:extLst>
          </p:cNvPr>
          <p:cNvGraphicFramePr/>
          <p:nvPr>
            <p:extLst>
              <p:ext uri="{D42A27DB-BD31-4B8C-83A1-F6EECF244321}">
                <p14:modId xmlns:p14="http://schemas.microsoft.com/office/powerpoint/2010/main" val="1550895682"/>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67F78617-7AE0-A509-D620-4A5FED24A162}"/>
              </a:ext>
            </a:extLst>
          </p:cNvPr>
          <p:cNvPicPr>
            <a:picLocks noChangeAspect="1"/>
          </p:cNvPicPr>
          <p:nvPr/>
        </p:nvPicPr>
        <p:blipFill>
          <a:blip r:embed="rId7"/>
          <a:stretch>
            <a:fillRect/>
          </a:stretch>
        </p:blipFill>
        <p:spPr>
          <a:xfrm>
            <a:off x="1723799" y="2347499"/>
            <a:ext cx="5696401" cy="2834099"/>
          </a:xfrm>
          <a:prstGeom prst="rect">
            <a:avLst/>
          </a:prstGeom>
        </p:spPr>
      </p:pic>
      <p:sp>
        <p:nvSpPr>
          <p:cNvPr id="7" name="TextBox 6">
            <a:extLst>
              <a:ext uri="{FF2B5EF4-FFF2-40B4-BE49-F238E27FC236}">
                <a16:creationId xmlns:a16="http://schemas.microsoft.com/office/drawing/2014/main" id="{472AEDD5-2520-FA1A-8EDD-9EEE9BDD32AC}"/>
              </a:ext>
            </a:extLst>
          </p:cNvPr>
          <p:cNvSpPr txBox="1"/>
          <p:nvPr/>
        </p:nvSpPr>
        <p:spPr>
          <a:xfrm>
            <a:off x="665184" y="1596296"/>
            <a:ext cx="7506929" cy="646331"/>
          </a:xfrm>
          <a:prstGeom prst="rect">
            <a:avLst/>
          </a:prstGeom>
          <a:noFill/>
        </p:spPr>
        <p:txBody>
          <a:bodyPr wrap="square">
            <a:spAutoFit/>
          </a:bodyPr>
          <a:lstStyle/>
          <a:p>
            <a:pPr algn="ctr"/>
            <a:r>
              <a:rPr lang="en-US" sz="1800" dirty="0">
                <a:latin typeface="Arial" panose="020B0604020202020204" pitchFamily="34" charset="0"/>
                <a:cs typeface="Arial" panose="020B0604020202020204" pitchFamily="34" charset="0"/>
              </a:rPr>
              <a:t>Adapted from United Nations Convention Against Corruption (UNCAC): a statistical framework to measure corruption</a:t>
            </a:r>
          </a:p>
        </p:txBody>
      </p:sp>
    </p:spTree>
    <p:extLst>
      <p:ext uri="{BB962C8B-B14F-4D97-AF65-F5344CB8AC3E}">
        <p14:creationId xmlns:p14="http://schemas.microsoft.com/office/powerpoint/2010/main" val="52863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14</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DF2D2366-50DA-8188-573F-0884987ECD92}"/>
              </a:ext>
            </a:extLst>
          </p:cNvPr>
          <p:cNvGraphicFramePr/>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BBD15D3-3A85-5F91-067D-292F3DAE1A46}"/>
              </a:ext>
            </a:extLst>
          </p:cNvPr>
          <p:cNvSpPr txBox="1"/>
          <p:nvPr/>
        </p:nvSpPr>
        <p:spPr>
          <a:xfrm>
            <a:off x="524410" y="2219464"/>
            <a:ext cx="820402" cy="461665"/>
          </a:xfrm>
          <a:prstGeom prst="rect">
            <a:avLst/>
          </a:prstGeom>
          <a:noFill/>
        </p:spPr>
        <p:txBody>
          <a:bodyPr wrap="square" rtlCol="0">
            <a:spAutoFit/>
          </a:bodyPr>
          <a:lstStyle/>
          <a:p>
            <a:pPr algn="ctr"/>
            <a:r>
              <a:rPr lang="en-US" sz="2400" b="1" dirty="0">
                <a:solidFill>
                  <a:schemeClr val="accent3"/>
                </a:solidFill>
                <a:latin typeface="Arial" panose="020B0604020202020204" pitchFamily="34" charset="0"/>
                <a:cs typeface="Arial" panose="020B0604020202020204" pitchFamily="34" charset="0"/>
              </a:rPr>
              <a:t>72+</a:t>
            </a:r>
          </a:p>
        </p:txBody>
      </p:sp>
      <p:sp>
        <p:nvSpPr>
          <p:cNvPr id="6" name="TextBox 5">
            <a:extLst>
              <a:ext uri="{FF2B5EF4-FFF2-40B4-BE49-F238E27FC236}">
                <a16:creationId xmlns:a16="http://schemas.microsoft.com/office/drawing/2014/main" id="{7C005386-C6C8-FFF4-A0D4-65999ECBD975}"/>
              </a:ext>
            </a:extLst>
          </p:cNvPr>
          <p:cNvSpPr txBox="1"/>
          <p:nvPr/>
        </p:nvSpPr>
        <p:spPr>
          <a:xfrm>
            <a:off x="1338134" y="2765659"/>
            <a:ext cx="1502082" cy="261610"/>
          </a:xfrm>
          <a:prstGeom prst="rect">
            <a:avLst/>
          </a:prstGeom>
          <a:noFill/>
        </p:spPr>
        <p:txBody>
          <a:bodyPr wrap="square" rtlCol="0">
            <a:spAutoFit/>
          </a:bodyPr>
          <a:lstStyle/>
          <a:p>
            <a:pPr algn="ctr"/>
            <a:r>
              <a:rPr lang="en-US" sz="1100" dirty="0">
                <a:solidFill>
                  <a:schemeClr val="accent3"/>
                </a:solidFill>
                <a:latin typeface="Arial" panose="020B0604020202020204" pitchFamily="34" charset="0"/>
                <a:cs typeface="Arial" panose="020B0604020202020204" pitchFamily="34" charset="0"/>
              </a:rPr>
              <a:t>Corruption reports</a:t>
            </a:r>
            <a:endParaRPr lang="en-US" sz="1000" i="1" dirty="0">
              <a:solidFill>
                <a:schemeClr val="accent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B7A7597-BFA0-B998-E8E9-9176D3688025}"/>
              </a:ext>
            </a:extLst>
          </p:cNvPr>
          <p:cNvSpPr txBox="1"/>
          <p:nvPr/>
        </p:nvSpPr>
        <p:spPr>
          <a:xfrm>
            <a:off x="252396" y="2673287"/>
            <a:ext cx="1338581" cy="461665"/>
          </a:xfrm>
          <a:prstGeom prst="rect">
            <a:avLst/>
          </a:prstGeom>
          <a:noFill/>
        </p:spPr>
        <p:txBody>
          <a:bodyPr wrap="square" rtlCol="0">
            <a:spAutoFit/>
          </a:bodyPr>
          <a:lstStyle/>
          <a:p>
            <a:pPr algn="ctr"/>
            <a:r>
              <a:rPr lang="en-US" sz="2400" b="1" dirty="0">
                <a:solidFill>
                  <a:schemeClr val="accent3"/>
                </a:solidFill>
                <a:latin typeface="Arial" panose="020B0604020202020204" pitchFamily="34" charset="0"/>
                <a:cs typeface="Arial" panose="020B0604020202020204" pitchFamily="34" charset="0"/>
              </a:rPr>
              <a:t>5000+</a:t>
            </a:r>
          </a:p>
        </p:txBody>
      </p:sp>
      <p:sp>
        <p:nvSpPr>
          <p:cNvPr id="9" name="TextBox 8">
            <a:extLst>
              <a:ext uri="{FF2B5EF4-FFF2-40B4-BE49-F238E27FC236}">
                <a16:creationId xmlns:a16="http://schemas.microsoft.com/office/drawing/2014/main" id="{17BFBD27-B86F-2E94-B97D-CB3F8DFA5B30}"/>
              </a:ext>
            </a:extLst>
          </p:cNvPr>
          <p:cNvSpPr txBox="1"/>
          <p:nvPr/>
        </p:nvSpPr>
        <p:spPr>
          <a:xfrm>
            <a:off x="1274835" y="2314404"/>
            <a:ext cx="1565381" cy="261610"/>
          </a:xfrm>
          <a:prstGeom prst="rect">
            <a:avLst/>
          </a:prstGeom>
          <a:noFill/>
        </p:spPr>
        <p:txBody>
          <a:bodyPr wrap="square" rtlCol="0">
            <a:spAutoFit/>
          </a:bodyPr>
          <a:lstStyle/>
          <a:p>
            <a:pPr algn="ctr"/>
            <a:r>
              <a:rPr lang="en-US" sz="1100" dirty="0">
                <a:solidFill>
                  <a:schemeClr val="accent3"/>
                </a:solidFill>
                <a:latin typeface="Arial" panose="020B0604020202020204" pitchFamily="34" charset="0"/>
                <a:cs typeface="Arial" panose="020B0604020202020204" pitchFamily="34" charset="0"/>
              </a:rPr>
              <a:t>Whistleblowers</a:t>
            </a:r>
            <a:endParaRPr lang="en-US" sz="1000" i="1" dirty="0">
              <a:solidFill>
                <a:schemeClr val="accent3"/>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1649C19-C807-6F76-0216-EF11C8FC744A}"/>
              </a:ext>
            </a:extLst>
          </p:cNvPr>
          <p:cNvSpPr txBox="1"/>
          <p:nvPr/>
        </p:nvSpPr>
        <p:spPr>
          <a:xfrm>
            <a:off x="284732" y="3283193"/>
            <a:ext cx="1338581" cy="461665"/>
          </a:xfrm>
          <a:prstGeom prst="rect">
            <a:avLst/>
          </a:prstGeom>
          <a:noFill/>
        </p:spPr>
        <p:txBody>
          <a:bodyPr wrap="square" rtlCol="0">
            <a:spAutoFit/>
          </a:bodyPr>
          <a:lstStyle/>
          <a:p>
            <a:pPr algn="ctr"/>
            <a:r>
              <a:rPr lang="en-US" sz="2400" b="1" dirty="0">
                <a:solidFill>
                  <a:schemeClr val="accent3"/>
                </a:solidFill>
                <a:latin typeface="Arial" panose="020B0604020202020204" pitchFamily="34" charset="0"/>
                <a:cs typeface="Arial" panose="020B0604020202020204" pitchFamily="34" charset="0"/>
              </a:rPr>
              <a:t>99.1%</a:t>
            </a:r>
          </a:p>
        </p:txBody>
      </p:sp>
      <p:sp>
        <p:nvSpPr>
          <p:cNvPr id="11" name="TextBox 10">
            <a:extLst>
              <a:ext uri="{FF2B5EF4-FFF2-40B4-BE49-F238E27FC236}">
                <a16:creationId xmlns:a16="http://schemas.microsoft.com/office/drawing/2014/main" id="{1D7A9B83-DC07-1B99-4B49-A8FE8F3B945E}"/>
              </a:ext>
            </a:extLst>
          </p:cNvPr>
          <p:cNvSpPr txBox="1"/>
          <p:nvPr/>
        </p:nvSpPr>
        <p:spPr>
          <a:xfrm>
            <a:off x="1409159" y="3227218"/>
            <a:ext cx="1361785" cy="430887"/>
          </a:xfrm>
          <a:prstGeom prst="rect">
            <a:avLst/>
          </a:prstGeom>
          <a:noFill/>
        </p:spPr>
        <p:txBody>
          <a:bodyPr wrap="square" rtlCol="0">
            <a:spAutoFit/>
          </a:bodyPr>
          <a:lstStyle/>
          <a:p>
            <a:pPr algn="ctr"/>
            <a:r>
              <a:rPr lang="en-US" sz="1100" dirty="0">
                <a:solidFill>
                  <a:schemeClr val="accent3"/>
                </a:solidFill>
                <a:latin typeface="Arial" panose="020B0604020202020204" pitchFamily="34" charset="0"/>
                <a:cs typeface="Arial" panose="020B0604020202020204" pitchFamily="34" charset="0"/>
              </a:rPr>
              <a:t>Reports trigger an investigation</a:t>
            </a:r>
          </a:p>
        </p:txBody>
      </p:sp>
      <p:sp>
        <p:nvSpPr>
          <p:cNvPr id="12" name="TextBox 11">
            <a:extLst>
              <a:ext uri="{FF2B5EF4-FFF2-40B4-BE49-F238E27FC236}">
                <a16:creationId xmlns:a16="http://schemas.microsoft.com/office/drawing/2014/main" id="{0DDD2EFA-8185-02E9-A730-D98542FFC9F8}"/>
              </a:ext>
            </a:extLst>
          </p:cNvPr>
          <p:cNvSpPr txBox="1"/>
          <p:nvPr/>
        </p:nvSpPr>
        <p:spPr>
          <a:xfrm>
            <a:off x="1093992" y="3638890"/>
            <a:ext cx="2022426" cy="230832"/>
          </a:xfrm>
          <a:prstGeom prst="rect">
            <a:avLst/>
          </a:prstGeom>
          <a:noFill/>
        </p:spPr>
        <p:txBody>
          <a:bodyPr wrap="square" rtlCol="0">
            <a:spAutoFit/>
          </a:bodyPr>
          <a:lstStyle/>
          <a:p>
            <a:pPr algn="ctr"/>
            <a:r>
              <a:rPr lang="en-US" sz="900" i="1" dirty="0">
                <a:solidFill>
                  <a:schemeClr val="accent3"/>
                </a:solidFill>
                <a:latin typeface="Arial" panose="020B0604020202020204" pitchFamily="34" charset="0"/>
                <a:cs typeface="Arial" panose="020B0604020202020204" pitchFamily="34" charset="0"/>
              </a:rPr>
              <a:t>2024 self-assessment of PMM</a:t>
            </a:r>
          </a:p>
        </p:txBody>
      </p:sp>
      <p:sp>
        <p:nvSpPr>
          <p:cNvPr id="13" name="Rectangle: Rounded Corners 12">
            <a:extLst>
              <a:ext uri="{FF2B5EF4-FFF2-40B4-BE49-F238E27FC236}">
                <a16:creationId xmlns:a16="http://schemas.microsoft.com/office/drawing/2014/main" id="{310A4F81-650C-5F6D-697B-1578CBE0F7F1}"/>
              </a:ext>
            </a:extLst>
          </p:cNvPr>
          <p:cNvSpPr/>
          <p:nvPr/>
        </p:nvSpPr>
        <p:spPr>
          <a:xfrm>
            <a:off x="734120" y="1449923"/>
            <a:ext cx="1671483" cy="659152"/>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Direct measure</a:t>
            </a:r>
          </a:p>
        </p:txBody>
      </p:sp>
      <p:sp>
        <p:nvSpPr>
          <p:cNvPr id="14" name="TextBox 13">
            <a:extLst>
              <a:ext uri="{FF2B5EF4-FFF2-40B4-BE49-F238E27FC236}">
                <a16:creationId xmlns:a16="http://schemas.microsoft.com/office/drawing/2014/main" id="{26E04BD8-E52F-3FEC-B84C-A000C2489B39}"/>
              </a:ext>
            </a:extLst>
          </p:cNvPr>
          <p:cNvSpPr txBox="1"/>
          <p:nvPr/>
        </p:nvSpPr>
        <p:spPr>
          <a:xfrm>
            <a:off x="6367329" y="1424481"/>
            <a:ext cx="2267581" cy="830997"/>
          </a:xfrm>
          <a:prstGeom prst="rect">
            <a:avLst/>
          </a:prstGeom>
          <a:noFill/>
        </p:spPr>
        <p:txBody>
          <a:bodyPr wrap="square" rtlCol="0">
            <a:spAutoFit/>
          </a:bodyPr>
          <a:lstStyle/>
          <a:p>
            <a:pPr algn="r"/>
            <a:r>
              <a:rPr lang="en-US" sz="1600" i="1" dirty="0">
                <a:solidFill>
                  <a:schemeClr val="accent4"/>
                </a:solidFill>
              </a:rPr>
              <a:t>Example 5: </a:t>
            </a:r>
          </a:p>
          <a:p>
            <a:pPr algn="r"/>
            <a:r>
              <a:rPr lang="en-US" sz="1600" i="1" dirty="0">
                <a:solidFill>
                  <a:schemeClr val="accent4"/>
                </a:solidFill>
              </a:rPr>
              <a:t>Audit &amp; investigation – whistleblowing</a:t>
            </a:r>
          </a:p>
        </p:txBody>
      </p:sp>
      <p:graphicFrame>
        <p:nvGraphicFramePr>
          <p:cNvPr id="15" name="Chart 14">
            <a:extLst>
              <a:ext uri="{FF2B5EF4-FFF2-40B4-BE49-F238E27FC236}">
                <a16:creationId xmlns:a16="http://schemas.microsoft.com/office/drawing/2014/main" id="{E65523B3-37C3-9B28-EF99-0FE0175BE04C}"/>
              </a:ext>
            </a:extLst>
          </p:cNvPr>
          <p:cNvGraphicFramePr/>
          <p:nvPr>
            <p:extLst>
              <p:ext uri="{D42A27DB-BD31-4B8C-83A1-F6EECF244321}">
                <p14:modId xmlns:p14="http://schemas.microsoft.com/office/powerpoint/2010/main" val="2338481071"/>
              </p:ext>
            </p:extLst>
          </p:nvPr>
        </p:nvGraphicFramePr>
        <p:xfrm>
          <a:off x="3529437" y="2808821"/>
          <a:ext cx="2878800" cy="2097317"/>
        </p:xfrm>
        <a:graphic>
          <a:graphicData uri="http://schemas.openxmlformats.org/drawingml/2006/chart">
            <c:chart xmlns:c="http://schemas.openxmlformats.org/drawingml/2006/chart" xmlns:r="http://schemas.openxmlformats.org/officeDocument/2006/relationships" r:id="rId7"/>
          </a:graphicData>
        </a:graphic>
      </p:graphicFrame>
      <p:sp>
        <p:nvSpPr>
          <p:cNvPr id="17" name="Rectangle: Rounded Corners 16">
            <a:extLst>
              <a:ext uri="{FF2B5EF4-FFF2-40B4-BE49-F238E27FC236}">
                <a16:creationId xmlns:a16="http://schemas.microsoft.com/office/drawing/2014/main" id="{EB4C64D2-004F-592D-2D6F-861FAABA11C9}"/>
              </a:ext>
            </a:extLst>
          </p:cNvPr>
          <p:cNvSpPr/>
          <p:nvPr/>
        </p:nvSpPr>
        <p:spPr>
          <a:xfrm>
            <a:off x="4032842" y="1449923"/>
            <a:ext cx="1671483" cy="659152"/>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Indirect measure</a:t>
            </a:r>
          </a:p>
        </p:txBody>
      </p:sp>
      <p:sp>
        <p:nvSpPr>
          <p:cNvPr id="18" name="TextBox 17">
            <a:extLst>
              <a:ext uri="{FF2B5EF4-FFF2-40B4-BE49-F238E27FC236}">
                <a16:creationId xmlns:a16="http://schemas.microsoft.com/office/drawing/2014/main" id="{41B7749D-8698-4090-97D8-446A6324A41F}"/>
              </a:ext>
            </a:extLst>
          </p:cNvPr>
          <p:cNvSpPr txBox="1"/>
          <p:nvPr/>
        </p:nvSpPr>
        <p:spPr>
          <a:xfrm>
            <a:off x="424701" y="4086207"/>
            <a:ext cx="1338581" cy="461665"/>
          </a:xfrm>
          <a:prstGeom prst="rect">
            <a:avLst/>
          </a:prstGeom>
          <a:noFill/>
        </p:spPr>
        <p:txBody>
          <a:bodyPr wrap="square" rtlCol="0">
            <a:spAutoFit/>
          </a:bodyPr>
          <a:lstStyle/>
          <a:p>
            <a:r>
              <a:rPr lang="en-US" sz="2400" b="1" dirty="0">
                <a:solidFill>
                  <a:schemeClr val="accent3"/>
                </a:solidFill>
                <a:latin typeface="Arial" panose="020B0604020202020204" pitchFamily="34" charset="0"/>
                <a:cs typeface="Arial" panose="020B0604020202020204" pitchFamily="34" charset="0"/>
              </a:rPr>
              <a:t>0.24%</a:t>
            </a:r>
          </a:p>
        </p:txBody>
      </p:sp>
      <p:sp>
        <p:nvSpPr>
          <p:cNvPr id="19" name="TextBox 18">
            <a:extLst>
              <a:ext uri="{FF2B5EF4-FFF2-40B4-BE49-F238E27FC236}">
                <a16:creationId xmlns:a16="http://schemas.microsoft.com/office/drawing/2014/main" id="{A73B4805-AA6D-7DA5-B116-80A5A6BE8D4D}"/>
              </a:ext>
            </a:extLst>
          </p:cNvPr>
          <p:cNvSpPr txBox="1"/>
          <p:nvPr/>
        </p:nvSpPr>
        <p:spPr>
          <a:xfrm>
            <a:off x="1193099" y="3932035"/>
            <a:ext cx="1793904" cy="907941"/>
          </a:xfrm>
          <a:prstGeom prst="rect">
            <a:avLst/>
          </a:prstGeom>
          <a:noFill/>
        </p:spPr>
        <p:txBody>
          <a:bodyPr wrap="square" rtlCol="0">
            <a:spAutoFit/>
          </a:bodyPr>
          <a:lstStyle/>
          <a:p>
            <a:pPr algn="ctr"/>
            <a:r>
              <a:rPr lang="en-US" sz="1100" dirty="0">
                <a:solidFill>
                  <a:schemeClr val="accent3"/>
                </a:solidFill>
                <a:latin typeface="Arial" panose="020B0604020202020204" pitchFamily="34" charset="0"/>
                <a:cs typeface="Arial" panose="020B0604020202020204" pitchFamily="34" charset="0"/>
              </a:rPr>
              <a:t>Percentage of SCS officials subject to disciplinary measures </a:t>
            </a:r>
          </a:p>
          <a:p>
            <a:pPr algn="ctr"/>
            <a:endParaRPr lang="en-US" sz="1100" dirty="0">
              <a:solidFill>
                <a:schemeClr val="accent3"/>
              </a:solidFill>
              <a:latin typeface="Arial" panose="020B0604020202020204" pitchFamily="34" charset="0"/>
              <a:cs typeface="Arial" panose="020B0604020202020204" pitchFamily="34" charset="0"/>
            </a:endParaRPr>
          </a:p>
          <a:p>
            <a:pPr algn="ctr"/>
            <a:r>
              <a:rPr lang="en-US" sz="900" i="1" dirty="0">
                <a:solidFill>
                  <a:schemeClr val="accent3"/>
                </a:solidFill>
                <a:latin typeface="Arial" panose="020B0604020202020204" pitchFamily="34" charset="0"/>
                <a:cs typeface="Arial" panose="020B0604020202020204" pitchFamily="34" charset="0"/>
              </a:rPr>
              <a:t>2024 self-assessment of PMM</a:t>
            </a:r>
          </a:p>
        </p:txBody>
      </p:sp>
      <p:sp>
        <p:nvSpPr>
          <p:cNvPr id="21" name="TextBox 20">
            <a:extLst>
              <a:ext uri="{FF2B5EF4-FFF2-40B4-BE49-F238E27FC236}">
                <a16:creationId xmlns:a16="http://schemas.microsoft.com/office/drawing/2014/main" id="{C637E015-F50A-ECD0-54C5-43E9EAB31CAA}"/>
              </a:ext>
            </a:extLst>
          </p:cNvPr>
          <p:cNvSpPr txBox="1"/>
          <p:nvPr/>
        </p:nvSpPr>
        <p:spPr>
          <a:xfrm>
            <a:off x="3734694" y="2250827"/>
            <a:ext cx="2878800" cy="600164"/>
          </a:xfrm>
          <a:prstGeom prst="rect">
            <a:avLst/>
          </a:prstGeom>
          <a:noFill/>
        </p:spPr>
        <p:txBody>
          <a:bodyPr wrap="square">
            <a:spAutoFit/>
          </a:bodyPr>
          <a:lstStyle/>
          <a:p>
            <a:r>
              <a:rPr lang="en-US" sz="1100" dirty="0">
                <a:solidFill>
                  <a:schemeClr val="tx2"/>
                </a:solidFill>
                <a:latin typeface="Arial" panose="020B0604020202020204" pitchFamily="34" charset="0"/>
                <a:cs typeface="Arial" panose="020B0604020202020204" pitchFamily="34" charset="0"/>
              </a:rPr>
              <a:t>“How to react when suspecting that a colleague accepts money from business to ignore procedures?”</a:t>
            </a:r>
            <a:endParaRPr lang="en-US" sz="1100" dirty="0"/>
          </a:p>
        </p:txBody>
      </p:sp>
      <p:sp>
        <p:nvSpPr>
          <p:cNvPr id="22" name="TextBox 21">
            <a:extLst>
              <a:ext uri="{FF2B5EF4-FFF2-40B4-BE49-F238E27FC236}">
                <a16:creationId xmlns:a16="http://schemas.microsoft.com/office/drawing/2014/main" id="{789D3527-781D-81D9-9734-8B45AD9D108D}"/>
              </a:ext>
            </a:extLst>
          </p:cNvPr>
          <p:cNvSpPr txBox="1"/>
          <p:nvPr/>
        </p:nvSpPr>
        <p:spPr>
          <a:xfrm>
            <a:off x="6680188" y="2681129"/>
            <a:ext cx="2117931" cy="415498"/>
          </a:xfrm>
          <a:prstGeom prst="rect">
            <a:avLst/>
          </a:prstGeom>
          <a:noFill/>
        </p:spPr>
        <p:txBody>
          <a:bodyPr wrap="square" rtlCol="0">
            <a:spAutoFit/>
          </a:bodyPr>
          <a:lstStyle/>
          <a:p>
            <a:pPr algn="just"/>
            <a:r>
              <a:rPr lang="en-US" sz="1050" dirty="0">
                <a:solidFill>
                  <a:schemeClr val="tx2"/>
                </a:solidFill>
                <a:latin typeface="Arial" panose="020B0604020202020204" pitchFamily="34" charset="0"/>
                <a:cs typeface="Arial" panose="020B0604020202020204" pitchFamily="34" charset="0"/>
              </a:rPr>
              <a:t>“I feel safe enough to report integrity violations. “</a:t>
            </a:r>
          </a:p>
        </p:txBody>
      </p:sp>
      <p:pic>
        <p:nvPicPr>
          <p:cNvPr id="23" name="Picture 22">
            <a:extLst>
              <a:ext uri="{FF2B5EF4-FFF2-40B4-BE49-F238E27FC236}">
                <a16:creationId xmlns:a16="http://schemas.microsoft.com/office/drawing/2014/main" id="{F26B1F3F-30D3-F073-52FD-6962753CC3EE}"/>
              </a:ext>
            </a:extLst>
          </p:cNvPr>
          <p:cNvPicPr>
            <a:picLocks noChangeAspect="1"/>
          </p:cNvPicPr>
          <p:nvPr/>
        </p:nvPicPr>
        <p:blipFill>
          <a:blip r:embed="rId8"/>
          <a:stretch>
            <a:fillRect/>
          </a:stretch>
        </p:blipFill>
        <p:spPr>
          <a:xfrm>
            <a:off x="6784246" y="3200244"/>
            <a:ext cx="1963104" cy="1187307"/>
          </a:xfrm>
          <a:prstGeom prst="rect">
            <a:avLst/>
          </a:prstGeom>
        </p:spPr>
      </p:pic>
      <p:sp>
        <p:nvSpPr>
          <p:cNvPr id="5" name="TextBox 4">
            <a:extLst>
              <a:ext uri="{FF2B5EF4-FFF2-40B4-BE49-F238E27FC236}">
                <a16:creationId xmlns:a16="http://schemas.microsoft.com/office/drawing/2014/main" id="{C287F45C-9E81-141A-2CCF-C25B145D5FAF}"/>
              </a:ext>
            </a:extLst>
          </p:cNvPr>
          <p:cNvSpPr txBox="1"/>
          <p:nvPr/>
        </p:nvSpPr>
        <p:spPr>
          <a:xfrm>
            <a:off x="1077962" y="2958592"/>
            <a:ext cx="2022426" cy="230832"/>
          </a:xfrm>
          <a:prstGeom prst="rect">
            <a:avLst/>
          </a:prstGeom>
          <a:noFill/>
        </p:spPr>
        <p:txBody>
          <a:bodyPr wrap="square" rtlCol="0">
            <a:spAutoFit/>
          </a:bodyPr>
          <a:lstStyle/>
          <a:p>
            <a:pPr algn="ctr"/>
            <a:r>
              <a:rPr lang="en-US" sz="900" i="1" dirty="0">
                <a:solidFill>
                  <a:schemeClr val="accent3"/>
                </a:solidFill>
                <a:latin typeface="Arial" panose="020B0604020202020204" pitchFamily="34" charset="0"/>
                <a:cs typeface="Arial" panose="020B0604020202020204" pitchFamily="34" charset="0"/>
              </a:rPr>
              <a:t>2024 NACP report</a:t>
            </a:r>
          </a:p>
        </p:txBody>
      </p:sp>
    </p:spTree>
    <p:extLst>
      <p:ext uri="{BB962C8B-B14F-4D97-AF65-F5344CB8AC3E}">
        <p14:creationId xmlns:p14="http://schemas.microsoft.com/office/powerpoint/2010/main" val="93211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15</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DF2D2366-50DA-8188-573F-0884987ECD92}"/>
              </a:ext>
            </a:extLst>
          </p:cNvPr>
          <p:cNvGraphicFramePr/>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e 1">
            <a:extLst>
              <a:ext uri="{FF2B5EF4-FFF2-40B4-BE49-F238E27FC236}">
                <a16:creationId xmlns:a16="http://schemas.microsoft.com/office/drawing/2014/main" id="{469B0E55-6C8F-C2BD-9932-12E392AC4C24}"/>
              </a:ext>
            </a:extLst>
          </p:cNvPr>
          <p:cNvGraphicFramePr>
            <a:graphicFrameLocks noGrp="1"/>
          </p:cNvGraphicFramePr>
          <p:nvPr>
            <p:extLst>
              <p:ext uri="{D42A27DB-BD31-4B8C-83A1-F6EECF244321}">
                <p14:modId xmlns:p14="http://schemas.microsoft.com/office/powerpoint/2010/main" val="4132023321"/>
              </p:ext>
            </p:extLst>
          </p:nvPr>
        </p:nvGraphicFramePr>
        <p:xfrm>
          <a:off x="209504" y="1447563"/>
          <a:ext cx="6191297" cy="2485323"/>
        </p:xfrm>
        <a:graphic>
          <a:graphicData uri="http://schemas.openxmlformats.org/drawingml/2006/table">
            <a:tbl>
              <a:tblPr firstRow="1" firstCol="1" lastRow="1" lastCol="1" bandRow="1" bandCol="1">
                <a:tableStyleId>{5940675A-B579-460E-94D1-54222C63F5DA}</a:tableStyleId>
              </a:tblPr>
              <a:tblGrid>
                <a:gridCol w="365938">
                  <a:extLst>
                    <a:ext uri="{9D8B030D-6E8A-4147-A177-3AD203B41FA5}">
                      <a16:colId xmlns:a16="http://schemas.microsoft.com/office/drawing/2014/main" val="257788053"/>
                    </a:ext>
                  </a:extLst>
                </a:gridCol>
                <a:gridCol w="365938">
                  <a:extLst>
                    <a:ext uri="{9D8B030D-6E8A-4147-A177-3AD203B41FA5}">
                      <a16:colId xmlns:a16="http://schemas.microsoft.com/office/drawing/2014/main" val="1017542171"/>
                    </a:ext>
                  </a:extLst>
                </a:gridCol>
                <a:gridCol w="5459421">
                  <a:extLst>
                    <a:ext uri="{9D8B030D-6E8A-4147-A177-3AD203B41FA5}">
                      <a16:colId xmlns:a16="http://schemas.microsoft.com/office/drawing/2014/main" val="822794488"/>
                    </a:ext>
                  </a:extLst>
                </a:gridCol>
              </a:tblGrid>
              <a:tr h="192115">
                <a:tc gridSpan="3">
                  <a:txBody>
                    <a:bodyPr/>
                    <a:lstStyle/>
                    <a:p>
                      <a:pPr marL="69850" marR="0">
                        <a:spcBef>
                          <a:spcPts val="0"/>
                        </a:spcBef>
                        <a:spcAft>
                          <a:spcPts val="0"/>
                        </a:spcAft>
                      </a:pPr>
                      <a:r>
                        <a:rPr lang="en-US" sz="1100" b="1" spc="-10" dirty="0">
                          <a:solidFill>
                            <a:schemeClr val="tx2"/>
                          </a:solidFill>
                          <a:effectLst/>
                          <a:latin typeface="Arial" panose="020B0604020202020204" pitchFamily="34" charset="0"/>
                          <a:cs typeface="Arial" panose="020B0604020202020204" pitchFamily="34" charset="0"/>
                        </a:rPr>
                        <a:t>Disclosure and whistleblower protection</a:t>
                      </a:r>
                      <a:endParaRPr lang="en-US" sz="1100" b="1" dirty="0">
                        <a:solidFill>
                          <a:schemeClr val="tx2"/>
                        </a:solidFill>
                        <a:effectLst/>
                        <a:latin typeface="Arial" panose="020B0604020202020204" pitchFamily="34" charset="0"/>
                        <a:cs typeface="Arial" panose="020B0604020202020204" pitchFamily="34" charset="0"/>
                      </a:endParaRPr>
                    </a:p>
                  </a:txBody>
                  <a:tcPr marL="0" marR="0" marT="0" marB="0"/>
                </a:tc>
                <a:tc hMerge="1">
                  <a:txBody>
                    <a:bodyPr/>
                    <a:lstStyle/>
                    <a:p>
                      <a:endParaRPr dirty="0"/>
                    </a:p>
                  </a:txBody>
                  <a:tcPr marL="0" marR="0" marT="0" marB="0"/>
                </a:tc>
                <a:tc hMerge="1">
                  <a:txBody>
                    <a:bodyPr/>
                    <a:lstStyle/>
                    <a:p>
                      <a:endParaRPr dirty="0"/>
                    </a:p>
                  </a:txBody>
                  <a:tcPr marL="0" marR="0" marT="0" marB="0"/>
                </a:tc>
                <a:extLst>
                  <a:ext uri="{0D108BD9-81ED-4DB2-BD59-A6C34878D82A}">
                    <a16:rowId xmlns:a16="http://schemas.microsoft.com/office/drawing/2014/main" val="1255700567"/>
                  </a:ext>
                </a:extLst>
              </a:tr>
              <a:tr h="323644">
                <a:tc>
                  <a:txBody>
                    <a:bodyPr/>
                    <a:lstStyle/>
                    <a:p>
                      <a:pPr marL="69850" marR="0">
                        <a:spcBef>
                          <a:spcPts val="1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1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10"/>
                        </a:spcBef>
                        <a:spcAft>
                          <a:spcPts val="0"/>
                        </a:spcAft>
                      </a:pPr>
                      <a:r>
                        <a:rPr lang="en-US" sz="1050" dirty="0">
                          <a:solidFill>
                            <a:schemeClr val="tx2"/>
                          </a:solidFill>
                          <a:effectLst/>
                          <a:latin typeface="Arial" panose="020B0604020202020204" pitchFamily="34" charset="0"/>
                          <a:cs typeface="Arial" panose="020B0604020202020204" pitchFamily="34" charset="0"/>
                        </a:rPr>
                        <a:t>Do you have legislation, policies, and procedures in place to facilitate the reporting of wrongdoing? If so, does the legislation allow for the anonymous disclosure of wrongdoing?</a:t>
                      </a:r>
                      <a:endParaRPr lang="en-US" sz="1050" dirty="0">
                        <a:solidFill>
                          <a:schemeClr val="tx2"/>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val="1105634484"/>
                  </a:ext>
                </a:extLst>
              </a:tr>
              <a:tr h="374969">
                <a:tc>
                  <a:txBody>
                    <a:bodyPr/>
                    <a:lstStyle/>
                    <a:p>
                      <a:pPr marL="69850" marR="53975" algn="just">
                        <a:spcBef>
                          <a:spcPts val="1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53975" algn="just">
                        <a:spcBef>
                          <a:spcPts val="1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53975" algn="just">
                        <a:spcBef>
                          <a:spcPts val="10"/>
                        </a:spcBef>
                        <a:spcAft>
                          <a:spcPts val="0"/>
                        </a:spcAft>
                      </a:pPr>
                      <a:r>
                        <a:rPr lang="en-US" sz="1050" dirty="0">
                          <a:solidFill>
                            <a:schemeClr val="tx2"/>
                          </a:solidFill>
                          <a:effectLst/>
                          <a:latin typeface="Arial" panose="020B0604020202020204" pitchFamily="34" charset="0"/>
                          <a:cs typeface="Arial" panose="020B0604020202020204" pitchFamily="34" charset="0"/>
                        </a:rPr>
                        <a:t>Are the legislation, policies, and procedures made easily accessible to employees, stake- holders, and the public? Are employees made aware of their responsibilities in reporting cases of wrongdoing?</a:t>
                      </a:r>
                      <a:endParaRPr lang="en-US" sz="1050" dirty="0">
                        <a:solidFill>
                          <a:schemeClr val="tx2"/>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val="4226808389"/>
                  </a:ext>
                </a:extLst>
              </a:tr>
              <a:tr h="323644">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050" dirty="0">
                          <a:solidFill>
                            <a:schemeClr val="tx2"/>
                          </a:solidFill>
                          <a:effectLst/>
                          <a:latin typeface="Arial" panose="020B0604020202020204" pitchFamily="34" charset="0"/>
                          <a:cs typeface="Arial" panose="020B0604020202020204" pitchFamily="34" charset="0"/>
                        </a:rPr>
                        <a:t>If an employee reports a case of wrongdoing, is their confidentiality protected and are they protected against reprisal?</a:t>
                      </a:r>
                      <a:endParaRPr lang="en-US" sz="1050" dirty="0">
                        <a:solidFill>
                          <a:schemeClr val="tx2"/>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val="1930930220"/>
                  </a:ext>
                </a:extLst>
              </a:tr>
              <a:tr h="116678">
                <a:tc>
                  <a:txBody>
                    <a:bodyPr/>
                    <a:lstStyle/>
                    <a:p>
                      <a:pPr marL="69850" marR="52070" algn="just">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52070" algn="just">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52070" algn="just">
                        <a:spcBef>
                          <a:spcPts val="0"/>
                        </a:spcBef>
                        <a:spcAft>
                          <a:spcPts val="0"/>
                        </a:spcAft>
                      </a:pPr>
                      <a:r>
                        <a:rPr lang="en-US" sz="1050" dirty="0">
                          <a:solidFill>
                            <a:schemeClr val="tx2"/>
                          </a:solidFill>
                          <a:effectLst/>
                          <a:latin typeface="Arial" panose="020B0604020202020204" pitchFamily="34" charset="0"/>
                          <a:cs typeface="Arial" panose="020B0604020202020204" pitchFamily="34" charset="0"/>
                        </a:rPr>
                        <a:t>Is it mandatory to report suspected or known cases of wrongdoing? If so, are employees aware of this?</a:t>
                      </a:r>
                      <a:endParaRPr lang="en-US" sz="1050" dirty="0">
                        <a:solidFill>
                          <a:schemeClr val="tx2"/>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val="1922716505"/>
                  </a:ext>
                </a:extLst>
              </a:tr>
              <a:tr h="116678">
                <a:tc>
                  <a:txBody>
                    <a:bodyPr/>
                    <a:lstStyle/>
                    <a:p>
                      <a:pPr marL="69850" marR="52070" algn="just">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52070" algn="just">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52070" algn="just">
                        <a:spcBef>
                          <a:spcPts val="0"/>
                        </a:spcBef>
                        <a:spcAft>
                          <a:spcPts val="0"/>
                        </a:spcAft>
                      </a:pPr>
                      <a:r>
                        <a:rPr lang="en-US" sz="1050" dirty="0">
                          <a:solidFill>
                            <a:schemeClr val="tx2"/>
                          </a:solidFill>
                          <a:effectLst/>
                          <a:latin typeface="Arial" panose="020B0604020202020204" pitchFamily="34" charset="0"/>
                          <a:ea typeface="Arial MT"/>
                          <a:cs typeface="Arial" panose="020B0604020202020204" pitchFamily="34" charset="0"/>
                        </a:rPr>
                        <a:t>Has an independent third party been identified and authorized to receive complaints of employees being unfairly treated as a direct or indirect consequence of the reporting?</a:t>
                      </a:r>
                    </a:p>
                  </a:txBody>
                  <a:tcPr marL="0" marR="0" marT="0" marB="0"/>
                </a:tc>
                <a:extLst>
                  <a:ext uri="{0D108BD9-81ED-4DB2-BD59-A6C34878D82A}">
                    <a16:rowId xmlns:a16="http://schemas.microsoft.com/office/drawing/2014/main" val="408463426"/>
                  </a:ext>
                </a:extLst>
              </a:tr>
              <a:tr h="116678">
                <a:tc>
                  <a:txBody>
                    <a:bodyPr/>
                    <a:lstStyle/>
                    <a:p>
                      <a:pPr marL="69850" marR="52070" algn="just">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52070" algn="just">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52070" algn="just">
                        <a:spcBef>
                          <a:spcPts val="0"/>
                        </a:spcBef>
                        <a:spcAft>
                          <a:spcPts val="0"/>
                        </a:spcAft>
                      </a:pPr>
                      <a:r>
                        <a:rPr lang="en-US" sz="1050" dirty="0">
                          <a:solidFill>
                            <a:schemeClr val="tx2"/>
                          </a:solidFill>
                          <a:effectLst/>
                          <a:latin typeface="Arial" panose="020B0604020202020204" pitchFamily="34" charset="0"/>
                          <a:ea typeface="Arial MT"/>
                          <a:cs typeface="Arial" panose="020B0604020202020204" pitchFamily="34" charset="0"/>
                        </a:rPr>
                        <a:t>Are there mechanisms in place for employees, clients, stakeholders, and the general public to report instances of wrongdoing? If so, are they well communicated?</a:t>
                      </a:r>
                    </a:p>
                  </a:txBody>
                  <a:tcPr marL="0" marR="0" marT="0" marB="0"/>
                </a:tc>
                <a:extLst>
                  <a:ext uri="{0D108BD9-81ED-4DB2-BD59-A6C34878D82A}">
                    <a16:rowId xmlns:a16="http://schemas.microsoft.com/office/drawing/2014/main" val="2988693762"/>
                  </a:ext>
                </a:extLst>
              </a:tr>
              <a:tr h="116678">
                <a:tc>
                  <a:txBody>
                    <a:bodyPr/>
                    <a:lstStyle/>
                    <a:p>
                      <a:pPr marL="69850" marR="52070" algn="just">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52070" algn="just">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52070" algn="just">
                        <a:spcBef>
                          <a:spcPts val="0"/>
                        </a:spcBef>
                        <a:spcAft>
                          <a:spcPts val="0"/>
                        </a:spcAft>
                      </a:pPr>
                      <a:r>
                        <a:rPr lang="en-US" sz="1050" dirty="0">
                          <a:solidFill>
                            <a:schemeClr val="tx2"/>
                          </a:solidFill>
                          <a:effectLst/>
                          <a:latin typeface="Arial" panose="020B0604020202020204" pitchFamily="34" charset="0"/>
                          <a:ea typeface="Arial MT"/>
                          <a:cs typeface="Arial" panose="020B0604020202020204" pitchFamily="34" charset="0"/>
                        </a:rPr>
                        <a:t>Is there a system in place for managing complaints against employees?</a:t>
                      </a:r>
                    </a:p>
                  </a:txBody>
                  <a:tcPr marL="0" marR="0" marT="0" marB="0"/>
                </a:tc>
                <a:extLst>
                  <a:ext uri="{0D108BD9-81ED-4DB2-BD59-A6C34878D82A}">
                    <a16:rowId xmlns:a16="http://schemas.microsoft.com/office/drawing/2014/main" val="1379953081"/>
                  </a:ext>
                </a:extLst>
              </a:tr>
            </a:tbl>
          </a:graphicData>
        </a:graphic>
      </p:graphicFrame>
      <p:sp>
        <p:nvSpPr>
          <p:cNvPr id="6" name="Rectangle: Rounded Corners 5">
            <a:extLst>
              <a:ext uri="{FF2B5EF4-FFF2-40B4-BE49-F238E27FC236}">
                <a16:creationId xmlns:a16="http://schemas.microsoft.com/office/drawing/2014/main" id="{F4DA1B90-D07E-3E2B-6389-543D3E7B9729}"/>
              </a:ext>
            </a:extLst>
          </p:cNvPr>
          <p:cNvSpPr/>
          <p:nvPr/>
        </p:nvSpPr>
        <p:spPr>
          <a:xfrm>
            <a:off x="6927133" y="1994449"/>
            <a:ext cx="1671483" cy="659152"/>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Risk</a:t>
            </a:r>
          </a:p>
        </p:txBody>
      </p:sp>
      <p:sp>
        <p:nvSpPr>
          <p:cNvPr id="8" name="Right Brace 7">
            <a:extLst>
              <a:ext uri="{FF2B5EF4-FFF2-40B4-BE49-F238E27FC236}">
                <a16:creationId xmlns:a16="http://schemas.microsoft.com/office/drawing/2014/main" id="{16C710D6-5A7E-84A0-D633-9DBA03114BDC}"/>
              </a:ext>
            </a:extLst>
          </p:cNvPr>
          <p:cNvSpPr/>
          <p:nvPr/>
        </p:nvSpPr>
        <p:spPr>
          <a:xfrm>
            <a:off x="6488500" y="1737704"/>
            <a:ext cx="350934" cy="1172643"/>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DDD6FDB-ECE0-C707-0591-C2F9069B33F9}"/>
              </a:ext>
            </a:extLst>
          </p:cNvPr>
          <p:cNvSpPr/>
          <p:nvPr/>
        </p:nvSpPr>
        <p:spPr>
          <a:xfrm>
            <a:off x="6927133" y="3175779"/>
            <a:ext cx="1671483" cy="659152"/>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Response</a:t>
            </a:r>
          </a:p>
        </p:txBody>
      </p:sp>
      <p:sp>
        <p:nvSpPr>
          <p:cNvPr id="10" name="Right Brace 9">
            <a:extLst>
              <a:ext uri="{FF2B5EF4-FFF2-40B4-BE49-F238E27FC236}">
                <a16:creationId xmlns:a16="http://schemas.microsoft.com/office/drawing/2014/main" id="{4F4DD9C2-5812-A212-E99B-0E28AA82A29B}"/>
              </a:ext>
            </a:extLst>
          </p:cNvPr>
          <p:cNvSpPr/>
          <p:nvPr/>
        </p:nvSpPr>
        <p:spPr>
          <a:xfrm>
            <a:off x="6488500" y="3175779"/>
            <a:ext cx="350934" cy="659152"/>
          </a:xfrm>
          <a:prstGeom prst="righ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F80CD516-7B02-B85C-7CD8-5F4988EEEDA2}"/>
              </a:ext>
            </a:extLst>
          </p:cNvPr>
          <p:cNvSpPr txBox="1"/>
          <p:nvPr/>
        </p:nvSpPr>
        <p:spPr>
          <a:xfrm>
            <a:off x="6331035" y="4579440"/>
            <a:ext cx="2267581" cy="830997"/>
          </a:xfrm>
          <a:prstGeom prst="rect">
            <a:avLst/>
          </a:prstGeom>
          <a:noFill/>
        </p:spPr>
        <p:txBody>
          <a:bodyPr wrap="square" rtlCol="0">
            <a:spAutoFit/>
          </a:bodyPr>
          <a:lstStyle/>
          <a:p>
            <a:pPr algn="r"/>
            <a:r>
              <a:rPr lang="en-US" sz="1600" i="1" dirty="0">
                <a:solidFill>
                  <a:schemeClr val="accent4"/>
                </a:solidFill>
              </a:rPr>
              <a:t>Example 5: </a:t>
            </a:r>
          </a:p>
          <a:p>
            <a:pPr algn="r"/>
            <a:r>
              <a:rPr lang="en-US" sz="1600" i="1" dirty="0">
                <a:solidFill>
                  <a:schemeClr val="accent4"/>
                </a:solidFill>
              </a:rPr>
              <a:t>Audit &amp; investigation – whistleblowing</a:t>
            </a:r>
          </a:p>
        </p:txBody>
      </p:sp>
      <p:sp>
        <p:nvSpPr>
          <p:cNvPr id="5" name="TextBox 4">
            <a:extLst>
              <a:ext uri="{FF2B5EF4-FFF2-40B4-BE49-F238E27FC236}">
                <a16:creationId xmlns:a16="http://schemas.microsoft.com/office/drawing/2014/main" id="{3BE9D5EB-733F-5FAC-0B2C-31112211D195}"/>
              </a:ext>
            </a:extLst>
          </p:cNvPr>
          <p:cNvSpPr txBox="1"/>
          <p:nvPr/>
        </p:nvSpPr>
        <p:spPr>
          <a:xfrm>
            <a:off x="3438144" y="4117775"/>
            <a:ext cx="2892891" cy="276999"/>
          </a:xfrm>
          <a:prstGeom prst="rect">
            <a:avLst/>
          </a:prstGeom>
          <a:noFill/>
        </p:spPr>
        <p:txBody>
          <a:bodyPr wrap="square" rtlCol="0">
            <a:spAutoFit/>
          </a:bodyPr>
          <a:lstStyle/>
          <a:p>
            <a:pPr algn="r"/>
            <a:r>
              <a:rPr lang="en-US" sz="1200" i="1" dirty="0">
                <a:latin typeface="Arial" panose="020B0604020202020204" pitchFamily="34" charset="0"/>
                <a:cs typeface="Arial" panose="020B0604020202020204" pitchFamily="34" charset="0"/>
              </a:rPr>
              <a:t>IDG checklist</a:t>
            </a:r>
          </a:p>
        </p:txBody>
      </p:sp>
    </p:spTree>
    <p:extLst>
      <p:ext uri="{BB962C8B-B14F-4D97-AF65-F5344CB8AC3E}">
        <p14:creationId xmlns:p14="http://schemas.microsoft.com/office/powerpoint/2010/main" val="2358352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16</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DF2D2366-50DA-8188-573F-0884987ECD92}"/>
              </a:ext>
            </a:extLst>
          </p:cNvPr>
          <p:cNvGraphicFramePr/>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F4DA1B90-D07E-3E2B-6389-543D3E7B9729}"/>
              </a:ext>
            </a:extLst>
          </p:cNvPr>
          <p:cNvSpPr/>
          <p:nvPr/>
        </p:nvSpPr>
        <p:spPr>
          <a:xfrm>
            <a:off x="6999040" y="2962926"/>
            <a:ext cx="1671483" cy="659152"/>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Risk</a:t>
            </a:r>
          </a:p>
        </p:txBody>
      </p:sp>
      <p:sp>
        <p:nvSpPr>
          <p:cNvPr id="8" name="Right Brace 7">
            <a:extLst>
              <a:ext uri="{FF2B5EF4-FFF2-40B4-BE49-F238E27FC236}">
                <a16:creationId xmlns:a16="http://schemas.microsoft.com/office/drawing/2014/main" id="{16C710D6-5A7E-84A0-D633-9DBA03114BDC}"/>
              </a:ext>
            </a:extLst>
          </p:cNvPr>
          <p:cNvSpPr/>
          <p:nvPr/>
        </p:nvSpPr>
        <p:spPr>
          <a:xfrm>
            <a:off x="6488500" y="1737703"/>
            <a:ext cx="350934" cy="3109599"/>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DEC1D72A-0680-AD5A-3334-4CC41254F432}"/>
              </a:ext>
            </a:extLst>
          </p:cNvPr>
          <p:cNvGraphicFramePr>
            <a:graphicFrameLocks noGrp="1"/>
          </p:cNvGraphicFramePr>
          <p:nvPr>
            <p:extLst>
              <p:ext uri="{D42A27DB-BD31-4B8C-83A1-F6EECF244321}">
                <p14:modId xmlns:p14="http://schemas.microsoft.com/office/powerpoint/2010/main" val="2258856731"/>
              </p:ext>
            </p:extLst>
          </p:nvPr>
        </p:nvGraphicFramePr>
        <p:xfrm>
          <a:off x="209504" y="1447563"/>
          <a:ext cx="6191297" cy="2066635"/>
        </p:xfrm>
        <a:graphic>
          <a:graphicData uri="http://schemas.openxmlformats.org/drawingml/2006/table">
            <a:tbl>
              <a:tblPr firstRow="1" firstCol="1" lastRow="1" lastCol="1" bandRow="1" bandCol="1">
                <a:tableStyleId>{5940675A-B579-460E-94D1-54222C63F5DA}</a:tableStyleId>
              </a:tblPr>
              <a:tblGrid>
                <a:gridCol w="365938">
                  <a:extLst>
                    <a:ext uri="{9D8B030D-6E8A-4147-A177-3AD203B41FA5}">
                      <a16:colId xmlns:a16="http://schemas.microsoft.com/office/drawing/2014/main" val="257788053"/>
                    </a:ext>
                  </a:extLst>
                </a:gridCol>
                <a:gridCol w="365938">
                  <a:extLst>
                    <a:ext uri="{9D8B030D-6E8A-4147-A177-3AD203B41FA5}">
                      <a16:colId xmlns:a16="http://schemas.microsoft.com/office/drawing/2014/main" val="1017542171"/>
                    </a:ext>
                  </a:extLst>
                </a:gridCol>
                <a:gridCol w="5459421">
                  <a:extLst>
                    <a:ext uri="{9D8B030D-6E8A-4147-A177-3AD203B41FA5}">
                      <a16:colId xmlns:a16="http://schemas.microsoft.com/office/drawing/2014/main" val="822794488"/>
                    </a:ext>
                  </a:extLst>
                </a:gridCol>
              </a:tblGrid>
              <a:tr h="192115">
                <a:tc gridSpan="3">
                  <a:txBody>
                    <a:bodyPr/>
                    <a:lstStyle/>
                    <a:p>
                      <a:pPr marL="69850" marR="0">
                        <a:spcBef>
                          <a:spcPts val="0"/>
                        </a:spcBef>
                        <a:spcAft>
                          <a:spcPts val="0"/>
                        </a:spcAft>
                      </a:pPr>
                      <a:r>
                        <a:rPr lang="en-US" sz="1100" b="1" spc="-10" dirty="0">
                          <a:solidFill>
                            <a:schemeClr val="tx2"/>
                          </a:solidFill>
                          <a:effectLst/>
                          <a:latin typeface="Arial" panose="020B0604020202020204" pitchFamily="34" charset="0"/>
                          <a:cs typeface="Arial" panose="020B0604020202020204" pitchFamily="34" charset="0"/>
                        </a:rPr>
                        <a:t>investigation</a:t>
                      </a:r>
                      <a:endParaRPr lang="en-US" sz="1100" b="1" dirty="0">
                        <a:solidFill>
                          <a:schemeClr val="tx2"/>
                        </a:solidFill>
                        <a:effectLst/>
                        <a:latin typeface="Arial" panose="020B0604020202020204" pitchFamily="34" charset="0"/>
                        <a:cs typeface="Arial" panose="020B0604020202020204" pitchFamily="34" charset="0"/>
                      </a:endParaRPr>
                    </a:p>
                  </a:txBody>
                  <a:tcPr marL="0" marR="0" marT="0" marB="0"/>
                </a:tc>
                <a:tc hMerge="1">
                  <a:txBody>
                    <a:bodyPr/>
                    <a:lstStyle/>
                    <a:p>
                      <a:endParaRPr dirty="0"/>
                    </a:p>
                  </a:txBody>
                  <a:tcPr marL="0" marR="0" marT="0" marB="0"/>
                </a:tc>
                <a:tc hMerge="1">
                  <a:txBody>
                    <a:bodyPr/>
                    <a:lstStyle/>
                    <a:p>
                      <a:endParaRPr dirty="0"/>
                    </a:p>
                  </a:txBody>
                  <a:tcPr marL="0" marR="0" marT="0" marB="0"/>
                </a:tc>
                <a:extLst>
                  <a:ext uri="{0D108BD9-81ED-4DB2-BD59-A6C34878D82A}">
                    <a16:rowId xmlns:a16="http://schemas.microsoft.com/office/drawing/2014/main" val="1255700567"/>
                  </a:ext>
                </a:extLst>
              </a:tr>
              <a:tr h="199852">
                <a:tc>
                  <a:txBody>
                    <a:bodyPr/>
                    <a:lstStyle/>
                    <a:p>
                      <a:pPr marL="69850" marR="0">
                        <a:spcBef>
                          <a:spcPts val="1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1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10"/>
                        </a:spcBef>
                        <a:spcAft>
                          <a:spcPts val="0"/>
                        </a:spcAft>
                      </a:pPr>
                      <a:r>
                        <a:rPr lang="en-US" sz="1050" dirty="0">
                          <a:solidFill>
                            <a:schemeClr val="tx2"/>
                          </a:solidFill>
                          <a:effectLst/>
                          <a:latin typeface="Arial" panose="020B0604020202020204" pitchFamily="34" charset="0"/>
                          <a:cs typeface="Arial" panose="020B0604020202020204" pitchFamily="34" charset="0"/>
                        </a:rPr>
                        <a:t>Do the investigators receive training in interview and interrogation techniques?</a:t>
                      </a:r>
                      <a:endParaRPr lang="en-US" sz="1050" dirty="0">
                        <a:solidFill>
                          <a:schemeClr val="tx2"/>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val="1105634484"/>
                  </a:ext>
                </a:extLst>
              </a:tr>
              <a:tr h="190055">
                <a:tc>
                  <a:txBody>
                    <a:bodyPr/>
                    <a:lstStyle/>
                    <a:p>
                      <a:pPr marL="69850" marR="53975" algn="just">
                        <a:spcBef>
                          <a:spcPts val="1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53975" algn="just">
                        <a:spcBef>
                          <a:spcPts val="1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53975" algn="just">
                        <a:spcBef>
                          <a:spcPts val="10"/>
                        </a:spcBef>
                        <a:spcAft>
                          <a:spcPts val="0"/>
                        </a:spcAft>
                      </a:pPr>
                      <a:r>
                        <a:rPr lang="en-US" sz="1050" dirty="0">
                          <a:solidFill>
                            <a:schemeClr val="tx2"/>
                          </a:solidFill>
                          <a:effectLst/>
                          <a:latin typeface="Arial" panose="020B0604020202020204" pitchFamily="34" charset="0"/>
                          <a:cs typeface="Arial" panose="020B0604020202020204" pitchFamily="34" charset="0"/>
                        </a:rPr>
                        <a:t>Do investigators have the legal authority to conduct investigations?</a:t>
                      </a:r>
                      <a:endParaRPr lang="en-US" sz="1050" dirty="0">
                        <a:solidFill>
                          <a:schemeClr val="tx2"/>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val="4226808389"/>
                  </a:ext>
                </a:extLst>
              </a:tr>
              <a:tr h="204478">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050" dirty="0">
                          <a:solidFill>
                            <a:schemeClr val="tx2"/>
                          </a:solidFill>
                          <a:effectLst/>
                          <a:latin typeface="Arial" panose="020B0604020202020204" pitchFamily="34" charset="0"/>
                          <a:cs typeface="Arial" panose="020B0604020202020204" pitchFamily="34" charset="0"/>
                        </a:rPr>
                        <a:t>Are findings from investigations incorporated in prevention and training strategies?</a:t>
                      </a:r>
                      <a:endParaRPr lang="en-US" sz="1050" dirty="0">
                        <a:solidFill>
                          <a:schemeClr val="tx2"/>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val="1930930220"/>
                  </a:ext>
                </a:extLst>
              </a:tr>
              <a:tr h="204478">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050" dirty="0">
                          <a:solidFill>
                            <a:schemeClr val="tx2"/>
                          </a:solidFill>
                          <a:effectLst/>
                          <a:latin typeface="Arial" panose="020B0604020202020204" pitchFamily="34" charset="0"/>
                          <a:ea typeface="Arial MT"/>
                          <a:cs typeface="Arial" panose="020B0604020202020204" pitchFamily="34" charset="0"/>
                        </a:rPr>
                        <a:t>Where large-scale or complex investigations are warranted, is there access to independent anti-corruption or investigation authorities?</a:t>
                      </a:r>
                    </a:p>
                  </a:txBody>
                  <a:tcPr marL="0" marR="0" marT="0" marB="0"/>
                </a:tc>
                <a:extLst>
                  <a:ext uri="{0D108BD9-81ED-4DB2-BD59-A6C34878D82A}">
                    <a16:rowId xmlns:a16="http://schemas.microsoft.com/office/drawing/2014/main" val="3502364344"/>
                  </a:ext>
                </a:extLst>
              </a:tr>
              <a:tr h="204478">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050" dirty="0">
                          <a:solidFill>
                            <a:schemeClr val="tx2"/>
                          </a:solidFill>
                          <a:effectLst/>
                          <a:latin typeface="Arial" panose="020B0604020202020204" pitchFamily="34" charset="0"/>
                          <a:ea typeface="Arial MT"/>
                          <a:cs typeface="Arial" panose="020B0604020202020204" pitchFamily="34" charset="0"/>
                        </a:rPr>
                        <a:t>Are investigations conducted at arm’s length between investigators and employees?</a:t>
                      </a:r>
                    </a:p>
                  </a:txBody>
                  <a:tcPr marL="0" marR="0" marT="0" marB="0"/>
                </a:tc>
                <a:extLst>
                  <a:ext uri="{0D108BD9-81ED-4DB2-BD59-A6C34878D82A}">
                    <a16:rowId xmlns:a16="http://schemas.microsoft.com/office/drawing/2014/main" val="4276741383"/>
                  </a:ext>
                </a:extLst>
              </a:tr>
              <a:tr h="204478">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050" dirty="0">
                          <a:solidFill>
                            <a:schemeClr val="tx2"/>
                          </a:solidFill>
                          <a:effectLst/>
                          <a:latin typeface="Arial" panose="020B0604020202020204" pitchFamily="34" charset="0"/>
                          <a:ea typeface="Arial MT"/>
                          <a:cs typeface="Arial" panose="020B0604020202020204" pitchFamily="34" charset="0"/>
                        </a:rPr>
                        <a:t>Is procedural fairness maintained throughout the investigation?</a:t>
                      </a:r>
                    </a:p>
                  </a:txBody>
                  <a:tcPr marL="0" marR="0" marT="0" marB="0"/>
                </a:tc>
                <a:extLst>
                  <a:ext uri="{0D108BD9-81ED-4DB2-BD59-A6C34878D82A}">
                    <a16:rowId xmlns:a16="http://schemas.microsoft.com/office/drawing/2014/main" val="3454125177"/>
                  </a:ext>
                </a:extLst>
              </a:tr>
              <a:tr h="204478">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050" dirty="0">
                          <a:solidFill>
                            <a:schemeClr val="tx2"/>
                          </a:solidFill>
                          <a:effectLst/>
                          <a:latin typeface="Arial" panose="020B0604020202020204" pitchFamily="34" charset="0"/>
                          <a:ea typeface="Arial MT"/>
                          <a:cs typeface="Arial" panose="020B0604020202020204" pitchFamily="34" charset="0"/>
                        </a:rPr>
                        <a:t>Is there a formalized discipline process to take action as a result of an investigation?</a:t>
                      </a:r>
                    </a:p>
                  </a:txBody>
                  <a:tcPr marL="0" marR="0" marT="0" marB="0"/>
                </a:tc>
                <a:extLst>
                  <a:ext uri="{0D108BD9-81ED-4DB2-BD59-A6C34878D82A}">
                    <a16:rowId xmlns:a16="http://schemas.microsoft.com/office/drawing/2014/main" val="3531820053"/>
                  </a:ext>
                </a:extLst>
              </a:tr>
              <a:tr h="204478">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050" dirty="0">
                          <a:solidFill>
                            <a:schemeClr val="tx2"/>
                          </a:solidFill>
                          <a:effectLst/>
                          <a:latin typeface="Arial" panose="020B0604020202020204" pitchFamily="34" charset="0"/>
                          <a:ea typeface="Arial MT"/>
                          <a:cs typeface="Arial" panose="020B0604020202020204" pitchFamily="34" charset="0"/>
                        </a:rPr>
                        <a:t>Is the data from investigations </a:t>
                      </a:r>
                      <a:r>
                        <a:rPr lang="en-US" sz="1050" dirty="0" err="1">
                          <a:solidFill>
                            <a:schemeClr val="tx2"/>
                          </a:solidFill>
                          <a:effectLst/>
                          <a:latin typeface="Arial" panose="020B0604020202020204" pitchFamily="34" charset="0"/>
                          <a:ea typeface="Arial MT"/>
                          <a:cs typeface="Arial" panose="020B0604020202020204" pitchFamily="34" charset="0"/>
                        </a:rPr>
                        <a:t>analyed</a:t>
                      </a:r>
                      <a:r>
                        <a:rPr lang="en-US" sz="1050" dirty="0">
                          <a:solidFill>
                            <a:schemeClr val="tx2"/>
                          </a:solidFill>
                          <a:effectLst/>
                          <a:latin typeface="Arial" panose="020B0604020202020204" pitchFamily="34" charset="0"/>
                          <a:ea typeface="Arial MT"/>
                          <a:cs typeface="Arial" panose="020B0604020202020204" pitchFamily="34" charset="0"/>
                        </a:rPr>
                        <a:t> to identify trends, vulnerabilities, and opportunities for improvement? </a:t>
                      </a:r>
                    </a:p>
                  </a:txBody>
                  <a:tcPr marL="0" marR="0" marT="0" marB="0"/>
                </a:tc>
                <a:extLst>
                  <a:ext uri="{0D108BD9-81ED-4DB2-BD59-A6C34878D82A}">
                    <a16:rowId xmlns:a16="http://schemas.microsoft.com/office/drawing/2014/main" val="2057430260"/>
                  </a:ext>
                </a:extLst>
              </a:tr>
            </a:tbl>
          </a:graphicData>
        </a:graphic>
      </p:graphicFrame>
      <p:sp>
        <p:nvSpPr>
          <p:cNvPr id="12" name="TextBox 11">
            <a:extLst>
              <a:ext uri="{FF2B5EF4-FFF2-40B4-BE49-F238E27FC236}">
                <a16:creationId xmlns:a16="http://schemas.microsoft.com/office/drawing/2014/main" id="{F80CD516-7B02-B85C-7CD8-5F4988EEEDA2}"/>
              </a:ext>
            </a:extLst>
          </p:cNvPr>
          <p:cNvSpPr txBox="1"/>
          <p:nvPr/>
        </p:nvSpPr>
        <p:spPr>
          <a:xfrm>
            <a:off x="6331035" y="4579440"/>
            <a:ext cx="2267581" cy="1077218"/>
          </a:xfrm>
          <a:prstGeom prst="rect">
            <a:avLst/>
          </a:prstGeom>
          <a:noFill/>
        </p:spPr>
        <p:txBody>
          <a:bodyPr wrap="square" rtlCol="0">
            <a:spAutoFit/>
          </a:bodyPr>
          <a:lstStyle/>
          <a:p>
            <a:pPr algn="r"/>
            <a:endParaRPr lang="en-US" sz="1600" i="1" dirty="0">
              <a:solidFill>
                <a:schemeClr val="accent4"/>
              </a:solidFill>
            </a:endParaRPr>
          </a:p>
          <a:p>
            <a:pPr algn="r"/>
            <a:endParaRPr lang="en-US" sz="1600" i="1" dirty="0">
              <a:solidFill>
                <a:schemeClr val="accent4"/>
              </a:solidFill>
            </a:endParaRPr>
          </a:p>
          <a:p>
            <a:pPr algn="r"/>
            <a:r>
              <a:rPr lang="en-US" sz="1600" i="1" dirty="0">
                <a:solidFill>
                  <a:schemeClr val="accent4"/>
                </a:solidFill>
              </a:rPr>
              <a:t>Example 5</a:t>
            </a:r>
          </a:p>
          <a:p>
            <a:pPr algn="r"/>
            <a:r>
              <a:rPr lang="en-US" sz="1600" i="1" dirty="0">
                <a:solidFill>
                  <a:schemeClr val="accent4"/>
                </a:solidFill>
              </a:rPr>
              <a:t>continued</a:t>
            </a:r>
          </a:p>
        </p:txBody>
      </p:sp>
      <p:graphicFrame>
        <p:nvGraphicFramePr>
          <p:cNvPr id="5" name="Table 4">
            <a:extLst>
              <a:ext uri="{FF2B5EF4-FFF2-40B4-BE49-F238E27FC236}">
                <a16:creationId xmlns:a16="http://schemas.microsoft.com/office/drawing/2014/main" id="{CC5AFB42-DA73-D9E1-7D26-82E9A817097D}"/>
              </a:ext>
            </a:extLst>
          </p:cNvPr>
          <p:cNvGraphicFramePr>
            <a:graphicFrameLocks noGrp="1"/>
          </p:cNvGraphicFramePr>
          <p:nvPr>
            <p:extLst>
              <p:ext uri="{D42A27DB-BD31-4B8C-83A1-F6EECF244321}">
                <p14:modId xmlns:p14="http://schemas.microsoft.com/office/powerpoint/2010/main" val="1970542929"/>
              </p:ext>
            </p:extLst>
          </p:nvPr>
        </p:nvGraphicFramePr>
        <p:xfrm>
          <a:off x="209503" y="3854962"/>
          <a:ext cx="6191297" cy="1096468"/>
        </p:xfrm>
        <a:graphic>
          <a:graphicData uri="http://schemas.openxmlformats.org/drawingml/2006/table">
            <a:tbl>
              <a:tblPr firstRow="1" firstCol="1" lastRow="1" lastCol="1" bandRow="1" bandCol="1">
                <a:tableStyleId>{5940675A-B579-460E-94D1-54222C63F5DA}</a:tableStyleId>
              </a:tblPr>
              <a:tblGrid>
                <a:gridCol w="365938">
                  <a:extLst>
                    <a:ext uri="{9D8B030D-6E8A-4147-A177-3AD203B41FA5}">
                      <a16:colId xmlns:a16="http://schemas.microsoft.com/office/drawing/2014/main" val="257788053"/>
                    </a:ext>
                  </a:extLst>
                </a:gridCol>
                <a:gridCol w="365938">
                  <a:extLst>
                    <a:ext uri="{9D8B030D-6E8A-4147-A177-3AD203B41FA5}">
                      <a16:colId xmlns:a16="http://schemas.microsoft.com/office/drawing/2014/main" val="1017542171"/>
                    </a:ext>
                  </a:extLst>
                </a:gridCol>
                <a:gridCol w="5459421">
                  <a:extLst>
                    <a:ext uri="{9D8B030D-6E8A-4147-A177-3AD203B41FA5}">
                      <a16:colId xmlns:a16="http://schemas.microsoft.com/office/drawing/2014/main" val="822794488"/>
                    </a:ext>
                  </a:extLst>
                </a:gridCol>
              </a:tblGrid>
              <a:tr h="192115">
                <a:tc gridSpan="3">
                  <a:txBody>
                    <a:bodyPr/>
                    <a:lstStyle/>
                    <a:p>
                      <a:pPr marL="69850" marR="0">
                        <a:spcBef>
                          <a:spcPts val="0"/>
                        </a:spcBef>
                        <a:spcAft>
                          <a:spcPts val="0"/>
                        </a:spcAft>
                      </a:pPr>
                      <a:r>
                        <a:rPr lang="en-US" sz="1100" b="1" spc="-10" dirty="0">
                          <a:solidFill>
                            <a:schemeClr val="tx2"/>
                          </a:solidFill>
                          <a:effectLst/>
                          <a:latin typeface="Arial" panose="020B0604020202020204" pitchFamily="34" charset="0"/>
                          <a:cs typeface="Arial" panose="020B0604020202020204" pitchFamily="34" charset="0"/>
                        </a:rPr>
                        <a:t>Strengthened internal control </a:t>
                      </a:r>
                      <a:endParaRPr lang="en-US" sz="1100" b="1" dirty="0">
                        <a:solidFill>
                          <a:schemeClr val="tx2"/>
                        </a:solidFill>
                        <a:effectLst/>
                        <a:latin typeface="Arial" panose="020B0604020202020204" pitchFamily="34" charset="0"/>
                        <a:cs typeface="Arial" panose="020B0604020202020204" pitchFamily="34" charset="0"/>
                      </a:endParaRPr>
                    </a:p>
                  </a:txBody>
                  <a:tcPr marL="0" marR="0" marT="0" marB="0"/>
                </a:tc>
                <a:tc hMerge="1">
                  <a:txBody>
                    <a:bodyPr/>
                    <a:lstStyle/>
                    <a:p>
                      <a:endParaRPr dirty="0"/>
                    </a:p>
                  </a:txBody>
                  <a:tcPr marL="0" marR="0" marT="0" marB="0"/>
                </a:tc>
                <a:tc hMerge="1">
                  <a:txBody>
                    <a:bodyPr/>
                    <a:lstStyle/>
                    <a:p>
                      <a:endParaRPr dirty="0"/>
                    </a:p>
                  </a:txBody>
                  <a:tcPr marL="0" marR="0" marT="0" marB="0"/>
                </a:tc>
                <a:extLst>
                  <a:ext uri="{0D108BD9-81ED-4DB2-BD59-A6C34878D82A}">
                    <a16:rowId xmlns:a16="http://schemas.microsoft.com/office/drawing/2014/main" val="1255700567"/>
                  </a:ext>
                </a:extLst>
              </a:tr>
              <a:tr h="323644">
                <a:tc>
                  <a:txBody>
                    <a:bodyPr/>
                    <a:lstStyle/>
                    <a:p>
                      <a:pPr marL="69850" marR="0">
                        <a:spcBef>
                          <a:spcPts val="1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1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10"/>
                        </a:spcBef>
                        <a:spcAft>
                          <a:spcPts val="0"/>
                        </a:spcAft>
                      </a:pPr>
                      <a:r>
                        <a:rPr lang="en-US" sz="1050" dirty="0">
                          <a:solidFill>
                            <a:schemeClr val="tx2"/>
                          </a:solidFill>
                          <a:effectLst/>
                          <a:latin typeface="Arial" panose="020B0604020202020204" pitchFamily="34" charset="0"/>
                          <a:cs typeface="Arial" panose="020B0604020202020204" pitchFamily="34" charset="0"/>
                        </a:rPr>
                        <a:t>Has an internal control or internal affairs unit been established to investigate cases of malpractice?</a:t>
                      </a:r>
                      <a:endParaRPr lang="en-US" sz="1050" dirty="0">
                        <a:solidFill>
                          <a:schemeClr val="tx2"/>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val="1105634484"/>
                  </a:ext>
                </a:extLst>
              </a:tr>
              <a:tr h="374969">
                <a:tc>
                  <a:txBody>
                    <a:bodyPr/>
                    <a:lstStyle/>
                    <a:p>
                      <a:pPr marL="69850" marR="53975" algn="just">
                        <a:spcBef>
                          <a:spcPts val="1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53975" algn="just">
                        <a:spcBef>
                          <a:spcPts val="1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53975" algn="just">
                        <a:spcBef>
                          <a:spcPts val="10"/>
                        </a:spcBef>
                        <a:spcAft>
                          <a:spcPts val="0"/>
                        </a:spcAft>
                      </a:pPr>
                      <a:r>
                        <a:rPr lang="en-US" sz="1050" dirty="0">
                          <a:solidFill>
                            <a:schemeClr val="tx2"/>
                          </a:solidFill>
                          <a:effectLst/>
                          <a:latin typeface="Arial" panose="020B0604020202020204" pitchFamily="34" charset="0"/>
                          <a:cs typeface="Arial" panose="020B0604020202020204" pitchFamily="34" charset="0"/>
                        </a:rPr>
                        <a:t>What is the legal framework defining the responsibilities and competences with respect to internal control?</a:t>
                      </a:r>
                      <a:endParaRPr lang="en-US" sz="1050" dirty="0">
                        <a:solidFill>
                          <a:schemeClr val="tx2"/>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val="4226808389"/>
                  </a:ext>
                </a:extLst>
              </a:tr>
              <a:tr h="204478">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350" b="0" i="0" kern="1200" dirty="0">
                          <a:solidFill>
                            <a:schemeClr val="tx1"/>
                          </a:solidFill>
                          <a:effectLst/>
                          <a:latin typeface="+mn-lt"/>
                          <a:ea typeface="+mn-ea"/>
                          <a:cs typeface="+mn-cs"/>
                        </a:rPr>
                        <a:t>✔</a:t>
                      </a:r>
                      <a:endParaRPr lang="en-US" sz="1100" dirty="0">
                        <a:solidFill>
                          <a:schemeClr val="tx2"/>
                        </a:solidFill>
                        <a:effectLst/>
                        <a:latin typeface="Arial" panose="020B0604020202020204" pitchFamily="34" charset="0"/>
                        <a:ea typeface="Arial MT"/>
                        <a:cs typeface="Arial" panose="020B0604020202020204" pitchFamily="34" charset="0"/>
                      </a:endParaRPr>
                    </a:p>
                  </a:txBody>
                  <a:tcPr marL="0" marR="0" marT="0" marB="0" anchor="ctr"/>
                </a:tc>
                <a:tc>
                  <a:txBody>
                    <a:bodyPr/>
                    <a:lstStyle/>
                    <a:p>
                      <a:pPr marL="69850" marR="0">
                        <a:spcBef>
                          <a:spcPts val="0"/>
                        </a:spcBef>
                        <a:spcAft>
                          <a:spcPts val="0"/>
                        </a:spcAft>
                      </a:pPr>
                      <a:r>
                        <a:rPr lang="en-US" sz="1050" dirty="0">
                          <a:solidFill>
                            <a:schemeClr val="tx2"/>
                          </a:solidFill>
                          <a:effectLst/>
                          <a:latin typeface="Arial" panose="020B0604020202020204" pitchFamily="34" charset="0"/>
                          <a:cs typeface="Arial" panose="020B0604020202020204" pitchFamily="34" charset="0"/>
                        </a:rPr>
                        <a:t>What mechanisms are in place to ensure the independence of internal control?</a:t>
                      </a:r>
                      <a:endParaRPr lang="en-US" sz="1050" dirty="0">
                        <a:solidFill>
                          <a:schemeClr val="tx2"/>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val="1930930220"/>
                  </a:ext>
                </a:extLst>
              </a:tr>
            </a:tbl>
          </a:graphicData>
        </a:graphic>
      </p:graphicFrame>
      <p:sp>
        <p:nvSpPr>
          <p:cNvPr id="2" name="TextBox 1">
            <a:extLst>
              <a:ext uri="{FF2B5EF4-FFF2-40B4-BE49-F238E27FC236}">
                <a16:creationId xmlns:a16="http://schemas.microsoft.com/office/drawing/2014/main" id="{A89876A0-0CF8-C62C-4DC8-5662D685C1F0}"/>
              </a:ext>
            </a:extLst>
          </p:cNvPr>
          <p:cNvSpPr txBox="1"/>
          <p:nvPr/>
        </p:nvSpPr>
        <p:spPr>
          <a:xfrm>
            <a:off x="3507909" y="5162776"/>
            <a:ext cx="2892891" cy="276999"/>
          </a:xfrm>
          <a:prstGeom prst="rect">
            <a:avLst/>
          </a:prstGeom>
          <a:noFill/>
        </p:spPr>
        <p:txBody>
          <a:bodyPr wrap="square" rtlCol="0">
            <a:spAutoFit/>
          </a:bodyPr>
          <a:lstStyle/>
          <a:p>
            <a:pPr algn="r"/>
            <a:r>
              <a:rPr lang="en-US" sz="1200" i="1" dirty="0">
                <a:latin typeface="Arial" panose="020B0604020202020204" pitchFamily="34" charset="0"/>
                <a:cs typeface="Arial" panose="020B0604020202020204" pitchFamily="34" charset="0"/>
              </a:rPr>
              <a:t>IDG checklist</a:t>
            </a:r>
          </a:p>
        </p:txBody>
      </p:sp>
    </p:spTree>
    <p:extLst>
      <p:ext uri="{BB962C8B-B14F-4D97-AF65-F5344CB8AC3E}">
        <p14:creationId xmlns:p14="http://schemas.microsoft.com/office/powerpoint/2010/main" val="2271329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17</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DF2D2366-50DA-8188-573F-0884987ECD92}"/>
              </a:ext>
            </a:extLst>
          </p:cNvPr>
          <p:cNvGraphicFramePr/>
          <p:nvPr>
            <p:extLst>
              <p:ext uri="{D42A27DB-BD31-4B8C-83A1-F6EECF244321}">
                <p14:modId xmlns:p14="http://schemas.microsoft.com/office/powerpoint/2010/main" val="198614160"/>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72AEDD5-2520-FA1A-8EDD-9EEE9BDD32AC}"/>
              </a:ext>
            </a:extLst>
          </p:cNvPr>
          <p:cNvSpPr txBox="1"/>
          <p:nvPr/>
        </p:nvSpPr>
        <p:spPr>
          <a:xfrm>
            <a:off x="-2264829" y="1366725"/>
            <a:ext cx="7506929" cy="369332"/>
          </a:xfrm>
          <a:prstGeom prst="rect">
            <a:avLst/>
          </a:prstGeom>
          <a:noFill/>
        </p:spPr>
        <p:txBody>
          <a:bodyPr wrap="square">
            <a:spAutoFit/>
          </a:bodyPr>
          <a:lstStyle/>
          <a:p>
            <a:pPr algn="ctr"/>
            <a:r>
              <a:rPr lang="en-US" sz="1800" dirty="0">
                <a:latin typeface="Arial" panose="020B0604020202020204" pitchFamily="34" charset="0"/>
                <a:cs typeface="Arial" panose="020B0604020202020204" pitchFamily="34" charset="0"/>
              </a:rPr>
              <a:t>For full information:</a:t>
            </a:r>
          </a:p>
        </p:txBody>
      </p:sp>
      <p:pic>
        <p:nvPicPr>
          <p:cNvPr id="6" name="Picture 5">
            <a:extLst>
              <a:ext uri="{FF2B5EF4-FFF2-40B4-BE49-F238E27FC236}">
                <a16:creationId xmlns:a16="http://schemas.microsoft.com/office/drawing/2014/main" id="{2F56DFC7-30AF-4FCD-16A8-969419CAEEA4}"/>
              </a:ext>
            </a:extLst>
          </p:cNvPr>
          <p:cNvPicPr>
            <a:picLocks noChangeAspect="1"/>
          </p:cNvPicPr>
          <p:nvPr/>
        </p:nvPicPr>
        <p:blipFill>
          <a:blip r:embed="rId7"/>
          <a:stretch>
            <a:fillRect/>
          </a:stretch>
        </p:blipFill>
        <p:spPr>
          <a:xfrm>
            <a:off x="958650" y="1736057"/>
            <a:ext cx="6974859" cy="4985418"/>
          </a:xfrm>
          <a:prstGeom prst="rect">
            <a:avLst/>
          </a:prstGeom>
        </p:spPr>
      </p:pic>
    </p:spTree>
    <p:extLst>
      <p:ext uri="{BB962C8B-B14F-4D97-AF65-F5344CB8AC3E}">
        <p14:creationId xmlns:p14="http://schemas.microsoft.com/office/powerpoint/2010/main" val="1036016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F9811-EC84-FF84-DDA3-3B602F1555B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D4B85F-62F9-CB91-0D83-9F0DD9DBC5CE}"/>
              </a:ext>
            </a:extLst>
          </p:cNvPr>
          <p:cNvSpPr>
            <a:spLocks noGrp="1"/>
          </p:cNvSpPr>
          <p:nvPr>
            <p:ph type="sldNum" sz="quarter" idx="12"/>
          </p:nvPr>
        </p:nvSpPr>
        <p:spPr/>
        <p:txBody>
          <a:bodyPr/>
          <a:lstStyle/>
          <a:p>
            <a:fld id="{9F9C9D7E-A62C-AB4F-805D-1B13780151A0}" type="slidenum">
              <a:rPr lang="en-US" smtClean="0"/>
              <a:pPr/>
              <a:t>18</a:t>
            </a:fld>
            <a:endParaRPr lang="en-US"/>
          </a:p>
        </p:txBody>
      </p:sp>
      <p:sp>
        <p:nvSpPr>
          <p:cNvPr id="4" name="Text Placeholder 3">
            <a:extLst>
              <a:ext uri="{FF2B5EF4-FFF2-40B4-BE49-F238E27FC236}">
                <a16:creationId xmlns:a16="http://schemas.microsoft.com/office/drawing/2014/main" id="{6B5CA818-45D9-3557-A903-BA0F372F7DCB}"/>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5F933C08-2AA3-4E86-8834-D4FA3F6F7C0A}"/>
              </a:ext>
            </a:extLst>
          </p:cNvPr>
          <p:cNvGraphicFramePr/>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CAB22BF-456B-7EA6-A4D0-B00BFEA42ED6}"/>
              </a:ext>
            </a:extLst>
          </p:cNvPr>
          <p:cNvSpPr txBox="1"/>
          <p:nvPr/>
        </p:nvSpPr>
        <p:spPr>
          <a:xfrm>
            <a:off x="-1231557" y="1351714"/>
            <a:ext cx="7506929" cy="369332"/>
          </a:xfrm>
          <a:prstGeom prst="rect">
            <a:avLst/>
          </a:prstGeom>
          <a:noFill/>
        </p:spPr>
        <p:txBody>
          <a:bodyPr wrap="square">
            <a:spAutoFit/>
          </a:bodyPr>
          <a:lstStyle/>
          <a:p>
            <a:pPr algn="ctr"/>
            <a:r>
              <a:rPr lang="en-US" sz="1800" dirty="0">
                <a:latin typeface="Arial" panose="020B0604020202020204" pitchFamily="34" charset="0"/>
                <a:cs typeface="Arial" panose="020B0604020202020204" pitchFamily="34" charset="0"/>
              </a:rPr>
              <a:t>Other examples of the usage of CIPS</a:t>
            </a:r>
          </a:p>
        </p:txBody>
      </p:sp>
      <p:pic>
        <p:nvPicPr>
          <p:cNvPr id="5" name="Picture 4">
            <a:extLst>
              <a:ext uri="{FF2B5EF4-FFF2-40B4-BE49-F238E27FC236}">
                <a16:creationId xmlns:a16="http://schemas.microsoft.com/office/drawing/2014/main" id="{DCF5E1DC-8E48-C335-2F90-DEF429992949}"/>
              </a:ext>
            </a:extLst>
          </p:cNvPr>
          <p:cNvPicPr>
            <a:picLocks noChangeAspect="1"/>
          </p:cNvPicPr>
          <p:nvPr/>
        </p:nvPicPr>
        <p:blipFill>
          <a:blip r:embed="rId7"/>
          <a:stretch>
            <a:fillRect/>
          </a:stretch>
        </p:blipFill>
        <p:spPr>
          <a:xfrm>
            <a:off x="3359777" y="1753766"/>
            <a:ext cx="4961263" cy="969442"/>
          </a:xfrm>
          <a:prstGeom prst="rect">
            <a:avLst/>
          </a:prstGeom>
          <a:ln>
            <a:solidFill>
              <a:schemeClr val="accent1"/>
            </a:solidFill>
          </a:ln>
        </p:spPr>
      </p:pic>
      <p:pic>
        <p:nvPicPr>
          <p:cNvPr id="9" name="Picture 8">
            <a:extLst>
              <a:ext uri="{FF2B5EF4-FFF2-40B4-BE49-F238E27FC236}">
                <a16:creationId xmlns:a16="http://schemas.microsoft.com/office/drawing/2014/main" id="{EAB8B01F-FC13-E673-BD11-5DC45F965936}"/>
              </a:ext>
            </a:extLst>
          </p:cNvPr>
          <p:cNvPicPr>
            <a:picLocks noChangeAspect="1"/>
          </p:cNvPicPr>
          <p:nvPr/>
        </p:nvPicPr>
        <p:blipFill>
          <a:blip r:embed="rId8"/>
          <a:stretch>
            <a:fillRect/>
          </a:stretch>
        </p:blipFill>
        <p:spPr>
          <a:xfrm>
            <a:off x="608719" y="1739334"/>
            <a:ext cx="2751058" cy="998307"/>
          </a:xfrm>
          <a:prstGeom prst="rect">
            <a:avLst/>
          </a:prstGeom>
        </p:spPr>
      </p:pic>
      <p:pic>
        <p:nvPicPr>
          <p:cNvPr id="11" name="Picture 10">
            <a:extLst>
              <a:ext uri="{FF2B5EF4-FFF2-40B4-BE49-F238E27FC236}">
                <a16:creationId xmlns:a16="http://schemas.microsoft.com/office/drawing/2014/main" id="{21B2F34E-A8BC-9ED5-B95C-81DEBBCE538D}"/>
              </a:ext>
            </a:extLst>
          </p:cNvPr>
          <p:cNvPicPr>
            <a:picLocks noChangeAspect="1"/>
          </p:cNvPicPr>
          <p:nvPr/>
        </p:nvPicPr>
        <p:blipFill>
          <a:blip r:embed="rId9"/>
          <a:stretch>
            <a:fillRect/>
          </a:stretch>
        </p:blipFill>
        <p:spPr>
          <a:xfrm>
            <a:off x="3359777" y="2723208"/>
            <a:ext cx="4986944" cy="4134792"/>
          </a:xfrm>
          <a:prstGeom prst="rect">
            <a:avLst/>
          </a:prstGeom>
        </p:spPr>
      </p:pic>
      <p:sp>
        <p:nvSpPr>
          <p:cNvPr id="14" name="TextBox 13">
            <a:extLst>
              <a:ext uri="{FF2B5EF4-FFF2-40B4-BE49-F238E27FC236}">
                <a16:creationId xmlns:a16="http://schemas.microsoft.com/office/drawing/2014/main" id="{C829C694-CF8C-49D7-70D7-198623DB59A7}"/>
              </a:ext>
            </a:extLst>
          </p:cNvPr>
          <p:cNvSpPr txBox="1"/>
          <p:nvPr/>
        </p:nvSpPr>
        <p:spPr>
          <a:xfrm>
            <a:off x="1744667" y="2822300"/>
            <a:ext cx="777240" cy="369332"/>
          </a:xfrm>
          <a:prstGeom prst="rect">
            <a:avLst/>
          </a:prstGeom>
          <a:noFill/>
        </p:spPr>
        <p:txBody>
          <a:bodyPr wrap="square" rtlCol="0">
            <a:spAutoFit/>
          </a:bodyPr>
          <a:lstStyle/>
          <a:p>
            <a:r>
              <a:rPr lang="en-US" dirty="0">
                <a:hlinkClick r:id="rId10"/>
              </a:rPr>
              <a:t>link</a:t>
            </a:r>
            <a:endParaRPr lang="en-US" dirty="0"/>
          </a:p>
        </p:txBody>
      </p:sp>
    </p:spTree>
    <p:extLst>
      <p:ext uri="{BB962C8B-B14F-4D97-AF65-F5344CB8AC3E}">
        <p14:creationId xmlns:p14="http://schemas.microsoft.com/office/powerpoint/2010/main" val="10132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D4852C-0274-6449-830D-B532D706843E}"/>
              </a:ext>
            </a:extLst>
          </p:cNvPr>
          <p:cNvSpPr>
            <a:spLocks noGrp="1"/>
          </p:cNvSpPr>
          <p:nvPr>
            <p:ph type="title"/>
          </p:nvPr>
        </p:nvSpPr>
        <p:spPr/>
        <p:txBody>
          <a:bodyPr/>
          <a:lstStyle/>
          <a:p>
            <a:r>
              <a:rPr lang="en-US"/>
              <a:t>Thank you!</a:t>
            </a:r>
          </a:p>
        </p:txBody>
      </p:sp>
      <p:sp>
        <p:nvSpPr>
          <p:cNvPr id="6" name="Slide Number Placeholder 5">
            <a:extLst>
              <a:ext uri="{FF2B5EF4-FFF2-40B4-BE49-F238E27FC236}">
                <a16:creationId xmlns:a16="http://schemas.microsoft.com/office/drawing/2014/main" id="{C27CE01C-C01A-F24D-A7FD-4EABE9309AAE}"/>
              </a:ext>
            </a:extLst>
          </p:cNvPr>
          <p:cNvSpPr>
            <a:spLocks noGrp="1"/>
          </p:cNvSpPr>
          <p:nvPr>
            <p:ph type="sldNum" sz="quarter" idx="4"/>
          </p:nvPr>
        </p:nvSpPr>
        <p:spPr/>
        <p:txBody>
          <a:bodyPr/>
          <a:lstStyle/>
          <a:p>
            <a:fld id="{9F9C9D7E-A62C-AB4F-805D-1B13780151A0}" type="slidenum">
              <a:rPr lang="en-US" smtClean="0"/>
              <a:pPr/>
              <a:t>19</a:t>
            </a:fld>
            <a:endParaRPr lang="en-US"/>
          </a:p>
        </p:txBody>
      </p:sp>
      <p:pic>
        <p:nvPicPr>
          <p:cNvPr id="2" name="Picture 1">
            <a:extLst>
              <a:ext uri="{FF2B5EF4-FFF2-40B4-BE49-F238E27FC236}">
                <a16:creationId xmlns:a16="http://schemas.microsoft.com/office/drawing/2014/main" id="{5D1C268A-5A97-A8DC-8E25-52A8E16515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430761"/>
            <a:ext cx="5639630" cy="634976"/>
          </a:xfrm>
          <a:prstGeom prst="rect">
            <a:avLst/>
          </a:prstGeom>
          <a:noFill/>
          <a:ln>
            <a:noFill/>
          </a:ln>
        </p:spPr>
      </p:pic>
    </p:spTree>
    <p:extLst>
      <p:ext uri="{BB962C8B-B14F-4D97-AF65-F5344CB8AC3E}">
        <p14:creationId xmlns:p14="http://schemas.microsoft.com/office/powerpoint/2010/main" val="424825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72FBE-0640-1473-8D1E-CBB273B45919}"/>
              </a:ext>
            </a:extLst>
          </p:cNvPr>
          <p:cNvSpPr>
            <a:spLocks noGrp="1"/>
          </p:cNvSpPr>
          <p:nvPr>
            <p:ph type="title"/>
          </p:nvPr>
        </p:nvSpPr>
        <p:spPr/>
        <p:txBody>
          <a:bodyPr/>
          <a:lstStyle/>
          <a:p>
            <a:r>
              <a:rPr lang="en-US" sz="2400" dirty="0"/>
              <a:t>Looking back at the 2024 CIPS</a:t>
            </a:r>
            <a:endParaRPr lang="fr-BE" sz="2400" dirty="0"/>
          </a:p>
        </p:txBody>
      </p:sp>
      <p:sp>
        <p:nvSpPr>
          <p:cNvPr id="3" name="Slide Number Placeholder 2">
            <a:extLst>
              <a:ext uri="{FF2B5EF4-FFF2-40B4-BE49-F238E27FC236}">
                <a16:creationId xmlns:a16="http://schemas.microsoft.com/office/drawing/2014/main" id="{7B4BA083-26FD-B39C-8043-7827FEB0AD9E}"/>
              </a:ext>
            </a:extLst>
          </p:cNvPr>
          <p:cNvSpPr>
            <a:spLocks noGrp="1"/>
          </p:cNvSpPr>
          <p:nvPr>
            <p:ph type="sldNum" sz="quarter" idx="12"/>
          </p:nvPr>
        </p:nvSpPr>
        <p:spPr/>
        <p:txBody>
          <a:bodyPr/>
          <a:lstStyle/>
          <a:p>
            <a:fld id="{9F9C9D7E-A62C-AB4F-805D-1B13780151A0}" type="slidenum">
              <a:rPr lang="en-US" smtClean="0"/>
              <a:pPr/>
              <a:t>2</a:t>
            </a:fld>
            <a:endParaRPr lang="en-US"/>
          </a:p>
        </p:txBody>
      </p:sp>
      <p:sp>
        <p:nvSpPr>
          <p:cNvPr id="4" name="Text Placeholder 3">
            <a:extLst>
              <a:ext uri="{FF2B5EF4-FFF2-40B4-BE49-F238E27FC236}">
                <a16:creationId xmlns:a16="http://schemas.microsoft.com/office/drawing/2014/main" id="{838427BC-FB5E-2EA9-BF5A-4B671D974C29}"/>
              </a:ext>
            </a:extLst>
          </p:cNvPr>
          <p:cNvSpPr>
            <a:spLocks noGrp="1"/>
          </p:cNvSpPr>
          <p:nvPr>
            <p:ph type="body" sz="quarter" idx="18"/>
          </p:nvPr>
        </p:nvSpPr>
        <p:spPr/>
        <p:txBody>
          <a:bodyPr/>
          <a:lstStyle/>
          <a:p>
            <a:endParaRPr lang="fr-BE"/>
          </a:p>
        </p:txBody>
      </p:sp>
      <p:grpSp>
        <p:nvGrpSpPr>
          <p:cNvPr id="13" name="Group 12">
            <a:extLst>
              <a:ext uri="{FF2B5EF4-FFF2-40B4-BE49-F238E27FC236}">
                <a16:creationId xmlns:a16="http://schemas.microsoft.com/office/drawing/2014/main" id="{C2D15052-0C28-68B0-E113-2CC1B5D96069}"/>
              </a:ext>
            </a:extLst>
          </p:cNvPr>
          <p:cNvGrpSpPr/>
          <p:nvPr/>
        </p:nvGrpSpPr>
        <p:grpSpPr>
          <a:xfrm>
            <a:off x="628650" y="1024635"/>
            <a:ext cx="7974576" cy="3989817"/>
            <a:chOff x="3147884" y="301447"/>
            <a:chExt cx="5896232" cy="6255106"/>
          </a:xfrm>
        </p:grpSpPr>
        <p:sp>
          <p:nvSpPr>
            <p:cNvPr id="14" name="Rectangle 13">
              <a:extLst>
                <a:ext uri="{FF2B5EF4-FFF2-40B4-BE49-F238E27FC236}">
                  <a16:creationId xmlns:a16="http://schemas.microsoft.com/office/drawing/2014/main" id="{C811AF14-B179-3D69-9F27-C8B8CEEE90DF}"/>
                </a:ext>
              </a:extLst>
            </p:cNvPr>
            <p:cNvSpPr/>
            <p:nvPr/>
          </p:nvSpPr>
          <p:spPr>
            <a:xfrm>
              <a:off x="3454574" y="1560542"/>
              <a:ext cx="3758329" cy="39525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15" name="Isosceles Triangle 14">
              <a:extLst>
                <a:ext uri="{FF2B5EF4-FFF2-40B4-BE49-F238E27FC236}">
                  <a16:creationId xmlns:a16="http://schemas.microsoft.com/office/drawing/2014/main" id="{902C8EFB-3239-764D-B060-809F9352B6F7}"/>
                </a:ext>
              </a:extLst>
            </p:cNvPr>
            <p:cNvSpPr/>
            <p:nvPr/>
          </p:nvSpPr>
          <p:spPr>
            <a:xfrm rot="16200000">
              <a:off x="3103601" y="1604827"/>
              <a:ext cx="395256" cy="30668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4448D41-0FC6-C9B5-B448-1029D52915B3}"/>
                </a:ext>
              </a:extLst>
            </p:cNvPr>
            <p:cNvSpPr/>
            <p:nvPr/>
          </p:nvSpPr>
          <p:spPr>
            <a:xfrm>
              <a:off x="3454574" y="569800"/>
              <a:ext cx="3920400" cy="1386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BE91F5C-6201-CEE6-EFD4-1393A084E3E8}"/>
                </a:ext>
              </a:extLst>
            </p:cNvPr>
            <p:cNvSpPr/>
            <p:nvPr/>
          </p:nvSpPr>
          <p:spPr>
            <a:xfrm>
              <a:off x="3680959" y="548845"/>
              <a:ext cx="743803" cy="111764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5F216ACC-10F8-EF1B-644D-4DE5E0C5FE48}"/>
                </a:ext>
              </a:extLst>
            </p:cNvPr>
            <p:cNvSpPr/>
            <p:nvPr/>
          </p:nvSpPr>
          <p:spPr>
            <a:xfrm>
              <a:off x="3454574" y="301447"/>
              <a:ext cx="1089000" cy="13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latin typeface="Arial" panose="020B0604020202020204" pitchFamily="34" charset="0"/>
                  <a:cs typeface="Arial" panose="020B0604020202020204" pitchFamily="34" charset="0"/>
                </a:rPr>
                <a:t>1. Measuring corruption specific to Customs</a:t>
              </a:r>
            </a:p>
          </p:txBody>
        </p:sp>
        <p:sp>
          <p:nvSpPr>
            <p:cNvPr id="19" name="Rectangle 14">
              <a:extLst>
                <a:ext uri="{FF2B5EF4-FFF2-40B4-BE49-F238E27FC236}">
                  <a16:creationId xmlns:a16="http://schemas.microsoft.com/office/drawing/2014/main" id="{99A7C280-171D-49D6-D0E6-3C9DED51EB6D}"/>
                </a:ext>
              </a:extLst>
            </p:cNvPr>
            <p:cNvSpPr/>
            <p:nvPr/>
          </p:nvSpPr>
          <p:spPr>
            <a:xfrm>
              <a:off x="3147885" y="301447"/>
              <a:ext cx="307802" cy="1456724"/>
            </a:xfrm>
            <a:custGeom>
              <a:avLst/>
              <a:gdLst>
                <a:gd name="connsiteX0" fmla="*/ 0 w 252000"/>
                <a:gd name="connsiteY0" fmla="*/ 0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0 h 1260000"/>
                <a:gd name="connsiteX0" fmla="*/ 0 w 252000"/>
                <a:gd name="connsiteY0" fmla="*/ 71438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71438 h 1260000"/>
                <a:gd name="connsiteX0" fmla="*/ 2382 w 254382"/>
                <a:gd name="connsiteY0" fmla="*/ 71438 h 1324294"/>
                <a:gd name="connsiteX1" fmla="*/ 254382 w 254382"/>
                <a:gd name="connsiteY1" fmla="*/ 0 h 1324294"/>
                <a:gd name="connsiteX2" fmla="*/ 254382 w 254382"/>
                <a:gd name="connsiteY2" fmla="*/ 1260000 h 1324294"/>
                <a:gd name="connsiteX3" fmla="*/ 0 w 254382"/>
                <a:gd name="connsiteY3" fmla="*/ 1324294 h 1324294"/>
                <a:gd name="connsiteX4" fmla="*/ 2382 w 254382"/>
                <a:gd name="connsiteY4" fmla="*/ 71438 h 132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82" h="1324294">
                  <a:moveTo>
                    <a:pt x="2382" y="71438"/>
                  </a:moveTo>
                  <a:lnTo>
                    <a:pt x="254382" y="0"/>
                  </a:lnTo>
                  <a:lnTo>
                    <a:pt x="254382" y="1260000"/>
                  </a:lnTo>
                  <a:lnTo>
                    <a:pt x="0" y="1324294"/>
                  </a:lnTo>
                  <a:lnTo>
                    <a:pt x="2382" y="7143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F9B03515-A449-AC1F-1998-595AF5F0D384}"/>
                </a:ext>
              </a:extLst>
            </p:cNvPr>
            <p:cNvSpPr/>
            <p:nvPr/>
          </p:nvSpPr>
          <p:spPr>
            <a:xfrm flipH="1">
              <a:off x="4979098" y="3094126"/>
              <a:ext cx="3758329" cy="39525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21" name="Isosceles Triangle 20">
              <a:extLst>
                <a:ext uri="{FF2B5EF4-FFF2-40B4-BE49-F238E27FC236}">
                  <a16:creationId xmlns:a16="http://schemas.microsoft.com/office/drawing/2014/main" id="{34AC349E-81BB-7028-2CDC-A5E8C0F84D97}"/>
                </a:ext>
              </a:extLst>
            </p:cNvPr>
            <p:cNvSpPr/>
            <p:nvPr/>
          </p:nvSpPr>
          <p:spPr>
            <a:xfrm rot="5400000" flipH="1">
              <a:off x="8693143" y="3138411"/>
              <a:ext cx="395256" cy="30668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5E7BAFBA-408D-06FA-41BC-29716844DBB8}"/>
                </a:ext>
              </a:extLst>
            </p:cNvPr>
            <p:cNvSpPr/>
            <p:nvPr/>
          </p:nvSpPr>
          <p:spPr>
            <a:xfrm flipH="1">
              <a:off x="4817027" y="2103384"/>
              <a:ext cx="3920400" cy="13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604920AA-29CC-29B9-F7DF-8FFA02E70A8D}"/>
                </a:ext>
              </a:extLst>
            </p:cNvPr>
            <p:cNvSpPr/>
            <p:nvPr/>
          </p:nvSpPr>
          <p:spPr>
            <a:xfrm flipH="1">
              <a:off x="7767239" y="2082429"/>
              <a:ext cx="743803" cy="111764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60AA43C-9A94-BED9-811D-7EF0E7A27EBF}"/>
                </a:ext>
              </a:extLst>
            </p:cNvPr>
            <p:cNvSpPr/>
            <p:nvPr/>
          </p:nvSpPr>
          <p:spPr>
            <a:xfrm flipH="1">
              <a:off x="7648427" y="1835031"/>
              <a:ext cx="1089000" cy="13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latin typeface="Arial" panose="020B0604020202020204" pitchFamily="34" charset="0"/>
                  <a:cs typeface="Arial" panose="020B0604020202020204" pitchFamily="34" charset="0"/>
                </a:rPr>
                <a:t>2. Providing a baseline assessment</a:t>
              </a:r>
            </a:p>
          </p:txBody>
        </p:sp>
        <p:sp>
          <p:nvSpPr>
            <p:cNvPr id="25" name="Rectangle 14">
              <a:extLst>
                <a:ext uri="{FF2B5EF4-FFF2-40B4-BE49-F238E27FC236}">
                  <a16:creationId xmlns:a16="http://schemas.microsoft.com/office/drawing/2014/main" id="{82630115-A8FE-2EF9-E2CC-75A07DA26D51}"/>
                </a:ext>
              </a:extLst>
            </p:cNvPr>
            <p:cNvSpPr/>
            <p:nvPr/>
          </p:nvSpPr>
          <p:spPr>
            <a:xfrm flipH="1">
              <a:off x="8736314" y="1835031"/>
              <a:ext cx="307802" cy="1456724"/>
            </a:xfrm>
            <a:custGeom>
              <a:avLst/>
              <a:gdLst>
                <a:gd name="connsiteX0" fmla="*/ 0 w 252000"/>
                <a:gd name="connsiteY0" fmla="*/ 0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0 h 1260000"/>
                <a:gd name="connsiteX0" fmla="*/ 0 w 252000"/>
                <a:gd name="connsiteY0" fmla="*/ 71438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71438 h 1260000"/>
                <a:gd name="connsiteX0" fmla="*/ 2382 w 254382"/>
                <a:gd name="connsiteY0" fmla="*/ 71438 h 1324294"/>
                <a:gd name="connsiteX1" fmla="*/ 254382 w 254382"/>
                <a:gd name="connsiteY1" fmla="*/ 0 h 1324294"/>
                <a:gd name="connsiteX2" fmla="*/ 254382 w 254382"/>
                <a:gd name="connsiteY2" fmla="*/ 1260000 h 1324294"/>
                <a:gd name="connsiteX3" fmla="*/ 0 w 254382"/>
                <a:gd name="connsiteY3" fmla="*/ 1324294 h 1324294"/>
                <a:gd name="connsiteX4" fmla="*/ 2382 w 254382"/>
                <a:gd name="connsiteY4" fmla="*/ 71438 h 132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82" h="1324294">
                  <a:moveTo>
                    <a:pt x="2382" y="71438"/>
                  </a:moveTo>
                  <a:lnTo>
                    <a:pt x="254382" y="0"/>
                  </a:lnTo>
                  <a:lnTo>
                    <a:pt x="254382" y="1260000"/>
                  </a:lnTo>
                  <a:lnTo>
                    <a:pt x="0" y="1324294"/>
                  </a:lnTo>
                  <a:lnTo>
                    <a:pt x="2382" y="71438"/>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58EC6808-B59B-DED2-6617-9D375A477404}"/>
                </a:ext>
              </a:extLst>
            </p:cNvPr>
            <p:cNvSpPr/>
            <p:nvPr/>
          </p:nvSpPr>
          <p:spPr>
            <a:xfrm>
              <a:off x="3454574" y="4627710"/>
              <a:ext cx="3758329" cy="39525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27" name="Isosceles Triangle 26">
              <a:extLst>
                <a:ext uri="{FF2B5EF4-FFF2-40B4-BE49-F238E27FC236}">
                  <a16:creationId xmlns:a16="http://schemas.microsoft.com/office/drawing/2014/main" id="{A9F019F6-BD76-D52B-7B25-32DB910F35FC}"/>
                </a:ext>
              </a:extLst>
            </p:cNvPr>
            <p:cNvSpPr/>
            <p:nvPr/>
          </p:nvSpPr>
          <p:spPr>
            <a:xfrm rot="16200000">
              <a:off x="3103601" y="4671995"/>
              <a:ext cx="395256" cy="30668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1322963F-1518-3071-5BA4-FF3D11EDF7CD}"/>
                </a:ext>
              </a:extLst>
            </p:cNvPr>
            <p:cNvSpPr/>
            <p:nvPr/>
          </p:nvSpPr>
          <p:spPr>
            <a:xfrm>
              <a:off x="3454574" y="3636968"/>
              <a:ext cx="3920400" cy="13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EC56C62A-5B72-DE3E-7904-C8E8FC206CCF}"/>
                </a:ext>
              </a:extLst>
            </p:cNvPr>
            <p:cNvSpPr/>
            <p:nvPr/>
          </p:nvSpPr>
          <p:spPr>
            <a:xfrm>
              <a:off x="3680959" y="3616013"/>
              <a:ext cx="743803" cy="111764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3B6FB3E4-EC7E-9190-B5FD-13FF59E5EB7C}"/>
                </a:ext>
              </a:extLst>
            </p:cNvPr>
            <p:cNvSpPr/>
            <p:nvPr/>
          </p:nvSpPr>
          <p:spPr>
            <a:xfrm>
              <a:off x="3454574" y="3368615"/>
              <a:ext cx="1089000" cy="13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latin typeface="Arial" panose="020B0604020202020204" pitchFamily="34" charset="0"/>
                  <a:cs typeface="Arial" panose="020B0604020202020204" pitchFamily="34" charset="0"/>
                </a:rPr>
                <a:t>3. Comparing internal and external perception</a:t>
              </a:r>
            </a:p>
          </p:txBody>
        </p:sp>
        <p:sp>
          <p:nvSpPr>
            <p:cNvPr id="31" name="Rectangle 14">
              <a:extLst>
                <a:ext uri="{FF2B5EF4-FFF2-40B4-BE49-F238E27FC236}">
                  <a16:creationId xmlns:a16="http://schemas.microsoft.com/office/drawing/2014/main" id="{B7A1C804-8CCD-68AA-B68E-8A1FFD3BDFEA}"/>
                </a:ext>
              </a:extLst>
            </p:cNvPr>
            <p:cNvSpPr/>
            <p:nvPr/>
          </p:nvSpPr>
          <p:spPr>
            <a:xfrm>
              <a:off x="3147885" y="3368615"/>
              <a:ext cx="307802" cy="1456724"/>
            </a:xfrm>
            <a:custGeom>
              <a:avLst/>
              <a:gdLst>
                <a:gd name="connsiteX0" fmla="*/ 0 w 252000"/>
                <a:gd name="connsiteY0" fmla="*/ 0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0 h 1260000"/>
                <a:gd name="connsiteX0" fmla="*/ 0 w 252000"/>
                <a:gd name="connsiteY0" fmla="*/ 71438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71438 h 1260000"/>
                <a:gd name="connsiteX0" fmla="*/ 2382 w 254382"/>
                <a:gd name="connsiteY0" fmla="*/ 71438 h 1324294"/>
                <a:gd name="connsiteX1" fmla="*/ 254382 w 254382"/>
                <a:gd name="connsiteY1" fmla="*/ 0 h 1324294"/>
                <a:gd name="connsiteX2" fmla="*/ 254382 w 254382"/>
                <a:gd name="connsiteY2" fmla="*/ 1260000 h 1324294"/>
                <a:gd name="connsiteX3" fmla="*/ 0 w 254382"/>
                <a:gd name="connsiteY3" fmla="*/ 1324294 h 1324294"/>
                <a:gd name="connsiteX4" fmla="*/ 2382 w 254382"/>
                <a:gd name="connsiteY4" fmla="*/ 71438 h 132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82" h="1324294">
                  <a:moveTo>
                    <a:pt x="2382" y="71438"/>
                  </a:moveTo>
                  <a:lnTo>
                    <a:pt x="254382" y="0"/>
                  </a:lnTo>
                  <a:lnTo>
                    <a:pt x="254382" y="1260000"/>
                  </a:lnTo>
                  <a:lnTo>
                    <a:pt x="0" y="1324294"/>
                  </a:lnTo>
                  <a:lnTo>
                    <a:pt x="2382" y="71438"/>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F37EAED3-52DA-83A1-6060-10EB423D5172}"/>
                </a:ext>
              </a:extLst>
            </p:cNvPr>
            <p:cNvSpPr/>
            <p:nvPr/>
          </p:nvSpPr>
          <p:spPr>
            <a:xfrm flipH="1">
              <a:off x="4979098" y="6161295"/>
              <a:ext cx="3758329" cy="39525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33" name="Isosceles Triangle 32">
              <a:extLst>
                <a:ext uri="{FF2B5EF4-FFF2-40B4-BE49-F238E27FC236}">
                  <a16:creationId xmlns:a16="http://schemas.microsoft.com/office/drawing/2014/main" id="{47C8933A-5080-243A-AF5B-36BD4B8E2137}"/>
                </a:ext>
              </a:extLst>
            </p:cNvPr>
            <p:cNvSpPr/>
            <p:nvPr/>
          </p:nvSpPr>
          <p:spPr>
            <a:xfrm rot="5400000" flipH="1">
              <a:off x="8693143" y="6205580"/>
              <a:ext cx="395256" cy="30668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19F7C99-750E-4355-CD1A-884531BDD672}"/>
                </a:ext>
              </a:extLst>
            </p:cNvPr>
            <p:cNvSpPr/>
            <p:nvPr/>
          </p:nvSpPr>
          <p:spPr>
            <a:xfrm flipH="1">
              <a:off x="4817027" y="5170553"/>
              <a:ext cx="3920400" cy="13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90520A17-4E5B-2DCB-C027-4C1E4C668136}"/>
                </a:ext>
              </a:extLst>
            </p:cNvPr>
            <p:cNvSpPr/>
            <p:nvPr/>
          </p:nvSpPr>
          <p:spPr>
            <a:xfrm flipH="1">
              <a:off x="7767239" y="5149598"/>
              <a:ext cx="743803" cy="1117648"/>
            </a:xfrm>
            <a:prstGeom prst="rect">
              <a:avLst/>
            </a:prstGeom>
            <a:solidFill>
              <a:schemeClr val="tx1">
                <a:alpha val="90000"/>
              </a:schemeClr>
            </a:solidFill>
            <a:ln>
              <a:noFill/>
            </a:ln>
            <a:effectLst>
              <a:outerShdw blurRad="2540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1D55E944-D819-059E-35DF-74F4443BFDA1}"/>
                </a:ext>
              </a:extLst>
            </p:cNvPr>
            <p:cNvSpPr/>
            <p:nvPr/>
          </p:nvSpPr>
          <p:spPr>
            <a:xfrm flipH="1">
              <a:off x="7648427" y="4902201"/>
              <a:ext cx="1087887" cy="1386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latin typeface="Arial" panose="020B0604020202020204" pitchFamily="34" charset="0"/>
                  <a:cs typeface="Arial" panose="020B0604020202020204" pitchFamily="34" charset="0"/>
                </a:rPr>
                <a:t>4. Bridging principle &amp; </a:t>
              </a:r>
              <a:r>
                <a:rPr lang="en-IN" sz="1600" dirty="0" err="1">
                  <a:latin typeface="Arial" panose="020B0604020202020204" pitchFamily="34" charset="0"/>
                  <a:cs typeface="Arial" panose="020B0604020202020204" pitchFamily="34" charset="0"/>
                </a:rPr>
                <a:t>implementa-tion</a:t>
              </a:r>
              <a:endParaRPr lang="en-IN" sz="1600" dirty="0">
                <a:latin typeface="Arial" panose="020B0604020202020204" pitchFamily="34" charset="0"/>
                <a:cs typeface="Arial" panose="020B0604020202020204" pitchFamily="34" charset="0"/>
              </a:endParaRPr>
            </a:p>
          </p:txBody>
        </p:sp>
        <p:sp>
          <p:nvSpPr>
            <p:cNvPr id="37" name="Rectangle 14">
              <a:extLst>
                <a:ext uri="{FF2B5EF4-FFF2-40B4-BE49-F238E27FC236}">
                  <a16:creationId xmlns:a16="http://schemas.microsoft.com/office/drawing/2014/main" id="{605CFA7A-FAA3-F552-17D0-22607C3387B4}"/>
                </a:ext>
              </a:extLst>
            </p:cNvPr>
            <p:cNvSpPr/>
            <p:nvPr/>
          </p:nvSpPr>
          <p:spPr>
            <a:xfrm flipH="1">
              <a:off x="8736314" y="4902200"/>
              <a:ext cx="307802" cy="1456724"/>
            </a:xfrm>
            <a:custGeom>
              <a:avLst/>
              <a:gdLst>
                <a:gd name="connsiteX0" fmla="*/ 0 w 252000"/>
                <a:gd name="connsiteY0" fmla="*/ 0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0 h 1260000"/>
                <a:gd name="connsiteX0" fmla="*/ 0 w 252000"/>
                <a:gd name="connsiteY0" fmla="*/ 71438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71438 h 1260000"/>
                <a:gd name="connsiteX0" fmla="*/ 2382 w 254382"/>
                <a:gd name="connsiteY0" fmla="*/ 71438 h 1324294"/>
                <a:gd name="connsiteX1" fmla="*/ 254382 w 254382"/>
                <a:gd name="connsiteY1" fmla="*/ 0 h 1324294"/>
                <a:gd name="connsiteX2" fmla="*/ 254382 w 254382"/>
                <a:gd name="connsiteY2" fmla="*/ 1260000 h 1324294"/>
                <a:gd name="connsiteX3" fmla="*/ 0 w 254382"/>
                <a:gd name="connsiteY3" fmla="*/ 1324294 h 1324294"/>
                <a:gd name="connsiteX4" fmla="*/ 2382 w 254382"/>
                <a:gd name="connsiteY4" fmla="*/ 71438 h 132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82" h="1324294">
                  <a:moveTo>
                    <a:pt x="2382" y="71438"/>
                  </a:moveTo>
                  <a:lnTo>
                    <a:pt x="254382" y="0"/>
                  </a:lnTo>
                  <a:lnTo>
                    <a:pt x="254382" y="1260000"/>
                  </a:lnTo>
                  <a:lnTo>
                    <a:pt x="0" y="1324294"/>
                  </a:lnTo>
                  <a:lnTo>
                    <a:pt x="2382" y="71438"/>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6C499DC3-C987-E51D-BC57-4B9EA3952D88}"/>
                </a:ext>
              </a:extLst>
            </p:cNvPr>
            <p:cNvSpPr/>
            <p:nvPr/>
          </p:nvSpPr>
          <p:spPr>
            <a:xfrm>
              <a:off x="4543574" y="533088"/>
              <a:ext cx="2809625" cy="1495818"/>
            </a:xfrm>
            <a:prstGeom prst="rect">
              <a:avLst/>
            </a:prstGeom>
          </p:spPr>
          <p:txBody>
            <a:bodyPr wrap="square">
              <a:spAutoFit/>
            </a:bodyPr>
            <a:lstStyle/>
            <a:p>
              <a:pPr>
                <a:spcBef>
                  <a:spcPts val="600"/>
                </a:spcBef>
              </a:pPr>
              <a:r>
                <a:rPr lang="en-US" sz="1400" dirty="0">
                  <a:solidFill>
                    <a:schemeClr val="bg1"/>
                  </a:solidFill>
                  <a:latin typeface="Arial" panose="020B0604020202020204" pitchFamily="34" charset="0"/>
                  <a:cs typeface="Arial" panose="020B0604020202020204" pitchFamily="34" charset="0"/>
                </a:rPr>
                <a:t>The CIPS focuses specifically on corruption in the Customs environment through the 10 ken factors of the WCO Revised Arusha Declaration. </a:t>
              </a:r>
            </a:p>
          </p:txBody>
        </p:sp>
        <p:sp>
          <p:nvSpPr>
            <p:cNvPr id="39" name="Rectangle 38">
              <a:extLst>
                <a:ext uri="{FF2B5EF4-FFF2-40B4-BE49-F238E27FC236}">
                  <a16:creationId xmlns:a16="http://schemas.microsoft.com/office/drawing/2014/main" id="{BD0372BA-06C9-0C48-3E69-215519AC80FC}"/>
                </a:ext>
              </a:extLst>
            </p:cNvPr>
            <p:cNvSpPr/>
            <p:nvPr/>
          </p:nvSpPr>
          <p:spPr>
            <a:xfrm>
              <a:off x="4522088" y="3616013"/>
              <a:ext cx="2809627" cy="1495818"/>
            </a:xfrm>
            <a:prstGeom prst="rect">
              <a:avLst/>
            </a:prstGeom>
          </p:spPr>
          <p:txBody>
            <a:bodyPr wrap="square">
              <a:spAutoFit/>
            </a:bodyPr>
            <a:lstStyle/>
            <a:p>
              <a:pPr>
                <a:spcBef>
                  <a:spcPts val="600"/>
                </a:spcBef>
              </a:pPr>
              <a:r>
                <a:rPr lang="en-US" sz="1400" i="0" dirty="0">
                  <a:solidFill>
                    <a:schemeClr val="bg1"/>
                  </a:solidFill>
                  <a:effectLst/>
                  <a:latin typeface="Arial" panose="020B0604020202020204" pitchFamily="34" charset="0"/>
                  <a:cs typeface="Arial" panose="020B0604020202020204" pitchFamily="34" charset="0"/>
                </a:rPr>
                <a:t>The perception of Customs officials at SCS and that of the private sector representatives are aligned for most key factors, while gaps still exist for a few others. </a:t>
              </a:r>
              <a:endParaRPr lang="en-US" sz="1400" dirty="0">
                <a:solidFill>
                  <a:schemeClr val="bg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5EBEFD94-5C27-515E-ED81-E276DDAC5DF0}"/>
                </a:ext>
              </a:extLst>
            </p:cNvPr>
            <p:cNvSpPr/>
            <p:nvPr/>
          </p:nvSpPr>
          <p:spPr>
            <a:xfrm>
              <a:off x="4747686" y="2165402"/>
              <a:ext cx="2900741" cy="1158054"/>
            </a:xfrm>
            <a:prstGeom prst="rect">
              <a:avLst/>
            </a:prstGeom>
          </p:spPr>
          <p:txBody>
            <a:bodyPr wrap="square">
              <a:spAutoFit/>
            </a:bodyPr>
            <a:lstStyle/>
            <a:p>
              <a:pPr algn="r">
                <a:spcBef>
                  <a:spcPts val="600"/>
                </a:spcBef>
              </a:pPr>
              <a:r>
                <a:rPr lang="en-US" sz="1400" i="0" dirty="0">
                  <a:solidFill>
                    <a:schemeClr val="bg1"/>
                  </a:solidFill>
                  <a:effectLst/>
                  <a:latin typeface="Arial" panose="020B0604020202020204" pitchFamily="34" charset="0"/>
                  <a:cs typeface="Arial" panose="020B0604020202020204" pitchFamily="34" charset="0"/>
                </a:rPr>
                <a:t>The 2024 CIPS provided the SCS with a baseline assessment of how its integrity level is perceived, both internally and externally. </a:t>
              </a:r>
              <a:endParaRPr lang="en-US" sz="1400" dirty="0">
                <a:solidFill>
                  <a:schemeClr val="bg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8D0CA1D1-77A1-432F-BA95-D61D30F928C0}"/>
                </a:ext>
              </a:extLst>
            </p:cNvPr>
            <p:cNvSpPr/>
            <p:nvPr/>
          </p:nvSpPr>
          <p:spPr>
            <a:xfrm>
              <a:off x="4827765" y="5300432"/>
              <a:ext cx="2850010" cy="1158054"/>
            </a:xfrm>
            <a:prstGeom prst="rect">
              <a:avLst/>
            </a:prstGeom>
          </p:spPr>
          <p:txBody>
            <a:bodyPr wrap="square">
              <a:spAutoFit/>
            </a:bodyPr>
            <a:lstStyle/>
            <a:p>
              <a:pPr algn="r">
                <a:spcBef>
                  <a:spcPts val="600"/>
                </a:spcBef>
              </a:pPr>
              <a:r>
                <a:rPr lang="en-US" sz="1400" i="0" dirty="0">
                  <a:solidFill>
                    <a:schemeClr val="bg1"/>
                  </a:solidFill>
                  <a:effectLst/>
                  <a:latin typeface="Arial" panose="020B0604020202020204" pitchFamily="34" charset="0"/>
                  <a:cs typeface="Arial" panose="020B0604020202020204" pitchFamily="34" charset="0"/>
                </a:rPr>
                <a:t>The 2024 CIPS results show that there is still a gap between the existence of the integrity principle and its actual implementation.</a:t>
              </a:r>
              <a:endParaRPr lang="en-US" sz="1400" dirty="0">
                <a:solidFill>
                  <a:schemeClr val="bg1"/>
                </a:solidFill>
                <a:latin typeface="Arial" panose="020B0604020202020204" pitchFamily="34" charset="0"/>
                <a:cs typeface="Arial" panose="020B0604020202020204" pitchFamily="34" charset="0"/>
              </a:endParaRPr>
            </a:p>
          </p:txBody>
        </p:sp>
      </p:grpSp>
      <p:sp>
        <p:nvSpPr>
          <p:cNvPr id="81" name="Isosceles Triangle 80">
            <a:extLst>
              <a:ext uri="{FF2B5EF4-FFF2-40B4-BE49-F238E27FC236}">
                <a16:creationId xmlns:a16="http://schemas.microsoft.com/office/drawing/2014/main" id="{91F2C030-B1CF-1C9E-0D5D-080ABAC4DE44}"/>
              </a:ext>
            </a:extLst>
          </p:cNvPr>
          <p:cNvSpPr/>
          <p:nvPr/>
        </p:nvSpPr>
        <p:spPr>
          <a:xfrm rot="16200000">
            <a:off x="704984" y="5677940"/>
            <a:ext cx="252114" cy="414793"/>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6D90708F-6BC7-2423-260D-1BC14AA67A96}"/>
              </a:ext>
            </a:extLst>
          </p:cNvPr>
          <p:cNvSpPr/>
          <p:nvPr/>
        </p:nvSpPr>
        <p:spPr>
          <a:xfrm>
            <a:off x="1038438" y="5127334"/>
            <a:ext cx="5302289" cy="88406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E752D32C-69E9-B98E-1EC1-3C866FCE8A49}"/>
              </a:ext>
            </a:extLst>
          </p:cNvPr>
          <p:cNvSpPr/>
          <p:nvPr/>
        </p:nvSpPr>
        <p:spPr>
          <a:xfrm>
            <a:off x="1038438" y="4956165"/>
            <a:ext cx="1472858" cy="88406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latin typeface="Arial" panose="020B0604020202020204" pitchFamily="34" charset="0"/>
                <a:cs typeface="Arial" panose="020B0604020202020204" pitchFamily="34" charset="0"/>
              </a:rPr>
              <a:t>5. Aligning multiple WCO integrity tools</a:t>
            </a:r>
          </a:p>
        </p:txBody>
      </p:sp>
      <p:sp>
        <p:nvSpPr>
          <p:cNvPr id="84" name="Rectangle 14">
            <a:extLst>
              <a:ext uri="{FF2B5EF4-FFF2-40B4-BE49-F238E27FC236}">
                <a16:creationId xmlns:a16="http://schemas.microsoft.com/office/drawing/2014/main" id="{1E7821AB-C6D2-1535-B78E-B89AE825EA9B}"/>
              </a:ext>
            </a:extLst>
          </p:cNvPr>
          <p:cNvSpPr/>
          <p:nvPr/>
        </p:nvSpPr>
        <p:spPr>
          <a:xfrm>
            <a:off x="623645" y="4956165"/>
            <a:ext cx="416298" cy="929171"/>
          </a:xfrm>
          <a:custGeom>
            <a:avLst/>
            <a:gdLst>
              <a:gd name="connsiteX0" fmla="*/ 0 w 252000"/>
              <a:gd name="connsiteY0" fmla="*/ 0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0 h 1260000"/>
              <a:gd name="connsiteX0" fmla="*/ 0 w 252000"/>
              <a:gd name="connsiteY0" fmla="*/ 71438 h 1260000"/>
              <a:gd name="connsiteX1" fmla="*/ 252000 w 252000"/>
              <a:gd name="connsiteY1" fmla="*/ 0 h 1260000"/>
              <a:gd name="connsiteX2" fmla="*/ 252000 w 252000"/>
              <a:gd name="connsiteY2" fmla="*/ 1260000 h 1260000"/>
              <a:gd name="connsiteX3" fmla="*/ 0 w 252000"/>
              <a:gd name="connsiteY3" fmla="*/ 1260000 h 1260000"/>
              <a:gd name="connsiteX4" fmla="*/ 0 w 252000"/>
              <a:gd name="connsiteY4" fmla="*/ 71438 h 1260000"/>
              <a:gd name="connsiteX0" fmla="*/ 2382 w 254382"/>
              <a:gd name="connsiteY0" fmla="*/ 71438 h 1324294"/>
              <a:gd name="connsiteX1" fmla="*/ 254382 w 254382"/>
              <a:gd name="connsiteY1" fmla="*/ 0 h 1324294"/>
              <a:gd name="connsiteX2" fmla="*/ 254382 w 254382"/>
              <a:gd name="connsiteY2" fmla="*/ 1260000 h 1324294"/>
              <a:gd name="connsiteX3" fmla="*/ 0 w 254382"/>
              <a:gd name="connsiteY3" fmla="*/ 1324294 h 1324294"/>
              <a:gd name="connsiteX4" fmla="*/ 2382 w 254382"/>
              <a:gd name="connsiteY4" fmla="*/ 71438 h 132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82" h="1324294">
                <a:moveTo>
                  <a:pt x="2382" y="71438"/>
                </a:moveTo>
                <a:lnTo>
                  <a:pt x="254382" y="0"/>
                </a:lnTo>
                <a:lnTo>
                  <a:pt x="254382" y="1260000"/>
                </a:lnTo>
                <a:lnTo>
                  <a:pt x="0" y="1324294"/>
                </a:lnTo>
                <a:lnTo>
                  <a:pt x="2382" y="71438"/>
                </a:lnTo>
                <a:close/>
              </a:path>
            </a:pathLst>
          </a:custGeom>
          <a:solidFill>
            <a:srgbClr val="00C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769743DB-CE08-FCB9-10E5-8DFF6AA14B22}"/>
              </a:ext>
            </a:extLst>
          </p:cNvPr>
          <p:cNvSpPr/>
          <p:nvPr/>
        </p:nvSpPr>
        <p:spPr>
          <a:xfrm>
            <a:off x="2511296" y="5098621"/>
            <a:ext cx="3829431" cy="938719"/>
          </a:xfrm>
          <a:prstGeom prst="rect">
            <a:avLst/>
          </a:prstGeom>
        </p:spPr>
        <p:txBody>
          <a:bodyPr wrap="square">
            <a:spAutoFit/>
          </a:bodyPr>
          <a:lstStyle/>
          <a:p>
            <a:pPr>
              <a:spcBef>
                <a:spcPts val="600"/>
              </a:spcBef>
            </a:pPr>
            <a:r>
              <a:rPr lang="en-US" sz="1100" dirty="0">
                <a:solidFill>
                  <a:schemeClr val="bg1"/>
                </a:solidFill>
                <a:latin typeface="Arial" panose="020B0604020202020204" pitchFamily="34" charset="0"/>
                <a:cs typeface="Arial" panose="020B0604020202020204" pitchFamily="34" charset="0"/>
              </a:rPr>
              <a:t>The PMM's KPIs can cross-check the CIPS results, either validating the perception or revealing discrepancies. The IDG offers a checklist to identify causes of the gap between the existence and implementation of integrity policies as well as insights on how to close it.</a:t>
            </a:r>
          </a:p>
        </p:txBody>
      </p:sp>
    </p:spTree>
    <p:extLst>
      <p:ext uri="{BB962C8B-B14F-4D97-AF65-F5344CB8AC3E}">
        <p14:creationId xmlns:p14="http://schemas.microsoft.com/office/powerpoint/2010/main" val="93951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3</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a:p>
        </p:txBody>
      </p:sp>
      <p:sp>
        <p:nvSpPr>
          <p:cNvPr id="35" name="Rectangle 34">
            <a:extLst>
              <a:ext uri="{FF2B5EF4-FFF2-40B4-BE49-F238E27FC236}">
                <a16:creationId xmlns:a16="http://schemas.microsoft.com/office/drawing/2014/main" id="{E2D470D7-EE49-AF87-B1C8-C1D305B47FCD}"/>
              </a:ext>
            </a:extLst>
          </p:cNvPr>
          <p:cNvSpPr/>
          <p:nvPr/>
        </p:nvSpPr>
        <p:spPr>
          <a:xfrm>
            <a:off x="334298" y="2172929"/>
            <a:ext cx="8475406" cy="39824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9D7B5D72-E827-D0C2-8B3E-66750578E334}"/>
              </a:ext>
            </a:extLst>
          </p:cNvPr>
          <p:cNvPicPr>
            <a:picLocks noChangeAspect="1"/>
          </p:cNvPicPr>
          <p:nvPr/>
        </p:nvPicPr>
        <p:blipFill>
          <a:blip r:embed="rId2"/>
          <a:stretch>
            <a:fillRect/>
          </a:stretch>
        </p:blipFill>
        <p:spPr>
          <a:xfrm>
            <a:off x="337055" y="2171238"/>
            <a:ext cx="4919944" cy="2566311"/>
          </a:xfrm>
          <a:prstGeom prst="rect">
            <a:avLst/>
          </a:prstGeom>
        </p:spPr>
      </p:pic>
      <p:sp>
        <p:nvSpPr>
          <p:cNvPr id="38" name="TextBox 37">
            <a:extLst>
              <a:ext uri="{FF2B5EF4-FFF2-40B4-BE49-F238E27FC236}">
                <a16:creationId xmlns:a16="http://schemas.microsoft.com/office/drawing/2014/main" id="{F2E380A2-AE0F-2E40-289D-98D33F960FF1}"/>
              </a:ext>
            </a:extLst>
          </p:cNvPr>
          <p:cNvSpPr txBox="1"/>
          <p:nvPr/>
        </p:nvSpPr>
        <p:spPr>
          <a:xfrm>
            <a:off x="298375" y="3405012"/>
            <a:ext cx="2009316" cy="646331"/>
          </a:xfrm>
          <a:prstGeom prst="rect">
            <a:avLst/>
          </a:prstGeom>
          <a:noFill/>
        </p:spPr>
        <p:txBody>
          <a:bodyPr wrap="square" rtlCol="0">
            <a:spAutoFit/>
          </a:bodyPr>
          <a:lstStyle/>
          <a:p>
            <a:r>
              <a:rPr lang="en-US" dirty="0"/>
              <a:t>Transparency International</a:t>
            </a:r>
          </a:p>
        </p:txBody>
      </p:sp>
      <p:pic>
        <p:nvPicPr>
          <p:cNvPr id="40" name="Picture 39">
            <a:extLst>
              <a:ext uri="{FF2B5EF4-FFF2-40B4-BE49-F238E27FC236}">
                <a16:creationId xmlns:a16="http://schemas.microsoft.com/office/drawing/2014/main" id="{AA2EBFA5-8A0A-1F62-A9A5-011255F0705E}"/>
              </a:ext>
            </a:extLst>
          </p:cNvPr>
          <p:cNvPicPr>
            <a:picLocks noChangeAspect="1"/>
          </p:cNvPicPr>
          <p:nvPr/>
        </p:nvPicPr>
        <p:blipFill>
          <a:blip r:embed="rId3"/>
          <a:stretch>
            <a:fillRect/>
          </a:stretch>
        </p:blipFill>
        <p:spPr>
          <a:xfrm>
            <a:off x="2217317" y="2172929"/>
            <a:ext cx="6926683" cy="4598909"/>
          </a:xfrm>
          <a:prstGeom prst="rect">
            <a:avLst/>
          </a:prstGeom>
        </p:spPr>
      </p:pic>
      <p:sp>
        <p:nvSpPr>
          <p:cNvPr id="41" name="TextBox 40">
            <a:extLst>
              <a:ext uri="{FF2B5EF4-FFF2-40B4-BE49-F238E27FC236}">
                <a16:creationId xmlns:a16="http://schemas.microsoft.com/office/drawing/2014/main" id="{BAD7B189-CA51-D621-6520-8BC4FD03BE33}"/>
              </a:ext>
            </a:extLst>
          </p:cNvPr>
          <p:cNvSpPr txBox="1"/>
          <p:nvPr/>
        </p:nvSpPr>
        <p:spPr>
          <a:xfrm>
            <a:off x="3139113" y="5773520"/>
            <a:ext cx="5753599" cy="923330"/>
          </a:xfrm>
          <a:prstGeom prst="rect">
            <a:avLst/>
          </a:prstGeom>
          <a:solidFill>
            <a:schemeClr val="bg1"/>
          </a:solidFill>
        </p:spPr>
        <p:txBody>
          <a:bodyPr wrap="square" rtlCol="0">
            <a:spAutoFit/>
          </a:bodyPr>
          <a:lstStyle/>
          <a:p>
            <a:pPr algn="ctr"/>
            <a:r>
              <a:rPr lang="en-US" dirty="0"/>
              <a:t>Anti-corruption institute at the national level </a:t>
            </a:r>
          </a:p>
          <a:p>
            <a:pPr algn="ctr"/>
            <a:r>
              <a:rPr lang="en-US" dirty="0"/>
              <a:t>vs</a:t>
            </a:r>
          </a:p>
          <a:p>
            <a:pPr algn="ctr"/>
            <a:r>
              <a:rPr lang="en-US" dirty="0"/>
              <a:t>Challenges specific to State Customs Service (SCS)</a:t>
            </a:r>
          </a:p>
        </p:txBody>
      </p:sp>
      <p:graphicFrame>
        <p:nvGraphicFramePr>
          <p:cNvPr id="42" name="Diagram 41">
            <a:extLst>
              <a:ext uri="{FF2B5EF4-FFF2-40B4-BE49-F238E27FC236}">
                <a16:creationId xmlns:a16="http://schemas.microsoft.com/office/drawing/2014/main" id="{DF2D2366-50DA-8188-573F-0884987ECD92}"/>
              </a:ext>
            </a:extLst>
          </p:cNvPr>
          <p:cNvGraphicFramePr/>
          <p:nvPr>
            <p:extLst>
              <p:ext uri="{D42A27DB-BD31-4B8C-83A1-F6EECF244321}">
                <p14:modId xmlns:p14="http://schemas.microsoft.com/office/powerpoint/2010/main" val="1867351426"/>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4" name="TextBox 43">
            <a:extLst>
              <a:ext uri="{FF2B5EF4-FFF2-40B4-BE49-F238E27FC236}">
                <a16:creationId xmlns:a16="http://schemas.microsoft.com/office/drawing/2014/main" id="{649AA07D-D615-B1E6-CC6D-DC25548FA457}"/>
              </a:ext>
            </a:extLst>
          </p:cNvPr>
          <p:cNvSpPr txBox="1"/>
          <p:nvPr/>
        </p:nvSpPr>
        <p:spPr>
          <a:xfrm>
            <a:off x="334298" y="1313926"/>
            <a:ext cx="8091946" cy="584775"/>
          </a:xfrm>
          <a:prstGeom prst="rect">
            <a:avLst/>
          </a:prstGeom>
          <a:noFill/>
        </p:spPr>
        <p:txBody>
          <a:bodyPr wrap="square">
            <a:spAutoFit/>
          </a:bodyPr>
          <a:lstStyle/>
          <a:p>
            <a:pPr>
              <a:spcBef>
                <a:spcPts val="600"/>
              </a:spcBef>
            </a:pPr>
            <a:r>
              <a:rPr lang="en-US" sz="1600" dirty="0">
                <a:latin typeface="Arial" panose="020B0604020202020204" pitchFamily="34" charset="0"/>
                <a:cs typeface="Arial" panose="020B0604020202020204" pitchFamily="34" charset="0"/>
              </a:rPr>
              <a:t>The CIPS focuses specifically on corruption in the Customs environment through the 10 ken factors of the WCO Revised Arusha Declaration (RAD). </a:t>
            </a:r>
          </a:p>
        </p:txBody>
      </p:sp>
    </p:spTree>
    <p:extLst>
      <p:ext uri="{BB962C8B-B14F-4D97-AF65-F5344CB8AC3E}">
        <p14:creationId xmlns:p14="http://schemas.microsoft.com/office/powerpoint/2010/main" val="46785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4</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DF2D2366-50DA-8188-573F-0884987ECD92}"/>
              </a:ext>
            </a:extLst>
          </p:cNvPr>
          <p:cNvGraphicFramePr/>
          <p:nvPr>
            <p:extLst>
              <p:ext uri="{D42A27DB-BD31-4B8C-83A1-F6EECF244321}">
                <p14:modId xmlns:p14="http://schemas.microsoft.com/office/powerpoint/2010/main" val="1062888770"/>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 name="TextBox 43">
            <a:extLst>
              <a:ext uri="{FF2B5EF4-FFF2-40B4-BE49-F238E27FC236}">
                <a16:creationId xmlns:a16="http://schemas.microsoft.com/office/drawing/2014/main" id="{649AA07D-D615-B1E6-CC6D-DC25548FA457}"/>
              </a:ext>
            </a:extLst>
          </p:cNvPr>
          <p:cNvSpPr txBox="1"/>
          <p:nvPr/>
        </p:nvSpPr>
        <p:spPr>
          <a:xfrm>
            <a:off x="334298" y="1313926"/>
            <a:ext cx="8091946" cy="584775"/>
          </a:xfrm>
          <a:prstGeom prst="rect">
            <a:avLst/>
          </a:prstGeom>
          <a:noFill/>
        </p:spPr>
        <p:txBody>
          <a:bodyPr wrap="square">
            <a:spAutoFit/>
          </a:bodyPr>
          <a:lstStyle/>
          <a:p>
            <a:pPr>
              <a:spcBef>
                <a:spcPts val="600"/>
              </a:spcBef>
            </a:pPr>
            <a:r>
              <a:rPr lang="en-US" sz="1600" dirty="0">
                <a:latin typeface="Arial" panose="020B0604020202020204" pitchFamily="34" charset="0"/>
                <a:cs typeface="Arial" panose="020B0604020202020204" pitchFamily="34" charset="0"/>
              </a:rPr>
              <a:t>The first CIPS in September 2024 provided the SCS with a baseline assessment of how its integrity level is perceived, both internally and externally. </a:t>
            </a:r>
          </a:p>
        </p:txBody>
      </p:sp>
      <p:pic>
        <p:nvPicPr>
          <p:cNvPr id="5" name="Picture 4">
            <a:extLst>
              <a:ext uri="{FF2B5EF4-FFF2-40B4-BE49-F238E27FC236}">
                <a16:creationId xmlns:a16="http://schemas.microsoft.com/office/drawing/2014/main" id="{255CAE05-97DA-A422-8177-CE600CB9F7D5}"/>
              </a:ext>
            </a:extLst>
          </p:cNvPr>
          <p:cNvPicPr>
            <a:picLocks noChangeAspect="1"/>
          </p:cNvPicPr>
          <p:nvPr/>
        </p:nvPicPr>
        <p:blipFill>
          <a:blip r:embed="rId7"/>
          <a:stretch>
            <a:fillRect/>
          </a:stretch>
        </p:blipFill>
        <p:spPr>
          <a:xfrm>
            <a:off x="628651" y="2257904"/>
            <a:ext cx="4203384" cy="3695594"/>
          </a:xfrm>
          <a:prstGeom prst="rect">
            <a:avLst/>
          </a:prstGeom>
        </p:spPr>
      </p:pic>
      <p:sp>
        <p:nvSpPr>
          <p:cNvPr id="6" name="TextBox 5">
            <a:extLst>
              <a:ext uri="{FF2B5EF4-FFF2-40B4-BE49-F238E27FC236}">
                <a16:creationId xmlns:a16="http://schemas.microsoft.com/office/drawing/2014/main" id="{58670357-E346-D607-CA75-4C385AFE25EB}"/>
              </a:ext>
            </a:extLst>
          </p:cNvPr>
          <p:cNvSpPr txBox="1"/>
          <p:nvPr/>
        </p:nvSpPr>
        <p:spPr>
          <a:xfrm>
            <a:off x="5133051" y="4336293"/>
            <a:ext cx="3382298" cy="1754326"/>
          </a:xfrm>
          <a:prstGeom prst="rect">
            <a:avLst/>
          </a:prstGeom>
          <a:noFill/>
        </p:spPr>
        <p:txBody>
          <a:bodyPr wrap="square" rtlCol="0">
            <a:spAutoFit/>
          </a:bodyPr>
          <a:lstStyle/>
          <a:p>
            <a:pPr algn="just"/>
            <a:r>
              <a:rPr lang="en-US" sz="900" dirty="0">
                <a:solidFill>
                  <a:srgbClr val="575756"/>
                </a:solidFill>
                <a:latin typeface="Arial" panose="020B0604020202020204" pitchFamily="34" charset="0"/>
                <a:cs typeface="Arial" panose="020B0604020202020204" pitchFamily="34" charset="0"/>
              </a:rPr>
              <a:t>*CIPS questions are designed based on a 4-point Likert scale. A weighted mean, or a score, can be calculated for each question. The most positive response has the greatest weight, 3, and the least positive response, 0. </a:t>
            </a:r>
          </a:p>
          <a:p>
            <a:pPr algn="just"/>
            <a:endParaRPr lang="en-US" sz="900" dirty="0">
              <a:solidFill>
                <a:srgbClr val="575756"/>
              </a:solidFill>
              <a:latin typeface="Arial" panose="020B0604020202020204" pitchFamily="34" charset="0"/>
              <a:cs typeface="Arial" panose="020B0604020202020204" pitchFamily="34" charset="0"/>
            </a:endParaRPr>
          </a:p>
          <a:p>
            <a:pPr algn="just"/>
            <a:r>
              <a:rPr lang="en-US" sz="900" dirty="0">
                <a:solidFill>
                  <a:srgbClr val="575756"/>
                </a:solidFill>
                <a:latin typeface="Arial" panose="020B0604020202020204" pitchFamily="34" charset="0"/>
                <a:cs typeface="Arial" panose="020B0604020202020204" pitchFamily="34" charset="0"/>
              </a:rPr>
              <a:t>The maximum of the weighted mean is 3, and the minimum is 0. The higher the weighted mean, the more positive is the result of a certain indicator. The score of a key factor is the average of the all questions of the key factor. </a:t>
            </a:r>
          </a:p>
          <a:p>
            <a:pPr algn="just"/>
            <a:endParaRPr lang="en-US" sz="900" dirty="0">
              <a:solidFill>
                <a:srgbClr val="575756"/>
              </a:solidFill>
              <a:latin typeface="Arial" panose="020B0604020202020204" pitchFamily="34" charset="0"/>
              <a:cs typeface="Arial" panose="020B0604020202020204" pitchFamily="34" charset="0"/>
            </a:endParaRPr>
          </a:p>
          <a:p>
            <a:pPr algn="just"/>
            <a:r>
              <a:rPr lang="en-US" sz="900" dirty="0">
                <a:solidFill>
                  <a:srgbClr val="575756"/>
                </a:solidFill>
                <a:latin typeface="Arial" panose="020B0604020202020204" pitchFamily="34" charset="0"/>
                <a:cs typeface="Arial" panose="020B0604020202020204" pitchFamily="34" charset="0"/>
              </a:rPr>
              <a:t>** Human resource management is not part of the private sector survey. </a:t>
            </a:r>
          </a:p>
        </p:txBody>
      </p:sp>
      <p:graphicFrame>
        <p:nvGraphicFramePr>
          <p:cNvPr id="7" name="Diagram 6">
            <a:extLst>
              <a:ext uri="{FF2B5EF4-FFF2-40B4-BE49-F238E27FC236}">
                <a16:creationId xmlns:a16="http://schemas.microsoft.com/office/drawing/2014/main" id="{C2E0C382-E340-D6B6-552D-6F56835BB609}"/>
              </a:ext>
            </a:extLst>
          </p:cNvPr>
          <p:cNvGraphicFramePr/>
          <p:nvPr>
            <p:extLst>
              <p:ext uri="{D42A27DB-BD31-4B8C-83A1-F6EECF244321}">
                <p14:modId xmlns:p14="http://schemas.microsoft.com/office/powerpoint/2010/main" val="26242961"/>
              </p:ext>
            </p:extLst>
          </p:nvPr>
        </p:nvGraphicFramePr>
        <p:xfrm>
          <a:off x="5211710" y="2025931"/>
          <a:ext cx="3745476" cy="20559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63990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3C9173C-7381-839F-E056-EC27005618EF}"/>
              </a:ext>
            </a:extLst>
          </p:cNvPr>
          <p:cNvGraphicFramePr>
            <a:graphicFrameLocks/>
          </p:cNvGraphicFramePr>
          <p:nvPr>
            <p:extLst>
              <p:ext uri="{D42A27DB-BD31-4B8C-83A1-F6EECF244321}">
                <p14:modId xmlns:p14="http://schemas.microsoft.com/office/powerpoint/2010/main" val="2016868495"/>
              </p:ext>
            </p:extLst>
          </p:nvPr>
        </p:nvGraphicFramePr>
        <p:xfrm>
          <a:off x="611281" y="2163098"/>
          <a:ext cx="7537980" cy="402065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5</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DF2D2366-50DA-8188-573F-0884987ECD92}"/>
              </a:ext>
            </a:extLst>
          </p:cNvPr>
          <p:cNvGraphicFramePr/>
          <p:nvPr>
            <p:extLst>
              <p:ext uri="{D42A27DB-BD31-4B8C-83A1-F6EECF244321}">
                <p14:modId xmlns:p14="http://schemas.microsoft.com/office/powerpoint/2010/main" val="3916912387"/>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extBox 43">
            <a:extLst>
              <a:ext uri="{FF2B5EF4-FFF2-40B4-BE49-F238E27FC236}">
                <a16:creationId xmlns:a16="http://schemas.microsoft.com/office/drawing/2014/main" id="{649AA07D-D615-B1E6-CC6D-DC25548FA457}"/>
              </a:ext>
            </a:extLst>
          </p:cNvPr>
          <p:cNvSpPr txBox="1"/>
          <p:nvPr/>
        </p:nvSpPr>
        <p:spPr>
          <a:xfrm>
            <a:off x="334298" y="1313926"/>
            <a:ext cx="8091946" cy="1077218"/>
          </a:xfrm>
          <a:prstGeom prst="rect">
            <a:avLst/>
          </a:prstGeom>
          <a:noFill/>
        </p:spPr>
        <p:txBody>
          <a:bodyPr wrap="square">
            <a:spAutoFit/>
          </a:bodyPr>
          <a:lstStyle/>
          <a:p>
            <a:pPr>
              <a:spcBef>
                <a:spcPts val="600"/>
              </a:spcBef>
            </a:pPr>
            <a:r>
              <a:rPr lang="en-US" sz="1600" dirty="0">
                <a:latin typeface="Arial" panose="020B0604020202020204" pitchFamily="34" charset="0"/>
                <a:cs typeface="Arial" panose="020B0604020202020204" pitchFamily="34" charset="0"/>
              </a:rPr>
              <a:t>The perception of SCS officials and that of the private sector representatives are aligned for most key factors of the Revised Arusha Declaration (RAD), whereas gaps still exist for key factors Regulatory Framework and Relationship with the Private Sector. </a:t>
            </a:r>
          </a:p>
        </p:txBody>
      </p:sp>
    </p:spTree>
    <p:extLst>
      <p:ext uri="{BB962C8B-B14F-4D97-AF65-F5344CB8AC3E}">
        <p14:creationId xmlns:p14="http://schemas.microsoft.com/office/powerpoint/2010/main" val="212879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6</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DF2D2366-50DA-8188-573F-0884987ECD92}"/>
              </a:ext>
            </a:extLst>
          </p:cNvPr>
          <p:cNvGraphicFramePr/>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54ED919-0A93-345D-FA08-A66D5831DCA0}"/>
              </a:ext>
            </a:extLst>
          </p:cNvPr>
          <p:cNvSpPr txBox="1"/>
          <p:nvPr/>
        </p:nvSpPr>
        <p:spPr>
          <a:xfrm>
            <a:off x="6367329" y="1424481"/>
            <a:ext cx="2267581" cy="1077218"/>
          </a:xfrm>
          <a:prstGeom prst="rect">
            <a:avLst/>
          </a:prstGeom>
          <a:noFill/>
        </p:spPr>
        <p:txBody>
          <a:bodyPr wrap="square" rtlCol="0">
            <a:spAutoFit/>
          </a:bodyPr>
          <a:lstStyle/>
          <a:p>
            <a:pPr algn="r"/>
            <a:r>
              <a:rPr lang="en-US" sz="1600" i="1" dirty="0">
                <a:solidFill>
                  <a:schemeClr val="accent4"/>
                </a:solidFill>
              </a:rPr>
              <a:t>Example 1: </a:t>
            </a:r>
          </a:p>
          <a:p>
            <a:pPr algn="r"/>
            <a:r>
              <a:rPr lang="en-US" sz="1600" i="1" dirty="0">
                <a:solidFill>
                  <a:schemeClr val="accent4"/>
                </a:solidFill>
              </a:rPr>
              <a:t>Diverging internal and external views on regulations</a:t>
            </a:r>
          </a:p>
        </p:txBody>
      </p:sp>
      <p:pic>
        <p:nvPicPr>
          <p:cNvPr id="7" name="Picture 6">
            <a:extLst>
              <a:ext uri="{FF2B5EF4-FFF2-40B4-BE49-F238E27FC236}">
                <a16:creationId xmlns:a16="http://schemas.microsoft.com/office/drawing/2014/main" id="{9C1D23AF-0889-356C-0E97-6AA8A63B3347}"/>
              </a:ext>
            </a:extLst>
          </p:cNvPr>
          <p:cNvPicPr>
            <a:picLocks noChangeAspect="1"/>
          </p:cNvPicPr>
          <p:nvPr/>
        </p:nvPicPr>
        <p:blipFill>
          <a:blip r:embed="rId7"/>
          <a:stretch>
            <a:fillRect/>
          </a:stretch>
        </p:blipFill>
        <p:spPr>
          <a:xfrm>
            <a:off x="509090" y="1344642"/>
            <a:ext cx="4662487" cy="4777610"/>
          </a:xfrm>
          <a:prstGeom prst="rect">
            <a:avLst/>
          </a:prstGeom>
        </p:spPr>
      </p:pic>
      <p:sp>
        <p:nvSpPr>
          <p:cNvPr id="8" name="TextBox 7">
            <a:extLst>
              <a:ext uri="{FF2B5EF4-FFF2-40B4-BE49-F238E27FC236}">
                <a16:creationId xmlns:a16="http://schemas.microsoft.com/office/drawing/2014/main" id="{5693BE03-0062-A6EE-2C1A-7C22F81C61C8}"/>
              </a:ext>
            </a:extLst>
          </p:cNvPr>
          <p:cNvSpPr txBox="1"/>
          <p:nvPr/>
        </p:nvSpPr>
        <p:spPr>
          <a:xfrm>
            <a:off x="5548811" y="2690336"/>
            <a:ext cx="3086099" cy="738664"/>
          </a:xfrm>
          <a:prstGeom prst="rect">
            <a:avLst/>
          </a:prstGeom>
          <a:noFill/>
        </p:spPr>
        <p:txBody>
          <a:bodyPr wrap="square">
            <a:spAutoFit/>
          </a:bodyPr>
          <a:lstStyle/>
          <a:p>
            <a:pPr algn="r">
              <a:spcBef>
                <a:spcPts val="600"/>
              </a:spcBef>
            </a:pPr>
            <a:r>
              <a:rPr lang="en-US" sz="1400" dirty="0">
                <a:latin typeface="Arial" panose="020B0604020202020204" pitchFamily="34" charset="0"/>
                <a:cs typeface="Arial" panose="020B0604020202020204" pitchFamily="34" charset="0"/>
              </a:rPr>
              <a:t>…the private sector appears to be more affected by the complexity of Customs regulations</a:t>
            </a:r>
          </a:p>
        </p:txBody>
      </p:sp>
    </p:spTree>
    <p:extLst>
      <p:ext uri="{BB962C8B-B14F-4D97-AF65-F5344CB8AC3E}">
        <p14:creationId xmlns:p14="http://schemas.microsoft.com/office/powerpoint/2010/main" val="288713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7</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DF2D2366-50DA-8188-573F-0884987ECD92}"/>
              </a:ext>
            </a:extLst>
          </p:cNvPr>
          <p:cNvGraphicFramePr/>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54ED919-0A93-345D-FA08-A66D5831DCA0}"/>
              </a:ext>
            </a:extLst>
          </p:cNvPr>
          <p:cNvSpPr txBox="1"/>
          <p:nvPr/>
        </p:nvSpPr>
        <p:spPr>
          <a:xfrm>
            <a:off x="6367329" y="1424481"/>
            <a:ext cx="2267581" cy="1077218"/>
          </a:xfrm>
          <a:prstGeom prst="rect">
            <a:avLst/>
          </a:prstGeom>
          <a:noFill/>
        </p:spPr>
        <p:txBody>
          <a:bodyPr wrap="square" rtlCol="0">
            <a:spAutoFit/>
          </a:bodyPr>
          <a:lstStyle/>
          <a:p>
            <a:pPr algn="r"/>
            <a:r>
              <a:rPr lang="en-US" sz="1600" i="1" dirty="0">
                <a:solidFill>
                  <a:schemeClr val="accent4"/>
                </a:solidFill>
              </a:rPr>
              <a:t>Example 1: </a:t>
            </a:r>
          </a:p>
          <a:p>
            <a:pPr algn="r"/>
            <a:r>
              <a:rPr lang="en-US" sz="1600" i="1" dirty="0">
                <a:solidFill>
                  <a:schemeClr val="accent4"/>
                </a:solidFill>
              </a:rPr>
              <a:t>Diverging internal and external views on regulations</a:t>
            </a:r>
          </a:p>
        </p:txBody>
      </p:sp>
      <p:pic>
        <p:nvPicPr>
          <p:cNvPr id="7" name="Picture 6">
            <a:extLst>
              <a:ext uri="{FF2B5EF4-FFF2-40B4-BE49-F238E27FC236}">
                <a16:creationId xmlns:a16="http://schemas.microsoft.com/office/drawing/2014/main" id="{9C1D23AF-0889-356C-0E97-6AA8A63B3347}"/>
              </a:ext>
            </a:extLst>
          </p:cNvPr>
          <p:cNvPicPr>
            <a:picLocks noChangeAspect="1"/>
          </p:cNvPicPr>
          <p:nvPr/>
        </p:nvPicPr>
        <p:blipFill>
          <a:blip r:embed="rId7"/>
          <a:srcRect b="93499"/>
          <a:stretch/>
        </p:blipFill>
        <p:spPr>
          <a:xfrm>
            <a:off x="509090" y="1344642"/>
            <a:ext cx="4662487" cy="310610"/>
          </a:xfrm>
          <a:prstGeom prst="rect">
            <a:avLst/>
          </a:prstGeom>
        </p:spPr>
      </p:pic>
      <p:sp>
        <p:nvSpPr>
          <p:cNvPr id="8" name="TextBox 7">
            <a:extLst>
              <a:ext uri="{FF2B5EF4-FFF2-40B4-BE49-F238E27FC236}">
                <a16:creationId xmlns:a16="http://schemas.microsoft.com/office/drawing/2014/main" id="{5693BE03-0062-A6EE-2C1A-7C22F81C61C8}"/>
              </a:ext>
            </a:extLst>
          </p:cNvPr>
          <p:cNvSpPr txBox="1"/>
          <p:nvPr/>
        </p:nvSpPr>
        <p:spPr>
          <a:xfrm>
            <a:off x="5548811" y="2690336"/>
            <a:ext cx="3086099" cy="1415772"/>
          </a:xfrm>
          <a:prstGeom prst="rect">
            <a:avLst/>
          </a:prstGeom>
          <a:noFill/>
        </p:spPr>
        <p:txBody>
          <a:bodyPr wrap="square">
            <a:spAutoFit/>
          </a:bodyPr>
          <a:lstStyle/>
          <a:p>
            <a:pPr algn="r">
              <a:spcBef>
                <a:spcPts val="600"/>
              </a:spcBef>
            </a:pPr>
            <a:r>
              <a:rPr lang="en-US" sz="1400" dirty="0">
                <a:latin typeface="Arial" panose="020B0604020202020204" pitchFamily="34" charset="0"/>
                <a:cs typeface="Arial" panose="020B0604020202020204" pitchFamily="34" charset="0"/>
              </a:rPr>
              <a:t>…the private sector appears to be more affected by the complexity of Customs regulations</a:t>
            </a:r>
          </a:p>
          <a:p>
            <a:pPr algn="r">
              <a:spcBef>
                <a:spcPts val="600"/>
              </a:spcBef>
            </a:pPr>
            <a:endParaRPr lang="en-US" sz="1400" dirty="0">
              <a:latin typeface="Arial" panose="020B0604020202020204" pitchFamily="34" charset="0"/>
              <a:cs typeface="Arial" panose="020B0604020202020204" pitchFamily="34" charset="0"/>
            </a:endParaRPr>
          </a:p>
          <a:p>
            <a:pPr algn="r">
              <a:spcBef>
                <a:spcPts val="600"/>
              </a:spcBef>
            </a:pPr>
            <a:r>
              <a:rPr lang="en-US" sz="2000" b="1" dirty="0">
                <a:solidFill>
                  <a:schemeClr val="accent3"/>
                </a:solidFill>
                <a:latin typeface="Arial" panose="020B0604020202020204" pitchFamily="34" charset="0"/>
                <a:cs typeface="Arial" panose="020B0604020202020204" pitchFamily="34" charset="0"/>
              </a:rPr>
              <a:t>-&gt; But to what extent?</a:t>
            </a:r>
          </a:p>
        </p:txBody>
      </p:sp>
      <p:pic>
        <p:nvPicPr>
          <p:cNvPr id="2" name="Picture 1">
            <a:extLst>
              <a:ext uri="{FF2B5EF4-FFF2-40B4-BE49-F238E27FC236}">
                <a16:creationId xmlns:a16="http://schemas.microsoft.com/office/drawing/2014/main" id="{9C700557-1C15-27DA-C76F-778851E8B289}"/>
              </a:ext>
            </a:extLst>
          </p:cNvPr>
          <p:cNvPicPr>
            <a:picLocks noChangeAspect="1"/>
          </p:cNvPicPr>
          <p:nvPr/>
        </p:nvPicPr>
        <p:blipFill>
          <a:blip r:embed="rId7"/>
          <a:srcRect t="40441" b="27769"/>
          <a:stretch/>
        </p:blipFill>
        <p:spPr>
          <a:xfrm>
            <a:off x="509089" y="1779594"/>
            <a:ext cx="4662487" cy="1518920"/>
          </a:xfrm>
          <a:prstGeom prst="rect">
            <a:avLst/>
          </a:prstGeom>
        </p:spPr>
      </p:pic>
      <p:sp>
        <p:nvSpPr>
          <p:cNvPr id="6" name="TextBox 5">
            <a:extLst>
              <a:ext uri="{FF2B5EF4-FFF2-40B4-BE49-F238E27FC236}">
                <a16:creationId xmlns:a16="http://schemas.microsoft.com/office/drawing/2014/main" id="{43954428-A834-E058-CA50-C6F7AFA52101}"/>
              </a:ext>
            </a:extLst>
          </p:cNvPr>
          <p:cNvSpPr txBox="1"/>
          <p:nvPr/>
        </p:nvSpPr>
        <p:spPr>
          <a:xfrm>
            <a:off x="459050" y="3422856"/>
            <a:ext cx="4972581" cy="2769989"/>
          </a:xfrm>
          <a:prstGeom prst="rect">
            <a:avLst/>
          </a:prstGeom>
          <a:noFill/>
          <a:ln w="19050">
            <a:solidFill>
              <a:schemeClr val="accent3"/>
            </a:solidFill>
          </a:ln>
        </p:spPr>
        <p:txBody>
          <a:bodyPr wrap="square" rtlCol="0">
            <a:spAutoFit/>
          </a:bodyPr>
          <a:lstStyle/>
          <a:p>
            <a:r>
              <a:rPr lang="en-US" sz="1100" dirty="0">
                <a:solidFill>
                  <a:schemeClr val="tx2"/>
                </a:solidFill>
                <a:latin typeface="Arial" panose="020B0604020202020204" pitchFamily="34" charset="0"/>
                <a:cs typeface="Arial" panose="020B0604020202020204" pitchFamily="34" charset="0"/>
              </a:rPr>
              <a:t>In the </a:t>
            </a:r>
            <a:r>
              <a:rPr lang="en-US" sz="1100" b="1" u="sng" dirty="0">
                <a:solidFill>
                  <a:schemeClr val="tx2"/>
                </a:solidFill>
                <a:latin typeface="Arial" panose="020B0604020202020204" pitchFamily="34" charset="0"/>
                <a:cs typeface="Arial" panose="020B0604020202020204" pitchFamily="34" charset="0"/>
              </a:rPr>
              <a:t>WCO Performance Measurement Mechanism (PMM)</a:t>
            </a:r>
            <a:r>
              <a:rPr lang="en-US" sz="1100" dirty="0">
                <a:solidFill>
                  <a:schemeClr val="tx2"/>
                </a:solidFill>
                <a:latin typeface="Arial" panose="020B0604020202020204" pitchFamily="34" charset="0"/>
                <a:cs typeface="Arial" panose="020B0604020202020204" pitchFamily="34" charset="0"/>
              </a:rPr>
              <a:t>,  KPIs are developed </a:t>
            </a:r>
          </a:p>
          <a:p>
            <a:pPr marL="171450" indent="-171450">
              <a:buFontTx/>
              <a:buChar char="-"/>
            </a:pPr>
            <a:r>
              <a:rPr lang="en-US" sz="1100" dirty="0">
                <a:solidFill>
                  <a:schemeClr val="tx2"/>
                </a:solidFill>
                <a:latin typeface="Arial" panose="020B0604020202020204" pitchFamily="34" charset="0"/>
                <a:cs typeface="Arial" panose="020B0604020202020204" pitchFamily="34" charset="0"/>
              </a:rPr>
              <a:t>to capture the degree of non-compliance as well as to understand the reasons of it -&gt; </a:t>
            </a:r>
          </a:p>
          <a:p>
            <a:pPr marL="171450" indent="-171450">
              <a:buFont typeface="Wingdings" panose="05000000000000000000" pitchFamily="2" charset="2"/>
              <a:buChar char="Ø"/>
            </a:pPr>
            <a:r>
              <a:rPr lang="en-US" sz="1100" b="1" u="sng" dirty="0">
                <a:solidFill>
                  <a:schemeClr val="tx2"/>
                </a:solidFill>
                <a:latin typeface="Arial" panose="020B0604020202020204" pitchFamily="34" charset="0"/>
                <a:cs typeface="Arial" panose="020B0604020202020204" pitchFamily="34" charset="0"/>
              </a:rPr>
              <a:t>1. Degree of non-compliance with classification rules</a:t>
            </a:r>
          </a:p>
          <a:p>
            <a:endParaRPr lang="en-US" sz="1100" dirty="0">
              <a:solidFill>
                <a:schemeClr val="tx2"/>
              </a:solidFill>
              <a:latin typeface="Arial" panose="020B0604020202020204" pitchFamily="34" charset="0"/>
              <a:cs typeface="Arial" panose="020B0604020202020204" pitchFamily="34" charset="0"/>
            </a:endParaRPr>
          </a:p>
          <a:p>
            <a:pPr marL="171450" indent="-171450">
              <a:buFontTx/>
              <a:buChar char="-"/>
            </a:pPr>
            <a:r>
              <a:rPr lang="en-US" sz="1100" dirty="0">
                <a:solidFill>
                  <a:schemeClr val="tx2"/>
                </a:solidFill>
                <a:latin typeface="Arial" panose="020B0604020202020204" pitchFamily="34" charset="0"/>
                <a:cs typeface="Arial" panose="020B0604020202020204" pitchFamily="34" charset="0"/>
              </a:rPr>
              <a:t>to measure the number of cases subject to fines as a result of non-compliance -&gt;</a:t>
            </a:r>
          </a:p>
          <a:p>
            <a:pPr marL="171450" indent="-171450">
              <a:buFont typeface="Wingdings" panose="05000000000000000000" pitchFamily="2" charset="2"/>
              <a:buChar char="Ø"/>
            </a:pPr>
            <a:r>
              <a:rPr lang="en-US" sz="1100" b="1" u="sng" dirty="0">
                <a:solidFill>
                  <a:schemeClr val="tx2"/>
                </a:solidFill>
                <a:latin typeface="Arial" panose="020B0604020202020204" pitchFamily="34" charset="0"/>
                <a:cs typeface="Arial" panose="020B0604020202020204" pitchFamily="34" charset="0"/>
              </a:rPr>
              <a:t>2. Percentage of fines administered</a:t>
            </a:r>
          </a:p>
          <a:p>
            <a:r>
              <a:rPr lang="en-US" sz="1100" dirty="0">
                <a:solidFill>
                  <a:schemeClr val="tx2"/>
                </a:solidFill>
                <a:latin typeface="Arial" panose="020B0604020202020204" pitchFamily="34" charset="0"/>
                <a:cs typeface="Arial" panose="020B0604020202020204" pitchFamily="34" charset="0"/>
              </a:rPr>
              <a:t> </a:t>
            </a:r>
          </a:p>
          <a:p>
            <a:pPr marL="171450" indent="-171450">
              <a:buFontTx/>
              <a:buChar char="-"/>
            </a:pPr>
            <a:r>
              <a:rPr lang="en-US" sz="1100" dirty="0">
                <a:solidFill>
                  <a:schemeClr val="tx2"/>
                </a:solidFill>
                <a:latin typeface="Arial" panose="020B0604020202020204" pitchFamily="34" charset="0"/>
                <a:cs typeface="Arial" panose="020B0604020202020204" pitchFamily="34" charset="0"/>
              </a:rPr>
              <a:t>to measure the number of importers who are not in full compliance with revenue requirements -&gt; </a:t>
            </a:r>
          </a:p>
          <a:p>
            <a:pPr marL="171450" indent="-171450">
              <a:buFont typeface="Wingdings" panose="05000000000000000000" pitchFamily="2" charset="2"/>
              <a:buChar char="Ø"/>
            </a:pPr>
            <a:r>
              <a:rPr lang="en-US" sz="1100" b="1" u="sng" dirty="0">
                <a:solidFill>
                  <a:schemeClr val="tx2"/>
                </a:solidFill>
                <a:latin typeface="Arial" panose="020B0604020202020204" pitchFamily="34" charset="0"/>
                <a:cs typeface="Arial" panose="020B0604020202020204" pitchFamily="34" charset="0"/>
              </a:rPr>
              <a:t>3. Percentage of importers paying interest</a:t>
            </a:r>
          </a:p>
          <a:p>
            <a:endParaRPr lang="en-US" sz="1100" dirty="0">
              <a:solidFill>
                <a:schemeClr val="tx2"/>
              </a:solidFill>
              <a:latin typeface="Arial" panose="020B0604020202020204" pitchFamily="34" charset="0"/>
              <a:cs typeface="Arial" panose="020B0604020202020204" pitchFamily="34" charset="0"/>
            </a:endParaRPr>
          </a:p>
          <a:p>
            <a:r>
              <a:rPr lang="en-US" sz="900" dirty="0">
                <a:solidFill>
                  <a:schemeClr val="tx2"/>
                </a:solidFill>
                <a:latin typeface="Arial" panose="020B0604020202020204" pitchFamily="34" charset="0"/>
                <a:cs typeface="Arial" panose="020B0604020202020204" pitchFamily="34" charset="0"/>
              </a:rPr>
              <a:t>*In the 2024 self-assessment of the PMM, SCS did not provide data for these KPIs due to the fact that the national database does not contain this level of details. </a:t>
            </a:r>
          </a:p>
        </p:txBody>
      </p:sp>
      <p:pic>
        <p:nvPicPr>
          <p:cNvPr id="10" name="Picture 9">
            <a:extLst>
              <a:ext uri="{FF2B5EF4-FFF2-40B4-BE49-F238E27FC236}">
                <a16:creationId xmlns:a16="http://schemas.microsoft.com/office/drawing/2014/main" id="{53EC40A3-174F-880B-20C9-5975A0DCEC80}"/>
              </a:ext>
            </a:extLst>
          </p:cNvPr>
          <p:cNvPicPr>
            <a:picLocks noChangeAspect="1"/>
          </p:cNvPicPr>
          <p:nvPr/>
        </p:nvPicPr>
        <p:blipFill>
          <a:blip r:embed="rId8"/>
          <a:srcRect r="21726" b="12318"/>
          <a:stretch/>
        </p:blipFill>
        <p:spPr>
          <a:xfrm rot="347985">
            <a:off x="6208839" y="4121278"/>
            <a:ext cx="2030205" cy="2624481"/>
          </a:xfrm>
          <a:prstGeom prst="rect">
            <a:avLst/>
          </a:prstGeom>
        </p:spPr>
      </p:pic>
    </p:spTree>
    <p:extLst>
      <p:ext uri="{BB962C8B-B14F-4D97-AF65-F5344CB8AC3E}">
        <p14:creationId xmlns:p14="http://schemas.microsoft.com/office/powerpoint/2010/main" val="274485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8</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DF2D2366-50DA-8188-573F-0884987ECD92}"/>
              </a:ext>
            </a:extLst>
          </p:cNvPr>
          <p:cNvGraphicFramePr/>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54ED919-0A93-345D-FA08-A66D5831DCA0}"/>
              </a:ext>
            </a:extLst>
          </p:cNvPr>
          <p:cNvSpPr txBox="1"/>
          <p:nvPr/>
        </p:nvSpPr>
        <p:spPr>
          <a:xfrm>
            <a:off x="6367329" y="1424481"/>
            <a:ext cx="2267581" cy="1323439"/>
          </a:xfrm>
          <a:prstGeom prst="rect">
            <a:avLst/>
          </a:prstGeom>
          <a:noFill/>
        </p:spPr>
        <p:txBody>
          <a:bodyPr wrap="square" rtlCol="0">
            <a:spAutoFit/>
          </a:bodyPr>
          <a:lstStyle/>
          <a:p>
            <a:pPr algn="r"/>
            <a:r>
              <a:rPr lang="en-US" sz="1600" i="1" dirty="0">
                <a:solidFill>
                  <a:schemeClr val="accent4"/>
                </a:solidFill>
              </a:rPr>
              <a:t>Example 2: </a:t>
            </a:r>
          </a:p>
          <a:p>
            <a:pPr algn="r"/>
            <a:r>
              <a:rPr lang="en-US" sz="1600" i="1" dirty="0">
                <a:solidFill>
                  <a:schemeClr val="accent4"/>
                </a:solidFill>
              </a:rPr>
              <a:t>Diverging internal and external views on the relationship with the private sector</a:t>
            </a:r>
          </a:p>
        </p:txBody>
      </p:sp>
      <p:pic>
        <p:nvPicPr>
          <p:cNvPr id="2" name="Picture 1">
            <a:extLst>
              <a:ext uri="{FF2B5EF4-FFF2-40B4-BE49-F238E27FC236}">
                <a16:creationId xmlns:a16="http://schemas.microsoft.com/office/drawing/2014/main" id="{D4C26FBE-8448-CF50-F913-88D91BF0F34F}"/>
              </a:ext>
            </a:extLst>
          </p:cNvPr>
          <p:cNvPicPr>
            <a:picLocks noChangeAspect="1"/>
          </p:cNvPicPr>
          <p:nvPr/>
        </p:nvPicPr>
        <p:blipFill>
          <a:blip r:embed="rId7">
            <a:duotone>
              <a:schemeClr val="accent3">
                <a:shade val="45000"/>
                <a:satMod val="135000"/>
              </a:schemeClr>
              <a:prstClr val="white"/>
            </a:duotone>
          </a:blip>
          <a:stretch>
            <a:fillRect/>
          </a:stretch>
        </p:blipFill>
        <p:spPr>
          <a:xfrm>
            <a:off x="3483676" y="1362747"/>
            <a:ext cx="1763385" cy="2075357"/>
          </a:xfrm>
          <a:prstGeom prst="rect">
            <a:avLst/>
          </a:prstGeom>
        </p:spPr>
      </p:pic>
      <p:sp>
        <p:nvSpPr>
          <p:cNvPr id="6" name="TextBox 5">
            <a:extLst>
              <a:ext uri="{FF2B5EF4-FFF2-40B4-BE49-F238E27FC236}">
                <a16:creationId xmlns:a16="http://schemas.microsoft.com/office/drawing/2014/main" id="{D3300CA9-F632-852C-252C-DE45677598EC}"/>
              </a:ext>
            </a:extLst>
          </p:cNvPr>
          <p:cNvSpPr txBox="1"/>
          <p:nvPr/>
        </p:nvSpPr>
        <p:spPr>
          <a:xfrm>
            <a:off x="4147444" y="1754956"/>
            <a:ext cx="1742733" cy="577081"/>
          </a:xfrm>
          <a:prstGeom prst="rect">
            <a:avLst/>
          </a:prstGeom>
          <a:noFill/>
        </p:spPr>
        <p:txBody>
          <a:bodyPr wrap="square" rtlCol="0">
            <a:spAutoFit/>
          </a:bodyPr>
          <a:lstStyle/>
          <a:p>
            <a:pPr algn="just"/>
            <a:r>
              <a:rPr lang="en-US" sz="1050" dirty="0">
                <a:solidFill>
                  <a:schemeClr val="tx2"/>
                </a:solidFill>
                <a:latin typeface="Arial" panose="020B0604020202020204" pitchFamily="34" charset="0"/>
                <a:cs typeface="Arial" panose="020B0604020202020204" pitchFamily="34" charset="0"/>
              </a:rPr>
              <a:t>My day-to-day interaction with the private sector is professional and correct. </a:t>
            </a:r>
          </a:p>
        </p:txBody>
      </p:sp>
      <p:sp>
        <p:nvSpPr>
          <p:cNvPr id="7" name="TextBox 6">
            <a:extLst>
              <a:ext uri="{FF2B5EF4-FFF2-40B4-BE49-F238E27FC236}">
                <a16:creationId xmlns:a16="http://schemas.microsoft.com/office/drawing/2014/main" id="{AFE147B8-A69E-B2EC-C8A5-B010C3BE8828}"/>
              </a:ext>
            </a:extLst>
          </p:cNvPr>
          <p:cNvSpPr txBox="1"/>
          <p:nvPr/>
        </p:nvSpPr>
        <p:spPr>
          <a:xfrm>
            <a:off x="4147444" y="1354637"/>
            <a:ext cx="2111466" cy="369332"/>
          </a:xfrm>
          <a:prstGeom prst="rect">
            <a:avLst/>
          </a:prstGeom>
          <a:noFill/>
        </p:spPr>
        <p:txBody>
          <a:bodyPr wrap="square">
            <a:spAutoFit/>
          </a:bodyPr>
          <a:lstStyle/>
          <a:p>
            <a:pPr algn="just"/>
            <a:r>
              <a:rPr lang="en-US" sz="1800" b="1" dirty="0">
                <a:solidFill>
                  <a:schemeClr val="accent3"/>
                </a:solidFill>
                <a:latin typeface="Arial" panose="020B0604020202020204" pitchFamily="34" charset="0"/>
                <a:cs typeface="Arial" panose="020B0604020202020204" pitchFamily="34" charset="0"/>
              </a:rPr>
              <a:t>Customs officials</a:t>
            </a:r>
          </a:p>
        </p:txBody>
      </p:sp>
      <p:pic>
        <p:nvPicPr>
          <p:cNvPr id="8" name="Graphic 7" descr="Police male with solid fill">
            <a:extLst>
              <a:ext uri="{FF2B5EF4-FFF2-40B4-BE49-F238E27FC236}">
                <a16:creationId xmlns:a16="http://schemas.microsoft.com/office/drawing/2014/main" id="{D10ED80E-1CD5-3BF1-6016-75A3442ABF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0085" y="4832238"/>
            <a:ext cx="657990" cy="657990"/>
          </a:xfrm>
          <a:prstGeom prst="rect">
            <a:avLst/>
          </a:prstGeom>
        </p:spPr>
      </p:pic>
      <p:sp>
        <p:nvSpPr>
          <p:cNvPr id="9" name="TextBox 8">
            <a:extLst>
              <a:ext uri="{FF2B5EF4-FFF2-40B4-BE49-F238E27FC236}">
                <a16:creationId xmlns:a16="http://schemas.microsoft.com/office/drawing/2014/main" id="{BF52054B-F025-9CD5-C15A-45EDF577390C}"/>
              </a:ext>
            </a:extLst>
          </p:cNvPr>
          <p:cNvSpPr txBox="1"/>
          <p:nvPr/>
        </p:nvSpPr>
        <p:spPr>
          <a:xfrm>
            <a:off x="1608280" y="4670433"/>
            <a:ext cx="1338581" cy="461665"/>
          </a:xfrm>
          <a:prstGeom prst="rect">
            <a:avLst/>
          </a:prstGeom>
          <a:noFill/>
        </p:spPr>
        <p:txBody>
          <a:bodyPr wrap="square" rtlCol="0">
            <a:spAutoFit/>
          </a:bodyPr>
          <a:lstStyle/>
          <a:p>
            <a:r>
              <a:rPr lang="en-US" sz="2400" b="1" dirty="0">
                <a:solidFill>
                  <a:schemeClr val="accent3"/>
                </a:solidFill>
                <a:latin typeface="Arial" panose="020B0604020202020204" pitchFamily="34" charset="0"/>
                <a:cs typeface="Arial" panose="020B0604020202020204" pitchFamily="34" charset="0"/>
              </a:rPr>
              <a:t>66.7%</a:t>
            </a:r>
          </a:p>
        </p:txBody>
      </p:sp>
      <p:sp>
        <p:nvSpPr>
          <p:cNvPr id="10" name="TextBox 9">
            <a:extLst>
              <a:ext uri="{FF2B5EF4-FFF2-40B4-BE49-F238E27FC236}">
                <a16:creationId xmlns:a16="http://schemas.microsoft.com/office/drawing/2014/main" id="{C6773CAC-9414-1B40-F89D-6192A2B0B6F9}"/>
              </a:ext>
            </a:extLst>
          </p:cNvPr>
          <p:cNvSpPr txBox="1"/>
          <p:nvPr/>
        </p:nvSpPr>
        <p:spPr>
          <a:xfrm>
            <a:off x="1241472" y="5033990"/>
            <a:ext cx="1813312" cy="569387"/>
          </a:xfrm>
          <a:prstGeom prst="rect">
            <a:avLst/>
          </a:prstGeom>
          <a:noFill/>
        </p:spPr>
        <p:txBody>
          <a:bodyPr wrap="square" rtlCol="0">
            <a:spAutoFit/>
          </a:bodyPr>
          <a:lstStyle/>
          <a:p>
            <a:pPr algn="ctr"/>
            <a:r>
              <a:rPr lang="en-US" sz="1100" dirty="0">
                <a:solidFill>
                  <a:schemeClr val="accent3"/>
                </a:solidFill>
                <a:latin typeface="Arial" panose="020B0604020202020204" pitchFamily="34" charset="0"/>
                <a:cs typeface="Arial" panose="020B0604020202020204" pitchFamily="34" charset="0"/>
              </a:rPr>
              <a:t>Maturity of private sector engagement</a:t>
            </a:r>
          </a:p>
          <a:p>
            <a:pPr algn="ctr"/>
            <a:r>
              <a:rPr lang="en-US" sz="900" i="1" dirty="0">
                <a:solidFill>
                  <a:schemeClr val="accent3"/>
                </a:solidFill>
                <a:latin typeface="Arial" panose="020B0604020202020204" pitchFamily="34" charset="0"/>
                <a:cs typeface="Arial" panose="020B0604020202020204" pitchFamily="34" charset="0"/>
              </a:rPr>
              <a:t>2024 self-assessment of PMM</a:t>
            </a:r>
          </a:p>
        </p:txBody>
      </p:sp>
      <p:pic>
        <p:nvPicPr>
          <p:cNvPr id="12" name="Picture 11">
            <a:extLst>
              <a:ext uri="{FF2B5EF4-FFF2-40B4-BE49-F238E27FC236}">
                <a16:creationId xmlns:a16="http://schemas.microsoft.com/office/drawing/2014/main" id="{D0563AB5-8E12-5E19-76D3-A21DA8C9A7A2}"/>
              </a:ext>
            </a:extLst>
          </p:cNvPr>
          <p:cNvPicPr>
            <a:picLocks noChangeAspect="1"/>
          </p:cNvPicPr>
          <p:nvPr/>
        </p:nvPicPr>
        <p:blipFill>
          <a:blip r:embed="rId10"/>
          <a:stretch>
            <a:fillRect/>
          </a:stretch>
        </p:blipFill>
        <p:spPr>
          <a:xfrm>
            <a:off x="147272" y="2139753"/>
            <a:ext cx="2478361" cy="942187"/>
          </a:xfrm>
          <a:prstGeom prst="rect">
            <a:avLst/>
          </a:prstGeom>
        </p:spPr>
      </p:pic>
      <p:cxnSp>
        <p:nvCxnSpPr>
          <p:cNvPr id="14" name="Straight Arrow Connector 13">
            <a:extLst>
              <a:ext uri="{FF2B5EF4-FFF2-40B4-BE49-F238E27FC236}">
                <a16:creationId xmlns:a16="http://schemas.microsoft.com/office/drawing/2014/main" id="{067A95FA-D050-915C-E663-DF7EB4CEEB19}"/>
              </a:ext>
            </a:extLst>
          </p:cNvPr>
          <p:cNvCxnSpPr>
            <a:cxnSpLocks/>
          </p:cNvCxnSpPr>
          <p:nvPr/>
        </p:nvCxnSpPr>
        <p:spPr>
          <a:xfrm flipV="1">
            <a:off x="1430533" y="3173706"/>
            <a:ext cx="1239181" cy="1086082"/>
          </a:xfrm>
          <a:prstGeom prst="straightConnector1">
            <a:avLst/>
          </a:prstGeom>
          <a:ln w="2857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2A02F59-33F3-7848-B8DC-64A989940FAC}"/>
              </a:ext>
            </a:extLst>
          </p:cNvPr>
          <p:cNvSpPr txBox="1"/>
          <p:nvPr/>
        </p:nvSpPr>
        <p:spPr>
          <a:xfrm rot="19217136">
            <a:off x="1542564" y="3310106"/>
            <a:ext cx="890018" cy="369332"/>
          </a:xfrm>
          <a:prstGeom prst="rect">
            <a:avLst/>
          </a:prstGeom>
          <a:noFill/>
        </p:spPr>
        <p:txBody>
          <a:bodyPr wrap="square" rtlCol="0">
            <a:spAutoFit/>
          </a:bodyPr>
          <a:lstStyle/>
          <a:p>
            <a:r>
              <a:rPr lang="en-US" dirty="0">
                <a:solidFill>
                  <a:schemeClr val="accent3"/>
                </a:solidFill>
              </a:rPr>
              <a:t>Gap?</a:t>
            </a:r>
          </a:p>
        </p:txBody>
      </p:sp>
      <p:graphicFrame>
        <p:nvGraphicFramePr>
          <p:cNvPr id="16" name="Diagram 15">
            <a:extLst>
              <a:ext uri="{FF2B5EF4-FFF2-40B4-BE49-F238E27FC236}">
                <a16:creationId xmlns:a16="http://schemas.microsoft.com/office/drawing/2014/main" id="{70ABC558-FDD7-75CE-976A-B4BF9B19EBD8}"/>
              </a:ext>
            </a:extLst>
          </p:cNvPr>
          <p:cNvGraphicFramePr/>
          <p:nvPr>
            <p:extLst>
              <p:ext uri="{D42A27DB-BD31-4B8C-83A1-F6EECF244321}">
                <p14:modId xmlns:p14="http://schemas.microsoft.com/office/powerpoint/2010/main" val="1837126762"/>
              </p:ext>
            </p:extLst>
          </p:nvPr>
        </p:nvGraphicFramePr>
        <p:xfrm>
          <a:off x="2940949" y="3432886"/>
          <a:ext cx="6296538" cy="342511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7" name="TextBox 16">
            <a:extLst>
              <a:ext uri="{FF2B5EF4-FFF2-40B4-BE49-F238E27FC236}">
                <a16:creationId xmlns:a16="http://schemas.microsoft.com/office/drawing/2014/main" id="{040EB4AB-A18B-16FC-AC9A-B0C51E4F46EA}"/>
              </a:ext>
            </a:extLst>
          </p:cNvPr>
          <p:cNvSpPr txBox="1"/>
          <p:nvPr/>
        </p:nvSpPr>
        <p:spPr>
          <a:xfrm rot="19063692">
            <a:off x="1033981" y="3576950"/>
            <a:ext cx="2520198" cy="338554"/>
          </a:xfrm>
          <a:prstGeom prst="rect">
            <a:avLst/>
          </a:prstGeom>
          <a:noFill/>
        </p:spPr>
        <p:txBody>
          <a:bodyPr wrap="square" rtlCol="0">
            <a:spAutoFit/>
          </a:bodyPr>
          <a:lstStyle/>
          <a:p>
            <a:r>
              <a:rPr lang="en-US" sz="1600" dirty="0">
                <a:solidFill>
                  <a:schemeClr val="accent3"/>
                </a:solidFill>
              </a:rPr>
              <a:t>Institutional vs individual</a:t>
            </a:r>
          </a:p>
        </p:txBody>
      </p:sp>
    </p:spTree>
    <p:extLst>
      <p:ext uri="{BB962C8B-B14F-4D97-AF65-F5344CB8AC3E}">
        <p14:creationId xmlns:p14="http://schemas.microsoft.com/office/powerpoint/2010/main" val="318579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5" grpId="0"/>
      <p:bldGraphic spid="16" grpId="0">
        <p:bldAsOne/>
      </p:bldGraphic>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9</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DF2D2366-50DA-8188-573F-0884987ECD92}"/>
              </a:ext>
            </a:extLst>
          </p:cNvPr>
          <p:cNvGraphicFramePr/>
          <p:nvPr>
            <p:extLst>
              <p:ext uri="{D42A27DB-BD31-4B8C-83A1-F6EECF244321}">
                <p14:modId xmlns:p14="http://schemas.microsoft.com/office/powerpoint/2010/main" val="2061328331"/>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 name="TextBox 43">
            <a:extLst>
              <a:ext uri="{FF2B5EF4-FFF2-40B4-BE49-F238E27FC236}">
                <a16:creationId xmlns:a16="http://schemas.microsoft.com/office/drawing/2014/main" id="{649AA07D-D615-B1E6-CC6D-DC25548FA457}"/>
              </a:ext>
            </a:extLst>
          </p:cNvPr>
          <p:cNvSpPr txBox="1"/>
          <p:nvPr/>
        </p:nvSpPr>
        <p:spPr>
          <a:xfrm>
            <a:off x="339607" y="1267511"/>
            <a:ext cx="6037005" cy="954107"/>
          </a:xfrm>
          <a:prstGeom prst="rect">
            <a:avLst/>
          </a:prstGeom>
          <a:noFill/>
        </p:spPr>
        <p:txBody>
          <a:bodyPr wrap="square">
            <a:spAutoFit/>
          </a:bodyPr>
          <a:lstStyle/>
          <a:p>
            <a:pPr>
              <a:spcBef>
                <a:spcPts val="600"/>
              </a:spcBef>
            </a:pPr>
            <a:r>
              <a:rPr lang="en-US" sz="1400" dirty="0">
                <a:latin typeface="Arial" panose="020B0604020202020204" pitchFamily="34" charset="0"/>
                <a:cs typeface="Arial" panose="020B0604020202020204" pitchFamily="34" charset="0"/>
              </a:rPr>
              <a:t>The 2024 CIPS results revealed that the SCS generally has sufficient guidelines and principles of integrity. However, there is still a gap between the existence of the integrity principle and its actual implementation, as perceived.</a:t>
            </a:r>
          </a:p>
        </p:txBody>
      </p:sp>
      <p:pic>
        <p:nvPicPr>
          <p:cNvPr id="15" name="Picture 14">
            <a:extLst>
              <a:ext uri="{FF2B5EF4-FFF2-40B4-BE49-F238E27FC236}">
                <a16:creationId xmlns:a16="http://schemas.microsoft.com/office/drawing/2014/main" id="{0468EC52-81B5-F088-98A1-CB81A4666A03}"/>
              </a:ext>
            </a:extLst>
          </p:cNvPr>
          <p:cNvPicPr>
            <a:picLocks noChangeAspect="1"/>
          </p:cNvPicPr>
          <p:nvPr/>
        </p:nvPicPr>
        <p:blipFill>
          <a:blip r:embed="rId7"/>
          <a:stretch>
            <a:fillRect/>
          </a:stretch>
        </p:blipFill>
        <p:spPr>
          <a:xfrm>
            <a:off x="5130542" y="3119057"/>
            <a:ext cx="2123979" cy="1338398"/>
          </a:xfrm>
          <a:prstGeom prst="rect">
            <a:avLst/>
          </a:prstGeom>
        </p:spPr>
      </p:pic>
      <p:pic>
        <p:nvPicPr>
          <p:cNvPr id="16" name="Picture 15">
            <a:extLst>
              <a:ext uri="{FF2B5EF4-FFF2-40B4-BE49-F238E27FC236}">
                <a16:creationId xmlns:a16="http://schemas.microsoft.com/office/drawing/2014/main" id="{978A0C2C-5A57-3606-8DAA-7A3795634A3D}"/>
              </a:ext>
            </a:extLst>
          </p:cNvPr>
          <p:cNvPicPr>
            <a:picLocks noChangeAspect="1"/>
          </p:cNvPicPr>
          <p:nvPr/>
        </p:nvPicPr>
        <p:blipFill>
          <a:blip r:embed="rId8"/>
          <a:stretch>
            <a:fillRect/>
          </a:stretch>
        </p:blipFill>
        <p:spPr>
          <a:xfrm>
            <a:off x="2747055" y="3011322"/>
            <a:ext cx="2095024" cy="1444844"/>
          </a:xfrm>
          <a:prstGeom prst="rect">
            <a:avLst/>
          </a:prstGeom>
        </p:spPr>
      </p:pic>
      <p:pic>
        <p:nvPicPr>
          <p:cNvPr id="17" name="Picture 16">
            <a:extLst>
              <a:ext uri="{FF2B5EF4-FFF2-40B4-BE49-F238E27FC236}">
                <a16:creationId xmlns:a16="http://schemas.microsoft.com/office/drawing/2014/main" id="{9784C668-2B3A-F0D5-BE00-DA869948A428}"/>
              </a:ext>
            </a:extLst>
          </p:cNvPr>
          <p:cNvPicPr>
            <a:picLocks noChangeAspect="1"/>
          </p:cNvPicPr>
          <p:nvPr/>
        </p:nvPicPr>
        <p:blipFill>
          <a:blip r:embed="rId9"/>
          <a:stretch>
            <a:fillRect/>
          </a:stretch>
        </p:blipFill>
        <p:spPr>
          <a:xfrm>
            <a:off x="340064" y="2783858"/>
            <a:ext cx="2112965" cy="1673064"/>
          </a:xfrm>
          <a:prstGeom prst="rect">
            <a:avLst/>
          </a:prstGeom>
        </p:spPr>
      </p:pic>
      <p:sp>
        <p:nvSpPr>
          <p:cNvPr id="18" name="TextBox 17">
            <a:extLst>
              <a:ext uri="{FF2B5EF4-FFF2-40B4-BE49-F238E27FC236}">
                <a16:creationId xmlns:a16="http://schemas.microsoft.com/office/drawing/2014/main" id="{68B57814-BE2F-A9B8-D7DC-2E9E8DE5F5EB}"/>
              </a:ext>
            </a:extLst>
          </p:cNvPr>
          <p:cNvSpPr txBox="1"/>
          <p:nvPr/>
        </p:nvSpPr>
        <p:spPr>
          <a:xfrm>
            <a:off x="917084" y="2901986"/>
            <a:ext cx="1659205" cy="738664"/>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Achieving a high level of </a:t>
            </a:r>
            <a:r>
              <a:rPr lang="en-US" sz="1050" b="1" dirty="0">
                <a:solidFill>
                  <a:schemeClr val="tx2"/>
                </a:solidFill>
                <a:latin typeface="Arial" panose="020B0604020202020204" pitchFamily="34" charset="0"/>
                <a:cs typeface="Arial" panose="020B0604020202020204" pitchFamily="34" charset="0"/>
              </a:rPr>
              <a:t>integrity is considered a priority </a:t>
            </a:r>
            <a:r>
              <a:rPr lang="en-US" sz="1050" dirty="0">
                <a:solidFill>
                  <a:schemeClr val="tx2"/>
                </a:solidFill>
                <a:latin typeface="Arial" panose="020B0604020202020204" pitchFamily="34" charset="0"/>
                <a:cs typeface="Arial" panose="020B0604020202020204" pitchFamily="34" charset="0"/>
              </a:rPr>
              <a:t>within the Customs administration. </a:t>
            </a:r>
          </a:p>
        </p:txBody>
      </p:sp>
      <p:sp>
        <p:nvSpPr>
          <p:cNvPr id="19" name="TextBox 18">
            <a:extLst>
              <a:ext uri="{FF2B5EF4-FFF2-40B4-BE49-F238E27FC236}">
                <a16:creationId xmlns:a16="http://schemas.microsoft.com/office/drawing/2014/main" id="{CF8DF9AC-7310-FCE6-A3E9-B8EFE60F4A2C}"/>
              </a:ext>
            </a:extLst>
          </p:cNvPr>
          <p:cNvSpPr txBox="1"/>
          <p:nvPr/>
        </p:nvSpPr>
        <p:spPr>
          <a:xfrm>
            <a:off x="5577769" y="2838477"/>
            <a:ext cx="1622902" cy="738664"/>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Customs administration management </a:t>
            </a:r>
            <a:r>
              <a:rPr lang="en-US" sz="1050" b="1" dirty="0">
                <a:solidFill>
                  <a:schemeClr val="tx2"/>
                </a:solidFill>
                <a:latin typeface="Arial" panose="020B0604020202020204" pitchFamily="34" charset="0"/>
                <a:cs typeface="Arial" panose="020B0604020202020204" pitchFamily="34" charset="0"/>
              </a:rPr>
              <a:t>is taking action against corruption</a:t>
            </a:r>
            <a:r>
              <a:rPr lang="en-US" sz="1050" dirty="0">
                <a:solidFill>
                  <a:schemeClr val="tx2"/>
                </a:solidFill>
                <a:latin typeface="Arial" panose="020B0604020202020204" pitchFamily="34" charset="0"/>
                <a:cs typeface="Arial" panose="020B0604020202020204" pitchFamily="34" charset="0"/>
              </a:rPr>
              <a:t>. </a:t>
            </a:r>
          </a:p>
        </p:txBody>
      </p:sp>
      <p:sp>
        <p:nvSpPr>
          <p:cNvPr id="20" name="TextBox 19">
            <a:extLst>
              <a:ext uri="{FF2B5EF4-FFF2-40B4-BE49-F238E27FC236}">
                <a16:creationId xmlns:a16="http://schemas.microsoft.com/office/drawing/2014/main" id="{638028FC-D2C6-D3FB-D2F5-1E68E21B2700}"/>
              </a:ext>
            </a:extLst>
          </p:cNvPr>
          <p:cNvSpPr txBox="1"/>
          <p:nvPr/>
        </p:nvSpPr>
        <p:spPr>
          <a:xfrm>
            <a:off x="3241349" y="2829363"/>
            <a:ext cx="1640880" cy="738664"/>
          </a:xfrm>
          <a:prstGeom prst="rect">
            <a:avLst/>
          </a:prstGeom>
          <a:noFill/>
        </p:spPr>
        <p:txBody>
          <a:bodyPr wrap="square" rtlCol="0">
            <a:spAutoFit/>
          </a:bodyPr>
          <a:lstStyle/>
          <a:p>
            <a:r>
              <a:rPr lang="en-US" sz="1050" dirty="0">
                <a:solidFill>
                  <a:schemeClr val="tx2"/>
                </a:solidFill>
                <a:latin typeface="Arial" panose="020B0604020202020204" pitchFamily="34" charset="0"/>
                <a:cs typeface="Arial" panose="020B0604020202020204" pitchFamily="34" charset="0"/>
              </a:rPr>
              <a:t>Customs administration </a:t>
            </a:r>
            <a:r>
              <a:rPr lang="en-US" sz="1050" b="1" dirty="0">
                <a:solidFill>
                  <a:schemeClr val="tx2"/>
                </a:solidFill>
                <a:latin typeface="Arial" panose="020B0604020202020204" pitchFamily="34" charset="0"/>
                <a:cs typeface="Arial" panose="020B0604020202020204" pitchFamily="34" charset="0"/>
              </a:rPr>
              <a:t>management sets a positive example </a:t>
            </a:r>
            <a:r>
              <a:rPr lang="en-US" sz="1050" dirty="0">
                <a:solidFill>
                  <a:schemeClr val="tx2"/>
                </a:solidFill>
                <a:latin typeface="Arial" panose="020B0604020202020204" pitchFamily="34" charset="0"/>
                <a:cs typeface="Arial" panose="020B0604020202020204" pitchFamily="34" charset="0"/>
              </a:rPr>
              <a:t>when it comes to integrity. </a:t>
            </a:r>
          </a:p>
        </p:txBody>
      </p:sp>
      <p:sp>
        <p:nvSpPr>
          <p:cNvPr id="21" name="TextBox 20">
            <a:extLst>
              <a:ext uri="{FF2B5EF4-FFF2-40B4-BE49-F238E27FC236}">
                <a16:creationId xmlns:a16="http://schemas.microsoft.com/office/drawing/2014/main" id="{E5BE16F4-E65A-479E-46F9-1BD06C258729}"/>
              </a:ext>
            </a:extLst>
          </p:cNvPr>
          <p:cNvSpPr txBox="1"/>
          <p:nvPr/>
        </p:nvSpPr>
        <p:spPr>
          <a:xfrm>
            <a:off x="7384359" y="3245256"/>
            <a:ext cx="1375849" cy="584775"/>
          </a:xfrm>
          <a:prstGeom prst="rect">
            <a:avLst/>
          </a:prstGeom>
          <a:noFill/>
        </p:spPr>
        <p:txBody>
          <a:bodyPr wrap="square" rtlCol="0">
            <a:spAutoFit/>
          </a:bodyPr>
          <a:lstStyle/>
          <a:p>
            <a:pPr algn="ctr"/>
            <a:r>
              <a:rPr lang="en-US" sz="1600" b="1" dirty="0">
                <a:solidFill>
                  <a:schemeClr val="accent2"/>
                </a:solidFill>
                <a:latin typeface="Arial" panose="020B0604020202020204" pitchFamily="34" charset="0"/>
                <a:cs typeface="Arial" panose="020B0604020202020204" pitchFamily="34" charset="0"/>
              </a:rPr>
              <a:t>Private </a:t>
            </a:r>
          </a:p>
          <a:p>
            <a:pPr algn="ctr"/>
            <a:r>
              <a:rPr lang="en-US" sz="1600" b="1" dirty="0">
                <a:solidFill>
                  <a:schemeClr val="accent2"/>
                </a:solidFill>
                <a:latin typeface="Arial" panose="020B0604020202020204" pitchFamily="34" charset="0"/>
                <a:cs typeface="Arial" panose="020B0604020202020204" pitchFamily="34" charset="0"/>
              </a:rPr>
              <a:t>Sector</a:t>
            </a:r>
          </a:p>
        </p:txBody>
      </p:sp>
      <p:sp>
        <p:nvSpPr>
          <p:cNvPr id="22" name="TextBox 21">
            <a:extLst>
              <a:ext uri="{FF2B5EF4-FFF2-40B4-BE49-F238E27FC236}">
                <a16:creationId xmlns:a16="http://schemas.microsoft.com/office/drawing/2014/main" id="{001548B0-B92A-6D0B-BEFD-2B51101D98C0}"/>
              </a:ext>
            </a:extLst>
          </p:cNvPr>
          <p:cNvSpPr txBox="1"/>
          <p:nvPr/>
        </p:nvSpPr>
        <p:spPr>
          <a:xfrm>
            <a:off x="6367329" y="1424481"/>
            <a:ext cx="2267581" cy="830997"/>
          </a:xfrm>
          <a:prstGeom prst="rect">
            <a:avLst/>
          </a:prstGeom>
          <a:noFill/>
        </p:spPr>
        <p:txBody>
          <a:bodyPr wrap="square" rtlCol="0">
            <a:spAutoFit/>
          </a:bodyPr>
          <a:lstStyle/>
          <a:p>
            <a:pPr algn="r"/>
            <a:r>
              <a:rPr lang="en-US" sz="1600" i="1" dirty="0">
                <a:solidFill>
                  <a:schemeClr val="accent4"/>
                </a:solidFill>
              </a:rPr>
              <a:t>Example 3: </a:t>
            </a:r>
          </a:p>
          <a:p>
            <a:pPr algn="r"/>
            <a:r>
              <a:rPr lang="en-US" sz="1600" i="1" dirty="0">
                <a:solidFill>
                  <a:schemeClr val="accent4"/>
                </a:solidFill>
              </a:rPr>
              <a:t>Leadership - from words to action</a:t>
            </a:r>
          </a:p>
        </p:txBody>
      </p:sp>
      <p:sp>
        <p:nvSpPr>
          <p:cNvPr id="23" name="TextBox 22">
            <a:extLst>
              <a:ext uri="{FF2B5EF4-FFF2-40B4-BE49-F238E27FC236}">
                <a16:creationId xmlns:a16="http://schemas.microsoft.com/office/drawing/2014/main" id="{956F8BF9-355D-BF0C-9671-382E2287C361}"/>
              </a:ext>
            </a:extLst>
          </p:cNvPr>
          <p:cNvSpPr txBox="1"/>
          <p:nvPr/>
        </p:nvSpPr>
        <p:spPr>
          <a:xfrm>
            <a:off x="4572000" y="5125742"/>
            <a:ext cx="4132596" cy="307777"/>
          </a:xfrm>
          <a:prstGeom prst="rect">
            <a:avLst/>
          </a:prstGeom>
          <a:noFill/>
        </p:spPr>
        <p:txBody>
          <a:bodyPr wrap="square">
            <a:spAutoFit/>
          </a:bodyPr>
          <a:lstStyle/>
          <a:p>
            <a:pPr>
              <a:spcBef>
                <a:spcPts val="600"/>
              </a:spcBef>
            </a:pPr>
            <a:r>
              <a:rPr lang="en-US" sz="1400" dirty="0">
                <a:latin typeface="Arial" panose="020B0604020202020204" pitchFamily="34" charset="0"/>
                <a:cs typeface="Arial" panose="020B0604020202020204" pitchFamily="34" charset="0"/>
              </a:rPr>
              <a:t>…a trend also evident in the global CIPS results</a:t>
            </a:r>
          </a:p>
        </p:txBody>
      </p:sp>
    </p:spTree>
    <p:extLst>
      <p:ext uri="{BB962C8B-B14F-4D97-AF65-F5344CB8AC3E}">
        <p14:creationId xmlns:p14="http://schemas.microsoft.com/office/powerpoint/2010/main" val="2917726847"/>
      </p:ext>
    </p:extLst>
  </p:cSld>
  <p:clrMapOvr>
    <a:masterClrMapping/>
  </p:clrMapOvr>
</p:sld>
</file>

<file path=ppt/theme/theme1.xml><?xml version="1.0" encoding="utf-8"?>
<a:theme xmlns:a="http://schemas.openxmlformats.org/drawingml/2006/main" name="WCO Title slide">
  <a:themeElements>
    <a:clrScheme name="WCO">
      <a:dk1>
        <a:srgbClr val="0082C3"/>
      </a:dk1>
      <a:lt1>
        <a:srgbClr val="FFFFFF"/>
      </a:lt1>
      <a:dk2>
        <a:srgbClr val="575756"/>
      </a:dk2>
      <a:lt2>
        <a:srgbClr val="D0D0D0"/>
      </a:lt2>
      <a:accent1>
        <a:srgbClr val="009FE3"/>
      </a:accent1>
      <a:accent2>
        <a:srgbClr val="009E92"/>
      </a:accent2>
      <a:accent3>
        <a:srgbClr val="0059A7"/>
      </a:accent3>
      <a:accent4>
        <a:srgbClr val="E83844"/>
      </a:accent4>
      <a:accent5>
        <a:srgbClr val="AA2485"/>
      </a:accent5>
      <a:accent6>
        <a:srgbClr val="EB6109"/>
      </a:accent6>
      <a:hlink>
        <a:srgbClr val="009FE3"/>
      </a:hlink>
      <a:folHlink>
        <a:srgbClr val="AA24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5_WCO_UK" id="{499CC7DC-62DA-EE4E-BB76-F1CE3F232C62}" vid="{611A4FAB-B838-3541-BD62-B5EF20A08B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a3d7225-1b46-4f99-96cd-015432360a63">3SSWF6M3AN2F-339916059-171645</_dlc_DocId>
    <_dlc_DocIdUrl xmlns="4a3d7225-1b46-4f99-96cd-015432360a63">
      <Url>https://wcoomdorg.sharepoint.com/sites/a-cip/_layouts/15/DocIdRedir.aspx?ID=3SSWF6M3AN2F-339916059-171645</Url>
      <Description>3SSWF6M3AN2F-339916059-171645</Description>
    </_dlc_DocIdUrl>
    <MediaLengthInSeconds xmlns="e7676688-6e2e-41ce-83a5-ece6b9304304" xsi:nil="true"/>
    <lcf76f155ced4ddcb4097134ff3c332f xmlns="e7676688-6e2e-41ce-83a5-ece6b9304304">
      <Terms xmlns="http://schemas.microsoft.com/office/infopath/2007/PartnerControls"/>
    </lcf76f155ced4ddcb4097134ff3c332f>
    <TaxCatchAll xmlns="ec2fc8e5-de19-4d62-a22e-f63ef15c5d7b" xsi:nil="true"/>
    <n5a1131cbb0e481ba199c65b1d10c1ca xmlns="e7676688-6e2e-41ce-83a5-ece6b9304304">
      <Terms xmlns="http://schemas.microsoft.com/office/infopath/2007/PartnerControls"/>
    </n5a1131cbb0e481ba199c65b1d10c1c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DC1C8F0F0CDD4B9DF523DCE107B0B6" ma:contentTypeVersion="25" ma:contentTypeDescription="Create a new document." ma:contentTypeScope="" ma:versionID="5012b48507e5c80669a196f1eeb38ef1">
  <xsd:schema xmlns:xsd="http://www.w3.org/2001/XMLSchema" xmlns:xs="http://www.w3.org/2001/XMLSchema" xmlns:p="http://schemas.microsoft.com/office/2006/metadata/properties" xmlns:ns2="e7676688-6e2e-41ce-83a5-ece6b9304304" xmlns:ns3="4a3d7225-1b46-4f99-96cd-015432360a63" xmlns:ns4="ec2fc8e5-de19-4d62-a22e-f63ef15c5d7b" targetNamespace="http://schemas.microsoft.com/office/2006/metadata/properties" ma:root="true" ma:fieldsID="795d9b5d6d8af800c23ca5c18ec1c8f3" ns2:_="" ns3:_="" ns4:_="">
    <xsd:import namespace="e7676688-6e2e-41ce-83a5-ece6b9304304"/>
    <xsd:import namespace="4a3d7225-1b46-4f99-96cd-015432360a63"/>
    <xsd:import namespace="ec2fc8e5-de19-4d62-a22e-f63ef15c5d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3:SharedWithUsers" minOccurs="0"/>
                <xsd:element ref="ns3:SharedWithDetails" minOccurs="0"/>
                <xsd:element ref="ns2:MediaServiceLocation" minOccurs="0"/>
                <xsd:element ref="ns2:lcf76f155ced4ddcb4097134ff3c332f" minOccurs="0"/>
                <xsd:element ref="ns4:TaxCatchAll" minOccurs="0"/>
                <xsd:element ref="ns3:_dlc_DocId" minOccurs="0"/>
                <xsd:element ref="ns3:_dlc_DocIdUrl" minOccurs="0"/>
                <xsd:element ref="ns3:_dlc_DocIdPersistId" minOccurs="0"/>
                <xsd:element ref="ns2:MediaServiceSearchProperties" minOccurs="0"/>
                <xsd:element ref="ns2:MediaServiceObjectDetectorVersions" minOccurs="0"/>
                <xsd:element ref="ns2:n5a1131cbb0e481ba199c65b1d10c1ca"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76688-6e2e-41ce-83a5-ece6b93043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41118be-01e6-4e0b-b1b2-c3400e2714f7"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n5a1131cbb0e481ba199c65b1d10c1ca" ma:index="29" nillable="true" ma:taxonomy="true" ma:internalName="n5a1131cbb0e481ba199c65b1d10c1ca" ma:taxonomyFieldName="Member_x0020_Info" ma:displayName="Member Info" ma:default="" ma:fieldId="{75a1131c-bb0e-481b-a199-c65b1d10c1ca}" ma:taxonomyMulti="true" ma:sspId="641118be-01e6-4e0b-b1b2-c3400e2714f7" ma:termSetId="07529050-696b-47e0-af7e-deb785f432e5" ma:anchorId="00000000-0000-0000-0000-000000000000" ma:open="false" ma:isKeyword="false">
      <xsd:complexType>
        <xsd:sequence>
          <xsd:element ref="pc:Terms" minOccurs="0" maxOccurs="1"/>
        </xsd:sequence>
      </xsd:complex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3d7225-1b46-4f99-96cd-015432360a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_dlc_DocId" ma:index="23" nillable="true" ma:displayName="Document ID Value" ma:description="The value of the document ID assigned to this item." ma:indexed="true"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c2fc8e5-de19-4d62-a22e-f63ef15c5d7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6ecfa93-b189-451f-af95-15df6617811f}" ma:internalName="TaxCatchAll" ma:showField="CatchAllData" ma:web="4a3d7225-1b46-4f99-96cd-015432360a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F890170-4A69-42CD-BC2B-C41DE27AD9F7}">
  <ds:schemaRefs>
    <ds:schemaRef ds:uri="http://purl.org/dc/terms/"/>
    <ds:schemaRef ds:uri="742417c0-65af-4d3d-b73a-9676ba423408"/>
    <ds:schemaRef ds:uri="http://www.w3.org/XML/1998/namespace"/>
    <ds:schemaRef ds:uri="http://schemas.openxmlformats.org/package/2006/metadata/core-properties"/>
    <ds:schemaRef ds:uri="http://schemas.microsoft.com/office/2006/documentManagement/types"/>
    <ds:schemaRef ds:uri="http://purl.org/dc/elements/1.1/"/>
    <ds:schemaRef ds:uri="ef673bae-91cc-4fbd-9836-c32031c9f0fc"/>
    <ds:schemaRef ds:uri="http://purl.org/dc/dcmitype/"/>
    <ds:schemaRef ds:uri="http://schemas.microsoft.com/office/infopath/2007/PartnerControls"/>
    <ds:schemaRef ds:uri="http://schemas.microsoft.com/office/2006/metadata/properties"/>
    <ds:schemaRef ds:uri="4a3d7225-1b46-4f99-96cd-015432360a63"/>
    <ds:schemaRef ds:uri="e7676688-6e2e-41ce-83a5-ece6b9304304"/>
    <ds:schemaRef ds:uri="ec2fc8e5-de19-4d62-a22e-f63ef15c5d7b"/>
  </ds:schemaRefs>
</ds:datastoreItem>
</file>

<file path=customXml/itemProps2.xml><?xml version="1.0" encoding="utf-8"?>
<ds:datastoreItem xmlns:ds="http://schemas.openxmlformats.org/officeDocument/2006/customXml" ds:itemID="{C83EE28E-2EC7-4DAE-A140-DFBD8DEDD9DA}">
  <ds:schemaRefs>
    <ds:schemaRef ds:uri="http://schemas.microsoft.com/sharepoint/v3/contenttype/forms"/>
  </ds:schemaRefs>
</ds:datastoreItem>
</file>

<file path=customXml/itemProps3.xml><?xml version="1.0" encoding="utf-8"?>
<ds:datastoreItem xmlns:ds="http://schemas.openxmlformats.org/officeDocument/2006/customXml" ds:itemID="{C3D59A17-B31C-497D-888D-D51A2D870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676688-6e2e-41ce-83a5-ece6b9304304"/>
    <ds:schemaRef ds:uri="4a3d7225-1b46-4f99-96cd-015432360a63"/>
    <ds:schemaRef ds:uri="ec2fc8e5-de19-4d62-a22e-f63ef15c5d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2870B0E-5EDB-4A3B-B5EA-1BB2EE89E85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WCO PPT Presentation_EN</Template>
  <TotalTime>194</TotalTime>
  <Words>2615</Words>
  <Application>Microsoft Macintosh PowerPoint</Application>
  <PresentationFormat>On-screen Show (4:3)</PresentationFormat>
  <Paragraphs>321</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Arial Black</vt:lpstr>
      <vt:lpstr>Calibri</vt:lpstr>
      <vt:lpstr>Wingdings</vt:lpstr>
      <vt:lpstr>WCO Title slide</vt:lpstr>
      <vt:lpstr>PowerPoint Presentation</vt:lpstr>
      <vt:lpstr>Looking back at the 2024 CIPS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WCO-OMD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Mathilde LIOGIER</dc:creator>
  <cp:lastModifiedBy>Ірина Васільєва</cp:lastModifiedBy>
  <cp:revision>5</cp:revision>
  <dcterms:created xsi:type="dcterms:W3CDTF">2021-09-30T07:58:47Z</dcterms:created>
  <dcterms:modified xsi:type="dcterms:W3CDTF">2025-08-29T08:21:09Z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0x0101004FDC1C8F0F0CDD4B9DF523DCE107B0B6</vt:lpwstr>
  </property>
  <property fmtid="{D5CDD505-2E9C-101B-9397-08002B2CF9AE}" pid="3" name="MediaServiceImageTags">
    <vt:lpwstr/>
  </property>
  <property fmtid="{D5CDD505-2E9C-101B-9397-08002B2CF9AE}" pid="4" name="Order">
    <vt:r8>524400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Topic_x002d_ACIP">
    <vt:lpwstr/>
  </property>
  <property fmtid="{D5CDD505-2E9C-101B-9397-08002B2CF9AE}" pid="12" name="Topic-ACIP">
    <vt:lpwstr/>
  </property>
  <property fmtid="{D5CDD505-2E9C-101B-9397-08002B2CF9AE}" pid="13" name="pb1699f3192a40c5bd7bac98a9be7ff8">
    <vt:lpwstr/>
  </property>
  <property fmtid="{D5CDD505-2E9C-101B-9397-08002B2CF9AE}" pid="14" name="TaxCatchAll">
    <vt:lpwstr/>
  </property>
  <property fmtid="{D5CDD505-2E9C-101B-9397-08002B2CF9AE}" pid="15" name="_dlc_DocIdItemGuid">
    <vt:lpwstr>5159dfef-9f32-4267-8b89-b95bcd45c55c</vt:lpwstr>
  </property>
  <property fmtid="{D5CDD505-2E9C-101B-9397-08002B2CF9AE}" pid="16" name="Member_x0020_Info">
    <vt:lpwstr/>
  </property>
  <property fmtid="{D5CDD505-2E9C-101B-9397-08002B2CF9AE}" pid="17" name="Member Info">
    <vt:lpwstr/>
  </property>
</Properties>
</file>