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4AC"/>
    <a:srgbClr val="627A9D"/>
    <a:srgbClr val="0978B3"/>
    <a:srgbClr val="047EF0"/>
    <a:srgbClr val="10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2"/>
    <p:restoredTop sz="94607"/>
  </p:normalViewPr>
  <p:slideViewPr>
    <p:cSldViewPr snapToGrid="0">
      <p:cViewPr>
        <p:scale>
          <a:sx n="91" d="100"/>
          <a:sy n="91" d="100"/>
        </p:scale>
        <p:origin x="5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FB12-6B14-164F-8103-9F4428B0BE95}" type="datetimeFigureOut">
              <a:rPr lang="en-UA" smtClean="0"/>
              <a:t>12/4/25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9A7-1B98-A94D-97E1-FD57E68DB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988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FB12-6B14-164F-8103-9F4428B0BE95}" type="datetimeFigureOut">
              <a:rPr lang="en-UA" smtClean="0"/>
              <a:t>12/4/25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9A7-1B98-A94D-97E1-FD57E68DB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261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FB12-6B14-164F-8103-9F4428B0BE95}" type="datetimeFigureOut">
              <a:rPr lang="en-UA" smtClean="0"/>
              <a:t>12/4/25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9A7-1B98-A94D-97E1-FD57E68DB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935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FB12-6B14-164F-8103-9F4428B0BE95}" type="datetimeFigureOut">
              <a:rPr lang="en-UA" smtClean="0"/>
              <a:t>12/4/25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9A7-1B98-A94D-97E1-FD57E68DB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002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FB12-6B14-164F-8103-9F4428B0BE95}" type="datetimeFigureOut">
              <a:rPr lang="en-UA" smtClean="0"/>
              <a:t>12/4/25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9A7-1B98-A94D-97E1-FD57E68DB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229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FB12-6B14-164F-8103-9F4428B0BE95}" type="datetimeFigureOut">
              <a:rPr lang="en-UA" smtClean="0"/>
              <a:t>12/4/25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9A7-1B98-A94D-97E1-FD57E68DB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400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FB12-6B14-164F-8103-9F4428B0BE95}" type="datetimeFigureOut">
              <a:rPr lang="en-UA" smtClean="0"/>
              <a:t>12/4/25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9A7-1B98-A94D-97E1-FD57E68DB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2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FB12-6B14-164F-8103-9F4428B0BE95}" type="datetimeFigureOut">
              <a:rPr lang="en-UA" smtClean="0"/>
              <a:t>12/4/25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9A7-1B98-A94D-97E1-FD57E68DB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39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FB12-6B14-164F-8103-9F4428B0BE95}" type="datetimeFigureOut">
              <a:rPr lang="en-UA" smtClean="0"/>
              <a:t>12/4/25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9A7-1B98-A94D-97E1-FD57E68DB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146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FB12-6B14-164F-8103-9F4428B0BE95}" type="datetimeFigureOut">
              <a:rPr lang="en-UA" smtClean="0"/>
              <a:t>12/4/25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9A7-1B98-A94D-97E1-FD57E68DB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665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FB12-6B14-164F-8103-9F4428B0BE95}" type="datetimeFigureOut">
              <a:rPr lang="en-UA" smtClean="0"/>
              <a:t>12/4/25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9A7-1B98-A94D-97E1-FD57E68DB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854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2FB12-6B14-164F-8103-9F4428B0BE95}" type="datetimeFigureOut">
              <a:rPr lang="en-UA" smtClean="0"/>
              <a:t>12/4/25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949A7-1B98-A94D-97E1-FD57E68DB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1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724D7C-92D1-291E-A9E8-0F247BB79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46" t="1062" r="483" b="1062"/>
          <a:stretch/>
        </p:blipFill>
        <p:spPr>
          <a:xfrm>
            <a:off x="-101600" y="0"/>
            <a:ext cx="12293600" cy="4559578"/>
          </a:xfrm>
          <a:prstGeom prst="rect">
            <a:avLst/>
          </a:prstGeom>
        </p:spPr>
      </p:pic>
      <p:pic>
        <p:nvPicPr>
          <p:cNvPr id="12" name="УКР Синій.png" descr="УКР Синій.png">
            <a:extLst>
              <a:ext uri="{FF2B5EF4-FFF2-40B4-BE49-F238E27FC236}">
                <a16:creationId xmlns:a16="http://schemas.microsoft.com/office/drawing/2014/main" id="{0266A821-C8C1-1FD1-6147-15A1CCEB6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9388" t="468" r="69388" b="468"/>
          <a:stretch/>
        </p:blipFill>
        <p:spPr>
          <a:xfrm>
            <a:off x="-2292294" y="4633463"/>
            <a:ext cx="3528000" cy="149785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65B252B-B98C-2C13-30B8-956D6E4B0821}"/>
              </a:ext>
            </a:extLst>
          </p:cNvPr>
          <p:cNvCxnSpPr>
            <a:cxnSpLocks/>
          </p:cNvCxnSpPr>
          <p:nvPr/>
        </p:nvCxnSpPr>
        <p:spPr>
          <a:xfrm>
            <a:off x="2052496" y="-610552"/>
            <a:ext cx="349094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AC18C3E-F589-5352-F21F-33617CC191D8}"/>
              </a:ext>
            </a:extLst>
          </p:cNvPr>
          <p:cNvCxnSpPr>
            <a:cxnSpLocks/>
          </p:cNvCxnSpPr>
          <p:nvPr/>
        </p:nvCxnSpPr>
        <p:spPr>
          <a:xfrm>
            <a:off x="6479381" y="-610552"/>
            <a:ext cx="3795221" cy="1320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7EF62FC-430D-3425-7D10-35D2BF13CF09}"/>
              </a:ext>
            </a:extLst>
          </p:cNvPr>
          <p:cNvSpPr txBox="1"/>
          <p:nvPr/>
        </p:nvSpPr>
        <p:spPr>
          <a:xfrm>
            <a:off x="4676269" y="1633586"/>
            <a:ext cx="7007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Оцінка сприйняття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доброчесності </a:t>
            </a:r>
            <a:r>
              <a:rPr lang="en-US" sz="3200" b="1" dirty="0">
                <a:solidFill>
                  <a:schemeClr val="bg1"/>
                </a:solidFill>
              </a:rPr>
              <a:t>(CIPS)</a:t>
            </a:r>
            <a:r>
              <a:rPr lang="uk-UA" sz="3200" b="1" dirty="0">
                <a:solidFill>
                  <a:schemeClr val="bg1"/>
                </a:solidFill>
              </a:rPr>
              <a:t> в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Державній митній службі України</a:t>
            </a:r>
            <a:endParaRPr lang="en-UA" sz="1050" b="1" dirty="0">
              <a:solidFill>
                <a:schemeClr val="bg1"/>
              </a:solidFill>
            </a:endParaRPr>
          </a:p>
        </p:txBody>
      </p:sp>
      <p:pic>
        <p:nvPicPr>
          <p:cNvPr id="71" name="Picture 4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9E57F705-C937-25A6-B97B-A6DECBCB2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443" y="5833458"/>
            <a:ext cx="5712619" cy="94033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C5EAFA5-6420-8C19-27B8-AD79F294C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04234">
            <a:off x="243966" y="2826420"/>
            <a:ext cx="269637" cy="26963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4D95A10-7578-C808-08EA-6F4A64F3950B}"/>
              </a:ext>
            </a:extLst>
          </p:cNvPr>
          <p:cNvSpPr txBox="1"/>
          <p:nvPr/>
        </p:nvSpPr>
        <p:spPr>
          <a:xfrm>
            <a:off x="9031458" y="1024542"/>
            <a:ext cx="94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A" dirty="0"/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F141088-DA2A-FD2F-9AD3-FDBA6534D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04234">
            <a:off x="227090" y="1961849"/>
            <a:ext cx="269637" cy="269637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65A9B77F-3F39-ADE0-14EB-0472BBEDF679}"/>
              </a:ext>
            </a:extLst>
          </p:cNvPr>
          <p:cNvSpPr txBox="1"/>
          <p:nvPr/>
        </p:nvSpPr>
        <p:spPr>
          <a:xfrm>
            <a:off x="1116274" y="4848222"/>
            <a:ext cx="4546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000" dirty="0">
                <a:solidFill>
                  <a:srgbClr val="6B8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з питань запобігання та виявлення корупції Держмитслужби</a:t>
            </a:r>
          </a:p>
        </p:txBody>
      </p:sp>
    </p:spTree>
    <p:extLst>
      <p:ext uri="{BB962C8B-B14F-4D97-AF65-F5344CB8AC3E}">
        <p14:creationId xmlns:p14="http://schemas.microsoft.com/office/powerpoint/2010/main" val="339333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724D7C-92D1-291E-A9E8-0F247BB79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46" t="1062" r="483" b="1062"/>
          <a:stretch/>
        </p:blipFill>
        <p:spPr>
          <a:xfrm>
            <a:off x="-105280" y="12608"/>
            <a:ext cx="3665415" cy="1359467"/>
          </a:xfrm>
          <a:prstGeom prst="rect">
            <a:avLst/>
          </a:prstGeom>
        </p:spPr>
      </p:pic>
      <p:pic>
        <p:nvPicPr>
          <p:cNvPr id="9" name="Picture 9" descr="A blue hexagons with white dots and lines&#10;&#10;AI-generated content may be incorrect.">
            <a:extLst>
              <a:ext uri="{FF2B5EF4-FFF2-40B4-BE49-F238E27FC236}">
                <a16:creationId xmlns:a16="http://schemas.microsoft.com/office/drawing/2014/main" id="{EFCC28CE-2A6F-C41A-52D1-3082D18F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13" y="-2437673"/>
            <a:ext cx="9016593" cy="10877394"/>
          </a:xfrm>
          <a:prstGeom prst="rect">
            <a:avLst/>
          </a:prstGeom>
          <a:scene3d>
            <a:camera prst="orthographicFront">
              <a:rot lat="0" lon="21299989" rev="0"/>
            </a:camera>
            <a:lightRig rig="threePt" dir="t"/>
          </a:scene3d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65B252B-B98C-2C13-30B8-956D6E4B0821}"/>
              </a:ext>
            </a:extLst>
          </p:cNvPr>
          <p:cNvCxnSpPr>
            <a:cxnSpLocks/>
          </p:cNvCxnSpPr>
          <p:nvPr/>
        </p:nvCxnSpPr>
        <p:spPr>
          <a:xfrm>
            <a:off x="2052496" y="-610552"/>
            <a:ext cx="349094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AC18C3E-F589-5352-F21F-33617CC191D8}"/>
              </a:ext>
            </a:extLst>
          </p:cNvPr>
          <p:cNvCxnSpPr>
            <a:cxnSpLocks/>
          </p:cNvCxnSpPr>
          <p:nvPr/>
        </p:nvCxnSpPr>
        <p:spPr>
          <a:xfrm>
            <a:off x="6479381" y="-610552"/>
            <a:ext cx="3795221" cy="1320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7EF62FC-430D-3425-7D10-35D2BF13CF09}"/>
              </a:ext>
            </a:extLst>
          </p:cNvPr>
          <p:cNvSpPr txBox="1"/>
          <p:nvPr/>
        </p:nvSpPr>
        <p:spPr>
          <a:xfrm>
            <a:off x="1209764" y="447462"/>
            <a:ext cx="23503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b="1" dirty="0">
                <a:solidFill>
                  <a:schemeClr val="bg1"/>
                </a:solidFill>
              </a:rPr>
              <a:t>Оцінка сприйняття </a:t>
            </a:r>
          </a:p>
          <a:p>
            <a:r>
              <a:rPr lang="uk-UA" sz="900" b="1" dirty="0">
                <a:solidFill>
                  <a:schemeClr val="bg1"/>
                </a:solidFill>
              </a:rPr>
              <a:t>доброчесності </a:t>
            </a:r>
            <a:r>
              <a:rPr lang="en-US" sz="900" b="1" dirty="0">
                <a:solidFill>
                  <a:schemeClr val="bg1"/>
                </a:solidFill>
              </a:rPr>
              <a:t>(CIPS)</a:t>
            </a:r>
            <a:r>
              <a:rPr lang="uk-UA" sz="900" b="1" dirty="0">
                <a:solidFill>
                  <a:schemeClr val="bg1"/>
                </a:solidFill>
              </a:rPr>
              <a:t> в</a:t>
            </a:r>
          </a:p>
          <a:p>
            <a:r>
              <a:rPr lang="uk-UA" sz="900" b="1" dirty="0">
                <a:solidFill>
                  <a:schemeClr val="bg1"/>
                </a:solidFill>
              </a:rPr>
              <a:t>Державній митній службі України</a:t>
            </a:r>
            <a:endParaRPr lang="en-UA" sz="900" b="1" dirty="0">
              <a:solidFill>
                <a:schemeClr val="bg1"/>
              </a:solidFill>
            </a:endParaRPr>
          </a:p>
        </p:txBody>
      </p:sp>
      <p:pic>
        <p:nvPicPr>
          <p:cNvPr id="71" name="Picture 4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9E57F705-C937-25A6-B97B-A6DECBCB2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476" y="6316648"/>
            <a:ext cx="2964524" cy="48797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27632CB-970D-6FDA-99B1-2B205D502B5F}"/>
              </a:ext>
            </a:extLst>
          </p:cNvPr>
          <p:cNvSpPr txBox="1"/>
          <p:nvPr/>
        </p:nvSpPr>
        <p:spPr>
          <a:xfrm>
            <a:off x="0" y="1647702"/>
            <a:ext cx="11290300" cy="515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0978B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uk-UA" sz="1400" b="1" dirty="0">
                <a:solidFill>
                  <a:srgbClr val="0978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0978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CIPS показало, що сприйняття доброчесності Держмитслужби змінилося за останній рік</a:t>
            </a:r>
            <a:r>
              <a:rPr lang="uk-UA" sz="1600" dirty="0">
                <a:solidFill>
                  <a:srgbClr val="0978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A" sz="1400" dirty="0">
              <a:solidFill>
                <a:srgbClr val="0978B3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en-US" sz="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Заплановані дії: Державна митна служба України і надалі буде регулярно проводити CIPS (щорічно)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solidFill>
                  <a:srgbClr val="0978B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uk-UA" sz="1600" b="1" dirty="0">
                <a:solidFill>
                  <a:srgbClr val="0978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Сприйняття приватним сектором покращилося між першим і другим проведенням CIPS. </a:t>
            </a:r>
            <a:endParaRPr lang="en-UA" sz="1600" b="1" dirty="0">
              <a:solidFill>
                <a:srgbClr val="0978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uk-UA" sz="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сектором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прозорості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запустила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Антикорупційний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портал.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спроможності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доброчесності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бізнес-спільноти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порталу стали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можливими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EU4PFM.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Заплановані дії: продовжувати зміцнювати партнерство та взаємовідносини з бізнесом. Розглянути можливість посилення співпраці та визначення можливостей для спільних дій у майбутньому, спільно організовані тренінги, зустрічі, спільні відповіді на спільні виклики тощо. 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uk-UA" sz="1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0978B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uk-UA" sz="1400" b="1" dirty="0">
                <a:solidFill>
                  <a:srgbClr val="0978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CIPS виявило наявність сприйнятого розриву між словами та діями за всіма ключовими факторами: усі визнають існування        </a:t>
            </a:r>
            <a:r>
              <a:rPr lang="en-US" sz="1400" b="1" dirty="0">
                <a:solidFill>
                  <a:srgbClr val="0978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400" b="1" dirty="0">
                <a:solidFill>
                  <a:srgbClr val="0978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антикорупційних механізмів, але не всі їх використовують або відчувають, що вони працюють / реально застосовуються. </a:t>
            </a:r>
            <a:endParaRPr lang="en-UA" sz="1400" b="1" dirty="0">
              <a:solidFill>
                <a:srgbClr val="0978B3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uk-UA" sz="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Заплановані дії: Відкритість до реформ, мотивація до просування доброчесності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 </a:t>
            </a:r>
            <a:endParaRPr lang="en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C5EAFA5-6420-8C19-27B8-AD79F294C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04234">
            <a:off x="243966" y="2826420"/>
            <a:ext cx="269637" cy="26963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2B325E6-26D9-DF71-715A-CA483EAB3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04234">
            <a:off x="228635" y="5589300"/>
            <a:ext cx="283425" cy="283425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4D95A10-7578-C808-08EA-6F4A64F3950B}"/>
              </a:ext>
            </a:extLst>
          </p:cNvPr>
          <p:cNvSpPr txBox="1"/>
          <p:nvPr/>
        </p:nvSpPr>
        <p:spPr>
          <a:xfrm>
            <a:off x="9031458" y="1024542"/>
            <a:ext cx="94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A" dirty="0"/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F141088-DA2A-FD2F-9AD3-FDBA6534D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04234">
            <a:off x="227090" y="1961849"/>
            <a:ext cx="269637" cy="269637"/>
          </a:xfrm>
          <a:prstGeom prst="rect">
            <a:avLst/>
          </a:prstGeom>
        </p:spPr>
      </p:pic>
      <p:pic>
        <p:nvPicPr>
          <p:cNvPr id="2" name="УКР Синій.png" descr="УКР Синій.png">
            <a:extLst>
              <a:ext uri="{FF2B5EF4-FFF2-40B4-BE49-F238E27FC236}">
                <a16:creationId xmlns:a16="http://schemas.microsoft.com/office/drawing/2014/main" id="{813490E3-87A1-E0B4-F814-EB4015856D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9388" t="468" r="69388" b="468"/>
          <a:stretch/>
        </p:blipFill>
        <p:spPr>
          <a:xfrm>
            <a:off x="8088064" y="151525"/>
            <a:ext cx="3786341" cy="16075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328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724D7C-92D1-291E-A9E8-0F247BB79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46" t="1062" r="483" b="1062"/>
          <a:stretch/>
        </p:blipFill>
        <p:spPr>
          <a:xfrm>
            <a:off x="-61947" y="-9210"/>
            <a:ext cx="3678115" cy="1364178"/>
          </a:xfrm>
          <a:prstGeom prst="rect">
            <a:avLst/>
          </a:prstGeom>
        </p:spPr>
      </p:pic>
      <p:pic>
        <p:nvPicPr>
          <p:cNvPr id="9" name="Picture 9" descr="A blue hexagons with white dots and lines&#10;&#10;AI-generated content may be incorrect.">
            <a:extLst>
              <a:ext uri="{FF2B5EF4-FFF2-40B4-BE49-F238E27FC236}">
                <a16:creationId xmlns:a16="http://schemas.microsoft.com/office/drawing/2014/main" id="{EFCC28CE-2A6F-C41A-52D1-3082D18F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07" y="-2009697"/>
            <a:ext cx="9016593" cy="10877394"/>
          </a:xfrm>
          <a:prstGeom prst="rect">
            <a:avLst/>
          </a:prstGeom>
          <a:scene3d>
            <a:camera prst="orthographicFront">
              <a:rot lat="0" lon="21299989" rev="0"/>
            </a:camera>
            <a:lightRig rig="threePt" dir="t"/>
          </a:scene3d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65B252B-B98C-2C13-30B8-956D6E4B0821}"/>
              </a:ext>
            </a:extLst>
          </p:cNvPr>
          <p:cNvCxnSpPr>
            <a:cxnSpLocks/>
          </p:cNvCxnSpPr>
          <p:nvPr/>
        </p:nvCxnSpPr>
        <p:spPr>
          <a:xfrm>
            <a:off x="2052496" y="-610552"/>
            <a:ext cx="349094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AC18C3E-F589-5352-F21F-33617CC191D8}"/>
              </a:ext>
            </a:extLst>
          </p:cNvPr>
          <p:cNvCxnSpPr>
            <a:cxnSpLocks/>
          </p:cNvCxnSpPr>
          <p:nvPr/>
        </p:nvCxnSpPr>
        <p:spPr>
          <a:xfrm>
            <a:off x="6479381" y="-610552"/>
            <a:ext cx="3795221" cy="1320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7EF62FC-430D-3425-7D10-35D2BF13CF09}"/>
              </a:ext>
            </a:extLst>
          </p:cNvPr>
          <p:cNvSpPr txBox="1"/>
          <p:nvPr/>
        </p:nvSpPr>
        <p:spPr>
          <a:xfrm>
            <a:off x="1321297" y="447461"/>
            <a:ext cx="19680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b="1" dirty="0">
                <a:solidFill>
                  <a:schemeClr val="bg1"/>
                </a:solidFill>
              </a:rPr>
              <a:t>Оцінка сприйняття </a:t>
            </a:r>
          </a:p>
          <a:p>
            <a:r>
              <a:rPr lang="uk-UA" sz="900" b="1" dirty="0">
                <a:solidFill>
                  <a:schemeClr val="bg1"/>
                </a:solidFill>
              </a:rPr>
              <a:t>доброчесності </a:t>
            </a:r>
            <a:r>
              <a:rPr lang="en-US" sz="900" b="1" dirty="0">
                <a:solidFill>
                  <a:schemeClr val="bg1"/>
                </a:solidFill>
              </a:rPr>
              <a:t>(CIPS)</a:t>
            </a:r>
            <a:r>
              <a:rPr lang="uk-UA" sz="900" b="1" dirty="0">
                <a:solidFill>
                  <a:schemeClr val="bg1"/>
                </a:solidFill>
              </a:rPr>
              <a:t> в</a:t>
            </a:r>
          </a:p>
          <a:p>
            <a:r>
              <a:rPr lang="uk-UA" sz="900" b="1" dirty="0">
                <a:solidFill>
                  <a:schemeClr val="bg1"/>
                </a:solidFill>
              </a:rPr>
              <a:t>Державній митній службі України</a:t>
            </a:r>
            <a:endParaRPr lang="en-UA" sz="900" b="1" dirty="0">
              <a:solidFill>
                <a:schemeClr val="bg1"/>
              </a:solidFill>
            </a:endParaRPr>
          </a:p>
        </p:txBody>
      </p:sp>
      <p:pic>
        <p:nvPicPr>
          <p:cNvPr id="71" name="Picture 4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9E57F705-C937-25A6-B97B-A6DECBCB2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476" y="6316648"/>
            <a:ext cx="2964524" cy="48797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27632CB-970D-6FDA-99B1-2B205D502B5F}"/>
              </a:ext>
            </a:extLst>
          </p:cNvPr>
          <p:cNvSpPr txBox="1"/>
          <p:nvPr/>
        </p:nvSpPr>
        <p:spPr>
          <a:xfrm>
            <a:off x="211451" y="1136831"/>
            <a:ext cx="11769097" cy="702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en-UA" sz="500" b="1" dirty="0">
              <a:solidFill>
                <a:srgbClr val="0978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Заплановані дії: Продовжувати працювати над формуванням внутрішньої культури доброчесності. Залучення молодих співробітників, щоб дати їм голос у змінах і краще зрозуміти, як реформи впливають на їхнє сприйняття та поведінку. </a:t>
            </a:r>
            <a:endParaRPr lang="en-US" sz="1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межах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 на 2025–2030 роки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Держмитслужба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вибудовує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закладами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 у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Департаменту по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персоналом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Держмитслужби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здійснили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візит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одного з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Меморандуму про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органах.</a:t>
            </a:r>
          </a:p>
          <a:p>
            <a:pPr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блоком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візиту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робота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студентами.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Держмитслужби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презентували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 «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2025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окреслює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портрет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митника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і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талановиту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молодь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Держмитслужба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презентувала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«Код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митника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Конкурс стане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майданчиком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крок до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кар’єри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органах.</a:t>
            </a:r>
          </a:p>
          <a:p>
            <a:pPr algn="just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заходу обговорили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стажувань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синергії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Держмитслужби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вибудовуватимуться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відкриватимуть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до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uk-UA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 </a:t>
            </a:r>
            <a:endParaRPr lang="en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2B325E6-26D9-DF71-715A-CA483EAB3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04234">
            <a:off x="3721682" y="878178"/>
            <a:ext cx="335766" cy="3357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089F19-A95E-D238-1B2F-07232C4DD581}"/>
              </a:ext>
            </a:extLst>
          </p:cNvPr>
          <p:cNvSpPr txBox="1"/>
          <p:nvPr/>
        </p:nvSpPr>
        <p:spPr>
          <a:xfrm>
            <a:off x="3819584" y="193691"/>
            <a:ext cx="5834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>
                <a:solidFill>
                  <a:srgbClr val="0978B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uk-UA" sz="1800" b="1" dirty="0">
                <a:solidFill>
                  <a:srgbClr val="0978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Сприйняття посадових осіб митниці погіршилося між першим і другим проведенням CIPS</a:t>
            </a:r>
          </a:p>
          <a:p>
            <a:endParaRPr lang="en-UA" dirty="0"/>
          </a:p>
        </p:txBody>
      </p:sp>
      <p:pic>
        <p:nvPicPr>
          <p:cNvPr id="3" name="УКР Синій.png" descr="УКР Синій.png">
            <a:extLst>
              <a:ext uri="{FF2B5EF4-FFF2-40B4-BE49-F238E27FC236}">
                <a16:creationId xmlns:a16="http://schemas.microsoft.com/office/drawing/2014/main" id="{3255DDB8-90FA-0928-6D57-55756A1984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9388" t="468" r="69388" b="468"/>
          <a:stretch/>
        </p:blipFill>
        <p:spPr>
          <a:xfrm>
            <a:off x="8887415" y="243197"/>
            <a:ext cx="2774374" cy="1177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383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724D7C-92D1-291E-A9E8-0F247BB79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46" t="1062" r="483" b="1062"/>
          <a:stretch/>
        </p:blipFill>
        <p:spPr>
          <a:xfrm>
            <a:off x="-211015" y="-23395"/>
            <a:ext cx="3640015" cy="1350047"/>
          </a:xfrm>
          <a:prstGeom prst="rect">
            <a:avLst/>
          </a:prstGeom>
        </p:spPr>
      </p:pic>
      <p:pic>
        <p:nvPicPr>
          <p:cNvPr id="9" name="Picture 9" descr="A blue hexagons with white dots and lines&#10;&#10;AI-generated content may be incorrect.">
            <a:extLst>
              <a:ext uri="{FF2B5EF4-FFF2-40B4-BE49-F238E27FC236}">
                <a16:creationId xmlns:a16="http://schemas.microsoft.com/office/drawing/2014/main" id="{EFCC28CE-2A6F-C41A-52D1-3082D18F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13" y="-2437673"/>
            <a:ext cx="9016593" cy="10877394"/>
          </a:xfrm>
          <a:prstGeom prst="rect">
            <a:avLst/>
          </a:prstGeom>
          <a:scene3d>
            <a:camera prst="orthographicFront">
              <a:rot lat="0" lon="21299989" rev="0"/>
            </a:camera>
            <a:lightRig rig="threePt" dir="t"/>
          </a:scene3d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65B252B-B98C-2C13-30B8-956D6E4B0821}"/>
              </a:ext>
            </a:extLst>
          </p:cNvPr>
          <p:cNvCxnSpPr>
            <a:cxnSpLocks/>
          </p:cNvCxnSpPr>
          <p:nvPr/>
        </p:nvCxnSpPr>
        <p:spPr>
          <a:xfrm>
            <a:off x="2052496" y="-610552"/>
            <a:ext cx="349094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AC18C3E-F589-5352-F21F-33617CC191D8}"/>
              </a:ext>
            </a:extLst>
          </p:cNvPr>
          <p:cNvCxnSpPr>
            <a:cxnSpLocks/>
          </p:cNvCxnSpPr>
          <p:nvPr/>
        </p:nvCxnSpPr>
        <p:spPr>
          <a:xfrm>
            <a:off x="6479381" y="-610552"/>
            <a:ext cx="3795221" cy="1320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7EF62FC-430D-3425-7D10-35D2BF13CF09}"/>
              </a:ext>
            </a:extLst>
          </p:cNvPr>
          <p:cNvSpPr txBox="1"/>
          <p:nvPr/>
        </p:nvSpPr>
        <p:spPr>
          <a:xfrm>
            <a:off x="1202754" y="397712"/>
            <a:ext cx="23503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b="1" dirty="0">
                <a:solidFill>
                  <a:schemeClr val="bg1"/>
                </a:solidFill>
              </a:rPr>
              <a:t>Оцінка сприйняття </a:t>
            </a:r>
          </a:p>
          <a:p>
            <a:r>
              <a:rPr lang="uk-UA" sz="900" b="1" dirty="0">
                <a:solidFill>
                  <a:schemeClr val="bg1"/>
                </a:solidFill>
              </a:rPr>
              <a:t>доброчесності </a:t>
            </a:r>
            <a:r>
              <a:rPr lang="en-US" sz="900" b="1" dirty="0">
                <a:solidFill>
                  <a:schemeClr val="bg1"/>
                </a:solidFill>
              </a:rPr>
              <a:t>(CIPS)</a:t>
            </a:r>
            <a:r>
              <a:rPr lang="uk-UA" sz="900" b="1" dirty="0">
                <a:solidFill>
                  <a:schemeClr val="bg1"/>
                </a:solidFill>
              </a:rPr>
              <a:t> в</a:t>
            </a:r>
          </a:p>
          <a:p>
            <a:r>
              <a:rPr lang="uk-UA" sz="900" b="1" dirty="0">
                <a:solidFill>
                  <a:schemeClr val="bg1"/>
                </a:solidFill>
              </a:rPr>
              <a:t>Державній митній службі України</a:t>
            </a:r>
            <a:endParaRPr lang="en-UA" sz="900" b="1" dirty="0">
              <a:solidFill>
                <a:schemeClr val="bg1"/>
              </a:solidFill>
            </a:endParaRPr>
          </a:p>
        </p:txBody>
      </p:sp>
      <p:pic>
        <p:nvPicPr>
          <p:cNvPr id="71" name="Picture 4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9E57F705-C937-25A6-B97B-A6DECBCB2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476" y="6316648"/>
            <a:ext cx="2964524" cy="48797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27632CB-970D-6FDA-99B1-2B205D502B5F}"/>
              </a:ext>
            </a:extLst>
          </p:cNvPr>
          <p:cNvSpPr txBox="1"/>
          <p:nvPr/>
        </p:nvSpPr>
        <p:spPr>
          <a:xfrm>
            <a:off x="219703" y="1544576"/>
            <a:ext cx="11499835" cy="647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solidFill>
                  <a:srgbClr val="0978B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uk-UA" sz="1600" b="1" dirty="0">
                <a:solidFill>
                  <a:srgbClr val="0978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Результати CIPS можна пов’язати з ключовими вимірами діяльності митниці (наприклад, WCO PMM), і це має бути враховано в новій організаційній стратегії ДМС поряд із планом антикорупційних дій.</a:t>
            </a:r>
            <a:endParaRPr lang="en-UA" sz="1600" b="1" dirty="0">
              <a:solidFill>
                <a:srgbClr val="0978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uk-UA" sz="1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Заплановані дії: Продовжувати аналіз даних CIPS — як всередині, так і спільно з бізнесом / громадянськістю тощо.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solidFill>
                  <a:srgbClr val="0978B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uk-UA" sz="1600" b="1" dirty="0">
                <a:solidFill>
                  <a:srgbClr val="0978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20% посадових осіб Держмитслужби стикалися з певною формою загроз з боку організованої злочинності (приблизно 14% — психологічні, 6% — фізичні).</a:t>
            </a:r>
            <a:endParaRPr lang="en-UA" sz="1600" b="1" dirty="0">
              <a:solidFill>
                <a:srgbClr val="0978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uk-UA" sz="1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Заплановані дії: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▪ Підвищити обізнаність про цю проблему серед національних (і міжнародних) зацікавлених сторін з метою залучення більшої зовнішньої підтримки. 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▪ Взаємодіяти з ВМО та іншими організаціями, що досліджують зв’язки між організованою злочинністю та корупцією в митниці, а також заходи щодо підтримки й захисту митників від впливу.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▪ Далі розвивати алгоритм, щоб краще підготувати працівників до реагування у сценаріях тиску з боку організованої злочинності. ▪ Посилити інформаційні повідомлення до персоналу з наголосом, що Держмитслужба підтримуватиме їх у таких випадках (наприклад, </a:t>
            </a:r>
            <a:r>
              <a:rPr lang="uk-UA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постери</a:t>
            </a:r>
            <a:r>
              <a:rPr lang="uk-UA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ключовими меседжами). 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▪ Розглянути можливість додати часову рамку до цього блоку запитань у наступній ітерації CIPS (наприклад: «Чи стикалися ви з цим протягом останнього року?»), щоб забезпечити легше порівняння в часі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 </a:t>
            </a:r>
            <a:endParaRPr lang="en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8030BCCA-DAEC-2022-69D8-CD87DCE92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04234">
            <a:off x="401783" y="2179154"/>
            <a:ext cx="329941" cy="32994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2B325E6-26D9-DF71-715A-CA483EAB3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04234">
            <a:off x="395307" y="3476945"/>
            <a:ext cx="335766" cy="335766"/>
          </a:xfrm>
          <a:prstGeom prst="rect">
            <a:avLst/>
          </a:prstGeom>
        </p:spPr>
      </p:pic>
      <p:pic>
        <p:nvPicPr>
          <p:cNvPr id="2" name="УКР Синій.png" descr="УКР Синій.png">
            <a:extLst>
              <a:ext uri="{FF2B5EF4-FFF2-40B4-BE49-F238E27FC236}">
                <a16:creationId xmlns:a16="http://schemas.microsoft.com/office/drawing/2014/main" id="{B86DE976-0A0A-FF95-FA59-C3251B0A41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9388" t="468" r="69388" b="468"/>
          <a:stretch/>
        </p:blipFill>
        <p:spPr>
          <a:xfrm>
            <a:off x="8191538" y="156615"/>
            <a:ext cx="3528000" cy="14978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1684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10090</TotalTime>
  <Words>792</Words>
  <Application>Microsoft Office PowerPoint</Application>
  <PresentationFormat>Широкоэкранный</PresentationFormat>
  <Paragraphs>54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Customs Integrity Perception Survey (CIPS) — міжнародне опитування, розроблене Всесвітньою митною організацією (ВМО) у межах Програми A-CIP. Воно вимірює сприйняття доброчесності в митній системі серед працівників митних органів та представників бізнесу. CIPS базується на десяти ключових принципах Оновленої декларації Арушаі використовується для виявлення вразливих місць, підвищення прозорості та зниження корупційних ризиків.  CIPS — це незалежне, анонімне та добровільне дослідження, яке дозволяє бізнесу, громадськості та посадовцям оцінити стан доброчесності у митній сфері.</dc:title>
  <dc:creator>Microsoft Office User</dc:creator>
  <cp:lastModifiedBy>Алина Михно</cp:lastModifiedBy>
  <cp:revision>10</cp:revision>
  <dcterms:created xsi:type="dcterms:W3CDTF">2025-11-27T07:02:44Z</dcterms:created>
  <dcterms:modified xsi:type="dcterms:W3CDTF">2025-12-04T13:29:44Z</dcterms:modified>
</cp:coreProperties>
</file>