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2" r:id="rId1"/>
  </p:sldMasterIdLst>
  <p:sldIdLst>
    <p:sldId id="256" r:id="rId2"/>
    <p:sldId id="259" r:id="rId3"/>
    <p:sldId id="257" r:id="rId4"/>
    <p:sldId id="258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B84AC"/>
    <a:srgbClr val="627A9D"/>
    <a:srgbClr val="0978B3"/>
    <a:srgbClr val="047EF0"/>
    <a:srgbClr val="10A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582"/>
    <p:restoredTop sz="94607"/>
  </p:normalViewPr>
  <p:slideViewPr>
    <p:cSldViewPr snapToGrid="0">
      <p:cViewPr>
        <p:scale>
          <a:sx n="91" d="100"/>
          <a:sy n="91" d="100"/>
        </p:scale>
        <p:origin x="592" y="5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2FB12-6B14-164F-8103-9F4428B0BE95}" type="datetimeFigureOut">
              <a:rPr lang="en-UA" smtClean="0"/>
              <a:t>12/4/25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949A7-1B98-A94D-97E1-FD57E68DB931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9498814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2FB12-6B14-164F-8103-9F4428B0BE95}" type="datetimeFigureOut">
              <a:rPr lang="en-UA" smtClean="0"/>
              <a:t>12/4/25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949A7-1B98-A94D-97E1-FD57E68DB931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9226173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2FB12-6B14-164F-8103-9F4428B0BE95}" type="datetimeFigureOut">
              <a:rPr lang="en-UA" smtClean="0"/>
              <a:t>12/4/25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949A7-1B98-A94D-97E1-FD57E68DB931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8393538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2FB12-6B14-164F-8103-9F4428B0BE95}" type="datetimeFigureOut">
              <a:rPr lang="en-UA" smtClean="0"/>
              <a:t>12/4/25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949A7-1B98-A94D-97E1-FD57E68DB931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7200294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2FB12-6B14-164F-8103-9F4428B0BE95}" type="datetimeFigureOut">
              <a:rPr lang="en-UA" smtClean="0"/>
              <a:t>12/4/25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949A7-1B98-A94D-97E1-FD57E68DB931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2622977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2FB12-6B14-164F-8103-9F4428B0BE95}" type="datetimeFigureOut">
              <a:rPr lang="en-UA" smtClean="0"/>
              <a:t>12/4/25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949A7-1B98-A94D-97E1-FD57E68DB931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5840060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2FB12-6B14-164F-8103-9F4428B0BE95}" type="datetimeFigureOut">
              <a:rPr lang="en-UA" smtClean="0"/>
              <a:t>12/4/25</a:t>
            </a:fld>
            <a:endParaRPr lang="ru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949A7-1B98-A94D-97E1-FD57E68DB931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366213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2FB12-6B14-164F-8103-9F4428B0BE95}" type="datetimeFigureOut">
              <a:rPr lang="en-UA" smtClean="0"/>
              <a:t>12/4/25</a:t>
            </a:fld>
            <a:endParaRPr lang="ru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949A7-1B98-A94D-97E1-FD57E68DB931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473930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2FB12-6B14-164F-8103-9F4428B0BE95}" type="datetimeFigureOut">
              <a:rPr lang="en-UA" smtClean="0"/>
              <a:t>12/4/25</a:t>
            </a:fld>
            <a:endParaRPr lang="ru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949A7-1B98-A94D-97E1-FD57E68DB931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301461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2FB12-6B14-164F-8103-9F4428B0BE95}" type="datetimeFigureOut">
              <a:rPr lang="en-UA" smtClean="0"/>
              <a:t>12/4/25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949A7-1B98-A94D-97E1-FD57E68DB931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7166598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2FB12-6B14-164F-8103-9F4428B0BE95}" type="datetimeFigureOut">
              <a:rPr lang="en-UA" smtClean="0"/>
              <a:t>12/4/25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949A7-1B98-A94D-97E1-FD57E68DB931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9885459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42FB12-6B14-164F-8103-9F4428B0BE95}" type="datetimeFigureOut">
              <a:rPr lang="en-UA" smtClean="0"/>
              <a:t>12/4/25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9949A7-1B98-A94D-97E1-FD57E68DB931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233415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0724D7C-92D1-291E-A9E8-0F247BB7927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846" t="1062" r="483" b="1062"/>
          <a:stretch/>
        </p:blipFill>
        <p:spPr>
          <a:xfrm>
            <a:off x="-101600" y="0"/>
            <a:ext cx="12293600" cy="4559578"/>
          </a:xfrm>
          <a:prstGeom prst="rect">
            <a:avLst/>
          </a:prstGeom>
        </p:spPr>
      </p:pic>
      <p:pic>
        <p:nvPicPr>
          <p:cNvPr id="12" name="УКР Синій.png" descr="УКР Синій.png">
            <a:extLst>
              <a:ext uri="{FF2B5EF4-FFF2-40B4-BE49-F238E27FC236}">
                <a16:creationId xmlns:a16="http://schemas.microsoft.com/office/drawing/2014/main" id="{0266A821-C8C1-1FD1-6147-15A1CCEB684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69388" t="468" r="69388" b="468"/>
          <a:stretch/>
        </p:blipFill>
        <p:spPr>
          <a:xfrm>
            <a:off x="-2292294" y="4633463"/>
            <a:ext cx="3528000" cy="1497855"/>
          </a:xfrm>
          <a:prstGeom prst="rect">
            <a:avLst/>
          </a:prstGeom>
          <a:ln w="12700">
            <a:miter lim="400000"/>
          </a:ln>
        </p:spPr>
      </p:pic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C65B252B-B98C-2C13-30B8-956D6E4B0821}"/>
              </a:ext>
            </a:extLst>
          </p:cNvPr>
          <p:cNvCxnSpPr>
            <a:cxnSpLocks/>
          </p:cNvCxnSpPr>
          <p:nvPr/>
        </p:nvCxnSpPr>
        <p:spPr>
          <a:xfrm>
            <a:off x="2052496" y="-610552"/>
            <a:ext cx="3490947" cy="0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9AC18C3E-F589-5352-F21F-33617CC191D8}"/>
              </a:ext>
            </a:extLst>
          </p:cNvPr>
          <p:cNvCxnSpPr>
            <a:cxnSpLocks/>
          </p:cNvCxnSpPr>
          <p:nvPr/>
        </p:nvCxnSpPr>
        <p:spPr>
          <a:xfrm>
            <a:off x="6479381" y="-610552"/>
            <a:ext cx="3795221" cy="13208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Box 68">
            <a:extLst>
              <a:ext uri="{FF2B5EF4-FFF2-40B4-BE49-F238E27FC236}">
                <a16:creationId xmlns:a16="http://schemas.microsoft.com/office/drawing/2014/main" id="{67EF62FC-430D-3425-7D10-35D2BF13CF09}"/>
              </a:ext>
            </a:extLst>
          </p:cNvPr>
          <p:cNvSpPr txBox="1"/>
          <p:nvPr/>
        </p:nvSpPr>
        <p:spPr>
          <a:xfrm>
            <a:off x="4676269" y="1633586"/>
            <a:ext cx="700773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</a:rPr>
              <a:t>Оцінка сприйняття </a:t>
            </a:r>
          </a:p>
          <a:p>
            <a:r>
              <a:rPr lang="uk-UA" sz="3200" b="1" dirty="0">
                <a:solidFill>
                  <a:schemeClr val="bg1"/>
                </a:solidFill>
              </a:rPr>
              <a:t>доброчесності </a:t>
            </a:r>
            <a:r>
              <a:rPr lang="en-US" sz="3200" b="1" dirty="0">
                <a:solidFill>
                  <a:schemeClr val="bg1"/>
                </a:solidFill>
              </a:rPr>
              <a:t>(CIPS)</a:t>
            </a:r>
            <a:r>
              <a:rPr lang="uk-UA" sz="3200" b="1" dirty="0">
                <a:solidFill>
                  <a:schemeClr val="bg1"/>
                </a:solidFill>
              </a:rPr>
              <a:t> в</a:t>
            </a:r>
          </a:p>
          <a:p>
            <a:r>
              <a:rPr lang="uk-UA" sz="3200" b="1" dirty="0">
                <a:solidFill>
                  <a:schemeClr val="bg1"/>
                </a:solidFill>
              </a:rPr>
              <a:t>Державній митній службі України</a:t>
            </a:r>
            <a:endParaRPr lang="en-UA" sz="1050" b="1" dirty="0">
              <a:solidFill>
                <a:schemeClr val="bg1"/>
              </a:solidFill>
            </a:endParaRPr>
          </a:p>
        </p:txBody>
      </p:sp>
      <p:pic>
        <p:nvPicPr>
          <p:cNvPr id="71" name="Picture 4" descr="A close-up of a white background&#10;&#10;AI-generated content may be incorrect.">
            <a:extLst>
              <a:ext uri="{FF2B5EF4-FFF2-40B4-BE49-F238E27FC236}">
                <a16:creationId xmlns:a16="http://schemas.microsoft.com/office/drawing/2014/main" id="{9E57F705-C937-25A6-B97B-A6DECBCB26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43443" y="5833458"/>
            <a:ext cx="5712619" cy="940333"/>
          </a:xfrm>
          <a:prstGeom prst="rect">
            <a:avLst/>
          </a:prstGeom>
        </p:spPr>
      </p:pic>
      <p:pic>
        <p:nvPicPr>
          <p:cNvPr id="76" name="Рисунок 75">
            <a:extLst>
              <a:ext uri="{FF2B5EF4-FFF2-40B4-BE49-F238E27FC236}">
                <a16:creationId xmlns:a16="http://schemas.microsoft.com/office/drawing/2014/main" id="{1C5EAFA5-6420-8C19-27B8-AD79F294CB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5304234">
            <a:off x="243966" y="2826420"/>
            <a:ext cx="269637" cy="269637"/>
          </a:xfrm>
          <a:prstGeom prst="rect">
            <a:avLst/>
          </a:prstGeom>
        </p:spPr>
      </p:pic>
      <p:sp>
        <p:nvSpPr>
          <p:cNvPr id="79" name="TextBox 78">
            <a:extLst>
              <a:ext uri="{FF2B5EF4-FFF2-40B4-BE49-F238E27FC236}">
                <a16:creationId xmlns:a16="http://schemas.microsoft.com/office/drawing/2014/main" id="{C4D95A10-7578-C808-08EA-6F4A64F3950B}"/>
              </a:ext>
            </a:extLst>
          </p:cNvPr>
          <p:cNvSpPr txBox="1"/>
          <p:nvPr/>
        </p:nvSpPr>
        <p:spPr>
          <a:xfrm>
            <a:off x="9031458" y="1024542"/>
            <a:ext cx="949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A" dirty="0"/>
          </a:p>
        </p:txBody>
      </p:sp>
      <p:pic>
        <p:nvPicPr>
          <p:cNvPr id="80" name="Рисунок 79">
            <a:extLst>
              <a:ext uri="{FF2B5EF4-FFF2-40B4-BE49-F238E27FC236}">
                <a16:creationId xmlns:a16="http://schemas.microsoft.com/office/drawing/2014/main" id="{3F141088-DA2A-FD2F-9AD3-FDBA6534DF2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5304234">
            <a:off x="227090" y="1961849"/>
            <a:ext cx="269637" cy="269637"/>
          </a:xfrm>
          <a:prstGeom prst="rect">
            <a:avLst/>
          </a:prstGeom>
        </p:spPr>
      </p:pic>
      <p:sp>
        <p:nvSpPr>
          <p:cNvPr id="82" name="TextBox 81">
            <a:extLst>
              <a:ext uri="{FF2B5EF4-FFF2-40B4-BE49-F238E27FC236}">
                <a16:creationId xmlns:a16="http://schemas.microsoft.com/office/drawing/2014/main" id="{65A9B77F-3F39-ADE0-14EB-0472BBEDF679}"/>
              </a:ext>
            </a:extLst>
          </p:cNvPr>
          <p:cNvSpPr txBox="1"/>
          <p:nvPr/>
        </p:nvSpPr>
        <p:spPr>
          <a:xfrm>
            <a:off x="1116274" y="4848222"/>
            <a:ext cx="454660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UA" sz="2000" dirty="0">
                <a:solidFill>
                  <a:srgbClr val="6B84A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Управління з питань запобігання та виявлення корупції Держмитслужби</a:t>
            </a:r>
          </a:p>
        </p:txBody>
      </p:sp>
    </p:spTree>
    <p:extLst>
      <p:ext uri="{BB962C8B-B14F-4D97-AF65-F5344CB8AC3E}">
        <p14:creationId xmlns:p14="http://schemas.microsoft.com/office/powerpoint/2010/main" val="33933361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0724D7C-92D1-291E-A9E8-0F247BB7927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846" t="1062" r="483" b="1062"/>
          <a:stretch/>
        </p:blipFill>
        <p:spPr>
          <a:xfrm>
            <a:off x="-105280" y="12608"/>
            <a:ext cx="3665415" cy="1359467"/>
          </a:xfrm>
          <a:prstGeom prst="rect">
            <a:avLst/>
          </a:prstGeom>
        </p:spPr>
      </p:pic>
      <p:pic>
        <p:nvPicPr>
          <p:cNvPr id="9" name="Picture 9" descr="A blue hexagons with white dots and lines&#10;&#10;AI-generated content may be incorrect.">
            <a:extLst>
              <a:ext uri="{FF2B5EF4-FFF2-40B4-BE49-F238E27FC236}">
                <a16:creationId xmlns:a16="http://schemas.microsoft.com/office/drawing/2014/main" id="{EFCC28CE-2A6F-C41A-52D1-3082D18FFFDC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2713" y="-2437673"/>
            <a:ext cx="9016593" cy="10877394"/>
          </a:xfrm>
          <a:prstGeom prst="rect">
            <a:avLst/>
          </a:prstGeom>
          <a:scene3d>
            <a:camera prst="orthographicFront">
              <a:rot lat="0" lon="21299989" rev="0"/>
            </a:camera>
            <a:lightRig rig="threePt" dir="t"/>
          </a:scene3d>
        </p:spPr>
      </p:pic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C65B252B-B98C-2C13-30B8-956D6E4B0821}"/>
              </a:ext>
            </a:extLst>
          </p:cNvPr>
          <p:cNvCxnSpPr>
            <a:cxnSpLocks/>
          </p:cNvCxnSpPr>
          <p:nvPr/>
        </p:nvCxnSpPr>
        <p:spPr>
          <a:xfrm>
            <a:off x="2052496" y="-610552"/>
            <a:ext cx="3490947" cy="0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9AC18C3E-F589-5352-F21F-33617CC191D8}"/>
              </a:ext>
            </a:extLst>
          </p:cNvPr>
          <p:cNvCxnSpPr>
            <a:cxnSpLocks/>
          </p:cNvCxnSpPr>
          <p:nvPr/>
        </p:nvCxnSpPr>
        <p:spPr>
          <a:xfrm>
            <a:off x="6479381" y="-610552"/>
            <a:ext cx="3795221" cy="13208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Box 68">
            <a:extLst>
              <a:ext uri="{FF2B5EF4-FFF2-40B4-BE49-F238E27FC236}">
                <a16:creationId xmlns:a16="http://schemas.microsoft.com/office/drawing/2014/main" id="{67EF62FC-430D-3425-7D10-35D2BF13CF09}"/>
              </a:ext>
            </a:extLst>
          </p:cNvPr>
          <p:cNvSpPr txBox="1"/>
          <p:nvPr/>
        </p:nvSpPr>
        <p:spPr>
          <a:xfrm>
            <a:off x="1209764" y="447462"/>
            <a:ext cx="235037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b="1" dirty="0">
                <a:solidFill>
                  <a:schemeClr val="bg1"/>
                </a:solidFill>
              </a:rPr>
              <a:t>Оцінка сприйняття </a:t>
            </a:r>
          </a:p>
          <a:p>
            <a:r>
              <a:rPr lang="uk-UA" sz="900" b="1" dirty="0">
                <a:solidFill>
                  <a:schemeClr val="bg1"/>
                </a:solidFill>
              </a:rPr>
              <a:t>доброчесності </a:t>
            </a:r>
            <a:r>
              <a:rPr lang="en-US" sz="900" b="1" dirty="0">
                <a:solidFill>
                  <a:schemeClr val="bg1"/>
                </a:solidFill>
              </a:rPr>
              <a:t>(CIPS)</a:t>
            </a:r>
            <a:r>
              <a:rPr lang="uk-UA" sz="900" b="1" dirty="0">
                <a:solidFill>
                  <a:schemeClr val="bg1"/>
                </a:solidFill>
              </a:rPr>
              <a:t> в</a:t>
            </a:r>
          </a:p>
          <a:p>
            <a:r>
              <a:rPr lang="uk-UA" sz="900" b="1" dirty="0">
                <a:solidFill>
                  <a:schemeClr val="bg1"/>
                </a:solidFill>
              </a:rPr>
              <a:t>Державній митній службі України</a:t>
            </a:r>
            <a:endParaRPr lang="en-UA" sz="900" b="1" dirty="0">
              <a:solidFill>
                <a:schemeClr val="bg1"/>
              </a:solidFill>
            </a:endParaRPr>
          </a:p>
        </p:txBody>
      </p:sp>
      <p:pic>
        <p:nvPicPr>
          <p:cNvPr id="71" name="Picture 4" descr="A close-up of a white background&#10;&#10;AI-generated content may be incorrect.">
            <a:extLst>
              <a:ext uri="{FF2B5EF4-FFF2-40B4-BE49-F238E27FC236}">
                <a16:creationId xmlns:a16="http://schemas.microsoft.com/office/drawing/2014/main" id="{9E57F705-C937-25A6-B97B-A6DECBCB26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27476" y="6316648"/>
            <a:ext cx="2964524" cy="487979"/>
          </a:xfrm>
          <a:prstGeom prst="rect">
            <a:avLst/>
          </a:prstGeom>
        </p:spPr>
      </p:pic>
      <p:sp>
        <p:nvSpPr>
          <p:cNvPr id="72" name="TextBox 71">
            <a:extLst>
              <a:ext uri="{FF2B5EF4-FFF2-40B4-BE49-F238E27FC236}">
                <a16:creationId xmlns:a16="http://schemas.microsoft.com/office/drawing/2014/main" id="{027632CB-970D-6FDA-99B1-2B205D502B5F}"/>
              </a:ext>
            </a:extLst>
          </p:cNvPr>
          <p:cNvSpPr txBox="1"/>
          <p:nvPr/>
        </p:nvSpPr>
        <p:spPr>
          <a:xfrm>
            <a:off x="0" y="1647702"/>
            <a:ext cx="11290300" cy="5156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49580" algn="just">
              <a:lnSpc>
                <a:spcPct val="107000"/>
              </a:lnSpc>
              <a:spcAft>
                <a:spcPts val="800"/>
              </a:spcAft>
            </a:pPr>
            <a:r>
              <a:rPr lang="uk-UA" sz="1400" b="1" dirty="0">
                <a:solidFill>
                  <a:srgbClr val="0978B3"/>
                </a:solidFill>
                <a:effectLst/>
                <a:latin typeface="Segoe UI Symbol" panose="020B0502040204020203" pitchFamily="34" charset="0"/>
                <a:ea typeface="Times New Roman" panose="02020603050405020304" pitchFamily="18" charset="0"/>
                <a:cs typeface="Segoe UI Symbol" panose="020B0502040204020203" pitchFamily="34" charset="0"/>
              </a:rPr>
              <a:t>✓</a:t>
            </a:r>
            <a:r>
              <a:rPr lang="uk-UA" sz="1400" b="1" dirty="0">
                <a:solidFill>
                  <a:srgbClr val="0978B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600" b="1" dirty="0">
                <a:solidFill>
                  <a:srgbClr val="0978B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CIPS показало, що сприйняття доброчесності Держмитслужби змінилося за останній рік</a:t>
            </a:r>
            <a:r>
              <a:rPr lang="uk-UA" sz="1600" dirty="0">
                <a:solidFill>
                  <a:srgbClr val="0978B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A" sz="1400" dirty="0">
              <a:solidFill>
                <a:srgbClr val="0978B3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07000"/>
              </a:lnSpc>
              <a:spcAft>
                <a:spcPts val="800"/>
              </a:spcAft>
            </a:pPr>
            <a:endParaRPr lang="en-US" sz="4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07000"/>
              </a:lnSpc>
              <a:spcAft>
                <a:spcPts val="800"/>
              </a:spcAft>
            </a:pPr>
            <a:r>
              <a:rPr lang="uk-UA" sz="1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Заплановані дії: Державна митна служба України і надалі буде регулярно проводити CIPS (щорічно)</a:t>
            </a:r>
            <a:r>
              <a:rPr lang="uk-UA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A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07000"/>
              </a:lnSpc>
              <a:spcAft>
                <a:spcPts val="800"/>
              </a:spcAft>
            </a:pPr>
            <a:r>
              <a:rPr lang="uk-UA" sz="1600" b="1" dirty="0">
                <a:solidFill>
                  <a:srgbClr val="0978B3"/>
                </a:solidFill>
                <a:effectLst/>
                <a:latin typeface="Segoe UI Symbol" panose="020B0502040204020203" pitchFamily="34" charset="0"/>
                <a:ea typeface="Times New Roman" panose="02020603050405020304" pitchFamily="18" charset="0"/>
                <a:cs typeface="Segoe UI Symbol" panose="020B0502040204020203" pitchFamily="34" charset="0"/>
              </a:rPr>
              <a:t>✓</a:t>
            </a:r>
            <a:r>
              <a:rPr lang="uk-UA" sz="1600" b="1" dirty="0">
                <a:solidFill>
                  <a:srgbClr val="0978B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Сприйняття приватним сектором покращилося між першим і другим проведенням CIPS. </a:t>
            </a:r>
            <a:endParaRPr lang="en-UA" sz="1600" b="1" dirty="0">
              <a:solidFill>
                <a:srgbClr val="0978B3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07000"/>
              </a:lnSpc>
              <a:spcAft>
                <a:spcPts val="800"/>
              </a:spcAft>
            </a:pPr>
            <a:endParaRPr lang="uk-UA" sz="4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07000"/>
              </a:lnSpc>
              <a:spcAft>
                <a:spcPts val="800"/>
              </a:spcAft>
            </a:pP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ефективної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взаємодії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приватним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сектором та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прозорості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Державна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митна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служба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запустила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оновлений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Антикорупційний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портал.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ресурс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спрямований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покращення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доступу до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посилення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інституційної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спроможності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сфері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доброчесності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довіри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бізнес-спільноти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митних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органів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Розроблення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модернізація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порталу стали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можливими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підтримки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проєкту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EU4PFM.</a:t>
            </a:r>
          </a:p>
          <a:p>
            <a:pPr indent="449580" algn="just">
              <a:lnSpc>
                <a:spcPct val="107000"/>
              </a:lnSpc>
              <a:spcAft>
                <a:spcPts val="800"/>
              </a:spcAft>
            </a:pPr>
            <a:r>
              <a:rPr lang="uk-UA" sz="1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Заплановані дії: продовжувати зміцнювати партнерство та взаємовідносини з бізнесом. Розглянути можливість посилення співпраці та визначення можливостей для спільних дій у майбутньому, спільно організовані тренінги, зустрічі, спільні відповіді на спільні виклики тощо. </a:t>
            </a:r>
            <a:endParaRPr lang="en-UA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07000"/>
              </a:lnSpc>
              <a:spcAft>
                <a:spcPts val="800"/>
              </a:spcAft>
            </a:pPr>
            <a:endParaRPr lang="uk-UA" sz="14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9580">
              <a:lnSpc>
                <a:spcPct val="107000"/>
              </a:lnSpc>
              <a:spcAft>
                <a:spcPts val="800"/>
              </a:spcAft>
            </a:pPr>
            <a:r>
              <a:rPr lang="uk-UA" sz="1400" b="1" dirty="0">
                <a:solidFill>
                  <a:srgbClr val="0978B3"/>
                </a:solidFill>
                <a:effectLst/>
                <a:latin typeface="Segoe UI Symbol" panose="020B0502040204020203" pitchFamily="34" charset="0"/>
                <a:ea typeface="Times New Roman" panose="02020603050405020304" pitchFamily="18" charset="0"/>
                <a:cs typeface="Segoe UI Symbol" panose="020B0502040204020203" pitchFamily="34" charset="0"/>
              </a:rPr>
              <a:t>✓</a:t>
            </a:r>
            <a:r>
              <a:rPr lang="uk-UA" sz="1400" b="1" dirty="0">
                <a:solidFill>
                  <a:srgbClr val="0978B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CIPS виявило наявність сприйнятого розриву між словами та діями за всіма ключовими факторами: усі визнають існування        </a:t>
            </a:r>
            <a:r>
              <a:rPr lang="en-US" sz="1400" b="1" dirty="0">
                <a:solidFill>
                  <a:srgbClr val="0978B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uk-UA" sz="1400" b="1" dirty="0">
                <a:solidFill>
                  <a:srgbClr val="0978B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антикорупційних механізмів, але не всі їх використовують або відчувають, що вони працюють / реально застосовуються. </a:t>
            </a:r>
            <a:endParaRPr lang="en-UA" sz="1400" b="1" dirty="0">
              <a:solidFill>
                <a:srgbClr val="0978B3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9580">
              <a:lnSpc>
                <a:spcPct val="107000"/>
              </a:lnSpc>
              <a:spcAft>
                <a:spcPts val="800"/>
              </a:spcAft>
            </a:pPr>
            <a:endParaRPr lang="uk-UA" sz="4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07000"/>
              </a:lnSpc>
              <a:spcAft>
                <a:spcPts val="800"/>
              </a:spcAft>
            </a:pPr>
            <a:r>
              <a:rPr lang="uk-UA" sz="1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Заплановані дії: Відкритість до реформ, мотивація до просування доброчесності</a:t>
            </a:r>
            <a:endParaRPr lang="en-UA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Segoe UI Symbol" panose="020B0502040204020203" pitchFamily="34" charset="0"/>
              </a:rPr>
              <a:t> </a:t>
            </a:r>
            <a:endParaRPr lang="en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A" dirty="0"/>
          </a:p>
        </p:txBody>
      </p:sp>
      <p:pic>
        <p:nvPicPr>
          <p:cNvPr id="76" name="Рисунок 75">
            <a:extLst>
              <a:ext uri="{FF2B5EF4-FFF2-40B4-BE49-F238E27FC236}">
                <a16:creationId xmlns:a16="http://schemas.microsoft.com/office/drawing/2014/main" id="{1C5EAFA5-6420-8C19-27B8-AD79F294CB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5304234">
            <a:off x="243966" y="2826420"/>
            <a:ext cx="269637" cy="269637"/>
          </a:xfrm>
          <a:prstGeom prst="rect">
            <a:avLst/>
          </a:prstGeom>
        </p:spPr>
      </p:pic>
      <p:pic>
        <p:nvPicPr>
          <p:cNvPr id="77" name="Рисунок 76">
            <a:extLst>
              <a:ext uri="{FF2B5EF4-FFF2-40B4-BE49-F238E27FC236}">
                <a16:creationId xmlns:a16="http://schemas.microsoft.com/office/drawing/2014/main" id="{A2B325E6-26D9-DF71-715A-CA483EAB31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5304234">
            <a:off x="228635" y="5589300"/>
            <a:ext cx="283425" cy="283425"/>
          </a:xfrm>
          <a:prstGeom prst="rect">
            <a:avLst/>
          </a:prstGeom>
        </p:spPr>
      </p:pic>
      <p:sp>
        <p:nvSpPr>
          <p:cNvPr id="79" name="TextBox 78">
            <a:extLst>
              <a:ext uri="{FF2B5EF4-FFF2-40B4-BE49-F238E27FC236}">
                <a16:creationId xmlns:a16="http://schemas.microsoft.com/office/drawing/2014/main" id="{C4D95A10-7578-C808-08EA-6F4A64F3950B}"/>
              </a:ext>
            </a:extLst>
          </p:cNvPr>
          <p:cNvSpPr txBox="1"/>
          <p:nvPr/>
        </p:nvSpPr>
        <p:spPr>
          <a:xfrm>
            <a:off x="9031458" y="1024542"/>
            <a:ext cx="949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A" dirty="0"/>
          </a:p>
        </p:txBody>
      </p:sp>
      <p:pic>
        <p:nvPicPr>
          <p:cNvPr id="80" name="Рисунок 79">
            <a:extLst>
              <a:ext uri="{FF2B5EF4-FFF2-40B4-BE49-F238E27FC236}">
                <a16:creationId xmlns:a16="http://schemas.microsoft.com/office/drawing/2014/main" id="{3F141088-DA2A-FD2F-9AD3-FDBA6534DF2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5304234">
            <a:off x="227090" y="1961849"/>
            <a:ext cx="269637" cy="269637"/>
          </a:xfrm>
          <a:prstGeom prst="rect">
            <a:avLst/>
          </a:prstGeom>
        </p:spPr>
      </p:pic>
      <p:pic>
        <p:nvPicPr>
          <p:cNvPr id="2" name="УКР Синій.png" descr="УКР Синій.png">
            <a:extLst>
              <a:ext uri="{FF2B5EF4-FFF2-40B4-BE49-F238E27FC236}">
                <a16:creationId xmlns:a16="http://schemas.microsoft.com/office/drawing/2014/main" id="{813490E3-87A1-E0B4-F814-EB4015856DE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-69388" t="468" r="69388" b="468"/>
          <a:stretch/>
        </p:blipFill>
        <p:spPr>
          <a:xfrm>
            <a:off x="8088064" y="151525"/>
            <a:ext cx="3786341" cy="1607536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4732821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0724D7C-92D1-291E-A9E8-0F247BB7927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846" t="1062" r="483" b="1062"/>
          <a:stretch/>
        </p:blipFill>
        <p:spPr>
          <a:xfrm>
            <a:off x="-61947" y="-9210"/>
            <a:ext cx="3678115" cy="1364178"/>
          </a:xfrm>
          <a:prstGeom prst="rect">
            <a:avLst/>
          </a:prstGeom>
        </p:spPr>
      </p:pic>
      <p:pic>
        <p:nvPicPr>
          <p:cNvPr id="9" name="Picture 9" descr="A blue hexagons with white dots and lines&#10;&#10;AI-generated content may be incorrect.">
            <a:extLst>
              <a:ext uri="{FF2B5EF4-FFF2-40B4-BE49-F238E27FC236}">
                <a16:creationId xmlns:a16="http://schemas.microsoft.com/office/drawing/2014/main" id="{EFCC28CE-2A6F-C41A-52D1-3082D18FFFDC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407" y="-2009697"/>
            <a:ext cx="9016593" cy="10877394"/>
          </a:xfrm>
          <a:prstGeom prst="rect">
            <a:avLst/>
          </a:prstGeom>
          <a:scene3d>
            <a:camera prst="orthographicFront">
              <a:rot lat="0" lon="21299989" rev="0"/>
            </a:camera>
            <a:lightRig rig="threePt" dir="t"/>
          </a:scene3d>
        </p:spPr>
      </p:pic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C65B252B-B98C-2C13-30B8-956D6E4B0821}"/>
              </a:ext>
            </a:extLst>
          </p:cNvPr>
          <p:cNvCxnSpPr>
            <a:cxnSpLocks/>
          </p:cNvCxnSpPr>
          <p:nvPr/>
        </p:nvCxnSpPr>
        <p:spPr>
          <a:xfrm>
            <a:off x="2052496" y="-610552"/>
            <a:ext cx="3490947" cy="0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9AC18C3E-F589-5352-F21F-33617CC191D8}"/>
              </a:ext>
            </a:extLst>
          </p:cNvPr>
          <p:cNvCxnSpPr>
            <a:cxnSpLocks/>
          </p:cNvCxnSpPr>
          <p:nvPr/>
        </p:nvCxnSpPr>
        <p:spPr>
          <a:xfrm>
            <a:off x="6479381" y="-610552"/>
            <a:ext cx="3795221" cy="13208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Box 68">
            <a:extLst>
              <a:ext uri="{FF2B5EF4-FFF2-40B4-BE49-F238E27FC236}">
                <a16:creationId xmlns:a16="http://schemas.microsoft.com/office/drawing/2014/main" id="{67EF62FC-430D-3425-7D10-35D2BF13CF09}"/>
              </a:ext>
            </a:extLst>
          </p:cNvPr>
          <p:cNvSpPr txBox="1"/>
          <p:nvPr/>
        </p:nvSpPr>
        <p:spPr>
          <a:xfrm>
            <a:off x="1321297" y="447461"/>
            <a:ext cx="196800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b="1" dirty="0">
                <a:solidFill>
                  <a:schemeClr val="bg1"/>
                </a:solidFill>
              </a:rPr>
              <a:t>Оцінка сприйняття </a:t>
            </a:r>
          </a:p>
          <a:p>
            <a:r>
              <a:rPr lang="uk-UA" sz="900" b="1" dirty="0">
                <a:solidFill>
                  <a:schemeClr val="bg1"/>
                </a:solidFill>
              </a:rPr>
              <a:t>доброчесності </a:t>
            </a:r>
            <a:r>
              <a:rPr lang="en-US" sz="900" b="1" dirty="0">
                <a:solidFill>
                  <a:schemeClr val="bg1"/>
                </a:solidFill>
              </a:rPr>
              <a:t>(CIPS)</a:t>
            </a:r>
            <a:r>
              <a:rPr lang="uk-UA" sz="900" b="1" dirty="0">
                <a:solidFill>
                  <a:schemeClr val="bg1"/>
                </a:solidFill>
              </a:rPr>
              <a:t> в</a:t>
            </a:r>
          </a:p>
          <a:p>
            <a:r>
              <a:rPr lang="uk-UA" sz="900" b="1" dirty="0">
                <a:solidFill>
                  <a:schemeClr val="bg1"/>
                </a:solidFill>
              </a:rPr>
              <a:t>Державній митній службі України</a:t>
            </a:r>
            <a:endParaRPr lang="en-UA" sz="900" b="1" dirty="0">
              <a:solidFill>
                <a:schemeClr val="bg1"/>
              </a:solidFill>
            </a:endParaRPr>
          </a:p>
        </p:txBody>
      </p:sp>
      <p:pic>
        <p:nvPicPr>
          <p:cNvPr id="71" name="Picture 4" descr="A close-up of a white background&#10;&#10;AI-generated content may be incorrect.">
            <a:extLst>
              <a:ext uri="{FF2B5EF4-FFF2-40B4-BE49-F238E27FC236}">
                <a16:creationId xmlns:a16="http://schemas.microsoft.com/office/drawing/2014/main" id="{9E57F705-C937-25A6-B97B-A6DECBCB26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27476" y="6316648"/>
            <a:ext cx="2964524" cy="487979"/>
          </a:xfrm>
          <a:prstGeom prst="rect">
            <a:avLst/>
          </a:prstGeom>
        </p:spPr>
      </p:pic>
      <p:sp>
        <p:nvSpPr>
          <p:cNvPr id="72" name="TextBox 71">
            <a:extLst>
              <a:ext uri="{FF2B5EF4-FFF2-40B4-BE49-F238E27FC236}">
                <a16:creationId xmlns:a16="http://schemas.microsoft.com/office/drawing/2014/main" id="{027632CB-970D-6FDA-99B1-2B205D502B5F}"/>
              </a:ext>
            </a:extLst>
          </p:cNvPr>
          <p:cNvSpPr txBox="1"/>
          <p:nvPr/>
        </p:nvSpPr>
        <p:spPr>
          <a:xfrm>
            <a:off x="211451" y="1136831"/>
            <a:ext cx="11769097" cy="70216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49580" algn="just">
              <a:lnSpc>
                <a:spcPct val="107000"/>
              </a:lnSpc>
              <a:spcAft>
                <a:spcPts val="800"/>
              </a:spcAft>
            </a:pPr>
            <a:endParaRPr lang="en-UA" sz="500" b="1" dirty="0">
              <a:solidFill>
                <a:srgbClr val="0978B3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07000"/>
              </a:lnSpc>
              <a:spcAft>
                <a:spcPts val="800"/>
              </a:spcAft>
            </a:pPr>
            <a:r>
              <a:rPr lang="uk-UA" sz="1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Заплановані дії: Продовжувати працювати над формуванням внутрішньої культури доброчесності. Залучення молодих співробітників, щоб дати їм голос у змінах і краще зрозуміти, як реформи впливають на їхнє сприйняття та поведінку. </a:t>
            </a:r>
            <a:endParaRPr lang="en-US" sz="14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межах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реалізації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Стратегії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персоналом на 2025–2030 роки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Держмитслужба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вибудовує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системний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діалог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закладами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вищої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освіти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допомоги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студентам у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розумінні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сучасних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вимог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професії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умов для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їхнього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подальшого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професійного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зростання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1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контексті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представники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Департаменту по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роботі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персоналом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Держмитслужби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здійснили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робочий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візит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Університету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митної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справи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фінансів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Дніпрі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одного з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ключових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освітніх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центрів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підготовці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фахівців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митної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</a:p>
          <a:p>
            <a:pPr algn="just"/>
            <a:endParaRPr lang="ru-RU" sz="1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зустрічі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відбулося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підписання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Меморандуму про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взаємодію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співробітництво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закріплює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спільні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наміри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удосконалення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освітнього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процесу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підтримки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студентів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розширення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можливостей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інтеграції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митних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органах.</a:t>
            </a:r>
          </a:p>
          <a:p>
            <a:pPr algn="just"/>
            <a:endParaRPr lang="ru-RU" sz="1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Окремим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блоком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візиту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стала робота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студентами.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Фахівці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Держмитслужби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презентували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професійний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стандарт «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Інспектор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митний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затверджений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2025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році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документ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окреслює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чіткий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портрет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сучасного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митника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необхідних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компетентностей і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знань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практичних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навичок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потрібних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ефективної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захисту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економічної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держави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Завдяки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стандарту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студенти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вже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навчання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зможуть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орієнтуватися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зрозумілі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професійні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вимоги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краще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усвідомлювати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яким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представник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митної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служби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нового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покоління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1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підтримати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талановиту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молодь та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відкрити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неї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додаткові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можливості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Держмитслужба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презентувала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всеукраїнський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конкурс «Код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митника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Ця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ініціатива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спрямована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виявлення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здібних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студентів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їхніх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інноваційних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ідей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Конкурс стане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майданчиком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на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якому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молоді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люди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зможуть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проявити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свої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навички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отримати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професійну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оцінку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зробити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перший крок до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майбутньої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кар’єри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митних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органах.</a:t>
            </a:r>
          </a:p>
          <a:p>
            <a:pPr algn="just"/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Учасники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заходу обговорили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перспективи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довгострокової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співпраці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зокрема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спільних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освітніх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проєктів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стажувань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практичної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підготовки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студентів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</a:p>
          <a:p>
            <a:pPr algn="just"/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синергії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Держмитслужби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Міністерства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освіти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науки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закладів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вищої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освіти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надалі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вибудовуватимуться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партнерські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програми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відкриватимуть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молоді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шлях до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професійного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становлення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митних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органах.</a:t>
            </a:r>
          </a:p>
          <a:p>
            <a:pPr indent="449580" algn="just">
              <a:lnSpc>
                <a:spcPct val="107000"/>
              </a:lnSpc>
              <a:spcAft>
                <a:spcPts val="800"/>
              </a:spcAft>
            </a:pPr>
            <a:endParaRPr lang="uk-UA" sz="16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Segoe UI Symbol" panose="020B0502040204020203" pitchFamily="34" charset="0"/>
              </a:rPr>
              <a:t> </a:t>
            </a:r>
            <a:endParaRPr lang="en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A" dirty="0"/>
          </a:p>
        </p:txBody>
      </p:sp>
      <p:pic>
        <p:nvPicPr>
          <p:cNvPr id="77" name="Рисунок 76">
            <a:extLst>
              <a:ext uri="{FF2B5EF4-FFF2-40B4-BE49-F238E27FC236}">
                <a16:creationId xmlns:a16="http://schemas.microsoft.com/office/drawing/2014/main" id="{A2B325E6-26D9-DF71-715A-CA483EAB31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5304234">
            <a:off x="3721682" y="878178"/>
            <a:ext cx="335766" cy="33576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9089F19-A95E-D238-1B2F-07232C4DD581}"/>
              </a:ext>
            </a:extLst>
          </p:cNvPr>
          <p:cNvSpPr txBox="1"/>
          <p:nvPr/>
        </p:nvSpPr>
        <p:spPr>
          <a:xfrm>
            <a:off x="3819584" y="193691"/>
            <a:ext cx="583478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00" b="1" dirty="0">
                <a:solidFill>
                  <a:srgbClr val="0978B3"/>
                </a:solidFill>
                <a:effectLst/>
                <a:latin typeface="Segoe UI Symbol" panose="020B0502040204020203" pitchFamily="34" charset="0"/>
                <a:ea typeface="Times New Roman" panose="02020603050405020304" pitchFamily="18" charset="0"/>
                <a:cs typeface="Segoe UI Symbol" panose="020B0502040204020203" pitchFamily="34" charset="0"/>
              </a:rPr>
              <a:t>✓</a:t>
            </a:r>
            <a:r>
              <a:rPr lang="uk-UA" sz="1800" b="1" dirty="0">
                <a:solidFill>
                  <a:srgbClr val="0978B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Сприйняття посадових осіб митниці погіршилося між першим і другим проведенням CIPS</a:t>
            </a:r>
          </a:p>
          <a:p>
            <a:endParaRPr lang="en-UA" dirty="0"/>
          </a:p>
        </p:txBody>
      </p:sp>
      <p:pic>
        <p:nvPicPr>
          <p:cNvPr id="3" name="УКР Синій.png" descr="УКР Синій.png">
            <a:extLst>
              <a:ext uri="{FF2B5EF4-FFF2-40B4-BE49-F238E27FC236}">
                <a16:creationId xmlns:a16="http://schemas.microsoft.com/office/drawing/2014/main" id="{3255DDB8-90FA-0928-6D57-55756A1984B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-69388" t="468" r="69388" b="468"/>
          <a:stretch/>
        </p:blipFill>
        <p:spPr>
          <a:xfrm>
            <a:off x="8887415" y="243197"/>
            <a:ext cx="2774374" cy="1177894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2638365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0724D7C-92D1-291E-A9E8-0F247BB7927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846" t="1062" r="483" b="1062"/>
          <a:stretch/>
        </p:blipFill>
        <p:spPr>
          <a:xfrm>
            <a:off x="-211015" y="-23395"/>
            <a:ext cx="3640015" cy="1350047"/>
          </a:xfrm>
          <a:prstGeom prst="rect">
            <a:avLst/>
          </a:prstGeom>
        </p:spPr>
      </p:pic>
      <p:pic>
        <p:nvPicPr>
          <p:cNvPr id="9" name="Picture 9" descr="A blue hexagons with white dots and lines&#10;&#10;AI-generated content may be incorrect.">
            <a:extLst>
              <a:ext uri="{FF2B5EF4-FFF2-40B4-BE49-F238E27FC236}">
                <a16:creationId xmlns:a16="http://schemas.microsoft.com/office/drawing/2014/main" id="{EFCC28CE-2A6F-C41A-52D1-3082D18FFFDC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2713" y="-2437673"/>
            <a:ext cx="9016593" cy="10877394"/>
          </a:xfrm>
          <a:prstGeom prst="rect">
            <a:avLst/>
          </a:prstGeom>
          <a:scene3d>
            <a:camera prst="orthographicFront">
              <a:rot lat="0" lon="21299989" rev="0"/>
            </a:camera>
            <a:lightRig rig="threePt" dir="t"/>
          </a:scene3d>
        </p:spPr>
      </p:pic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C65B252B-B98C-2C13-30B8-956D6E4B0821}"/>
              </a:ext>
            </a:extLst>
          </p:cNvPr>
          <p:cNvCxnSpPr>
            <a:cxnSpLocks/>
          </p:cNvCxnSpPr>
          <p:nvPr/>
        </p:nvCxnSpPr>
        <p:spPr>
          <a:xfrm>
            <a:off x="2052496" y="-610552"/>
            <a:ext cx="3490947" cy="0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9AC18C3E-F589-5352-F21F-33617CC191D8}"/>
              </a:ext>
            </a:extLst>
          </p:cNvPr>
          <p:cNvCxnSpPr>
            <a:cxnSpLocks/>
          </p:cNvCxnSpPr>
          <p:nvPr/>
        </p:nvCxnSpPr>
        <p:spPr>
          <a:xfrm>
            <a:off x="6479381" y="-610552"/>
            <a:ext cx="3795221" cy="13208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Box 68">
            <a:extLst>
              <a:ext uri="{FF2B5EF4-FFF2-40B4-BE49-F238E27FC236}">
                <a16:creationId xmlns:a16="http://schemas.microsoft.com/office/drawing/2014/main" id="{67EF62FC-430D-3425-7D10-35D2BF13CF09}"/>
              </a:ext>
            </a:extLst>
          </p:cNvPr>
          <p:cNvSpPr txBox="1"/>
          <p:nvPr/>
        </p:nvSpPr>
        <p:spPr>
          <a:xfrm>
            <a:off x="1202754" y="397712"/>
            <a:ext cx="235037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b="1" dirty="0">
                <a:solidFill>
                  <a:schemeClr val="bg1"/>
                </a:solidFill>
              </a:rPr>
              <a:t>Оцінка сприйняття </a:t>
            </a:r>
          </a:p>
          <a:p>
            <a:r>
              <a:rPr lang="uk-UA" sz="900" b="1" dirty="0">
                <a:solidFill>
                  <a:schemeClr val="bg1"/>
                </a:solidFill>
              </a:rPr>
              <a:t>доброчесності </a:t>
            </a:r>
            <a:r>
              <a:rPr lang="en-US" sz="900" b="1" dirty="0">
                <a:solidFill>
                  <a:schemeClr val="bg1"/>
                </a:solidFill>
              </a:rPr>
              <a:t>(CIPS)</a:t>
            </a:r>
            <a:r>
              <a:rPr lang="uk-UA" sz="900" b="1" dirty="0">
                <a:solidFill>
                  <a:schemeClr val="bg1"/>
                </a:solidFill>
              </a:rPr>
              <a:t> в</a:t>
            </a:r>
          </a:p>
          <a:p>
            <a:r>
              <a:rPr lang="uk-UA" sz="900" b="1" dirty="0">
                <a:solidFill>
                  <a:schemeClr val="bg1"/>
                </a:solidFill>
              </a:rPr>
              <a:t>Державній митній службі України</a:t>
            </a:r>
            <a:endParaRPr lang="en-UA" sz="900" b="1" dirty="0">
              <a:solidFill>
                <a:schemeClr val="bg1"/>
              </a:solidFill>
            </a:endParaRPr>
          </a:p>
        </p:txBody>
      </p:sp>
      <p:pic>
        <p:nvPicPr>
          <p:cNvPr id="71" name="Picture 4" descr="A close-up of a white background&#10;&#10;AI-generated content may be incorrect.">
            <a:extLst>
              <a:ext uri="{FF2B5EF4-FFF2-40B4-BE49-F238E27FC236}">
                <a16:creationId xmlns:a16="http://schemas.microsoft.com/office/drawing/2014/main" id="{9E57F705-C937-25A6-B97B-A6DECBCB26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27476" y="6316648"/>
            <a:ext cx="2964524" cy="487979"/>
          </a:xfrm>
          <a:prstGeom prst="rect">
            <a:avLst/>
          </a:prstGeom>
        </p:spPr>
      </p:pic>
      <p:sp>
        <p:nvSpPr>
          <p:cNvPr id="72" name="TextBox 71">
            <a:extLst>
              <a:ext uri="{FF2B5EF4-FFF2-40B4-BE49-F238E27FC236}">
                <a16:creationId xmlns:a16="http://schemas.microsoft.com/office/drawing/2014/main" id="{027632CB-970D-6FDA-99B1-2B205D502B5F}"/>
              </a:ext>
            </a:extLst>
          </p:cNvPr>
          <p:cNvSpPr txBox="1"/>
          <p:nvPr/>
        </p:nvSpPr>
        <p:spPr>
          <a:xfrm>
            <a:off x="219703" y="1544576"/>
            <a:ext cx="11499835" cy="6474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49580" algn="just">
              <a:lnSpc>
                <a:spcPct val="107000"/>
              </a:lnSpc>
              <a:spcAft>
                <a:spcPts val="800"/>
              </a:spcAft>
            </a:pPr>
            <a:r>
              <a:rPr lang="uk-UA" sz="1600" b="1" dirty="0">
                <a:solidFill>
                  <a:srgbClr val="0978B3"/>
                </a:solidFill>
                <a:effectLst/>
                <a:latin typeface="Segoe UI Symbol" panose="020B0502040204020203" pitchFamily="34" charset="0"/>
                <a:ea typeface="Times New Roman" panose="02020603050405020304" pitchFamily="18" charset="0"/>
                <a:cs typeface="Segoe UI Symbol" panose="020B0502040204020203" pitchFamily="34" charset="0"/>
              </a:rPr>
              <a:t>✓</a:t>
            </a:r>
            <a:r>
              <a:rPr lang="uk-UA" sz="1600" b="1" dirty="0">
                <a:solidFill>
                  <a:srgbClr val="0978B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Результати CIPS можна пов’язати з ключовими вимірами діяльності митниці (наприклад, WCO PMM), і це має бути враховано в новій організаційній стратегії ДМС поряд із планом антикорупційних дій.</a:t>
            </a:r>
            <a:endParaRPr lang="en-UA" sz="1600" b="1" dirty="0">
              <a:solidFill>
                <a:srgbClr val="0978B3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07000"/>
              </a:lnSpc>
              <a:spcAft>
                <a:spcPts val="800"/>
              </a:spcAft>
            </a:pPr>
            <a:endParaRPr lang="uk-UA" sz="14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07000"/>
              </a:lnSpc>
              <a:spcAft>
                <a:spcPts val="800"/>
              </a:spcAft>
            </a:pPr>
            <a:r>
              <a:rPr lang="uk-UA" sz="1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Заплановані дії: Продовжувати аналіз даних CIPS — як всередині, так і спільно з бізнесом / громадянськістю тощо.</a:t>
            </a:r>
            <a:endParaRPr lang="en-UA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07000"/>
              </a:lnSpc>
              <a:spcAft>
                <a:spcPts val="800"/>
              </a:spcAft>
            </a:pPr>
            <a:r>
              <a:rPr lang="uk-UA" sz="1600" b="1" dirty="0">
                <a:solidFill>
                  <a:srgbClr val="0978B3"/>
                </a:solidFill>
                <a:effectLst/>
                <a:latin typeface="Segoe UI Symbol" panose="020B0502040204020203" pitchFamily="34" charset="0"/>
                <a:ea typeface="Times New Roman" panose="02020603050405020304" pitchFamily="18" charset="0"/>
                <a:cs typeface="Segoe UI Symbol" panose="020B0502040204020203" pitchFamily="34" charset="0"/>
              </a:rPr>
              <a:t>✓</a:t>
            </a:r>
            <a:r>
              <a:rPr lang="uk-UA" sz="1600" b="1" dirty="0">
                <a:solidFill>
                  <a:srgbClr val="0978B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20% посадових осіб Держмитслужби стикалися з певною формою загроз з боку організованої злочинності (приблизно 14% — психологічні, 6% — фізичні).</a:t>
            </a:r>
            <a:endParaRPr lang="en-UA" sz="1600" b="1" dirty="0">
              <a:solidFill>
                <a:srgbClr val="0978B3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07000"/>
              </a:lnSpc>
              <a:spcAft>
                <a:spcPts val="800"/>
              </a:spcAft>
            </a:pPr>
            <a:endParaRPr lang="uk-UA" sz="14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07000"/>
              </a:lnSpc>
              <a:spcAft>
                <a:spcPts val="800"/>
              </a:spcAft>
            </a:pPr>
            <a:r>
              <a:rPr lang="uk-UA" sz="1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Заплановані дії:</a:t>
            </a:r>
            <a:endParaRPr lang="en-UA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07000"/>
              </a:lnSpc>
              <a:spcAft>
                <a:spcPts val="800"/>
              </a:spcAft>
            </a:pPr>
            <a:r>
              <a:rPr lang="uk-UA" sz="1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▪ Підвищити обізнаність про цю проблему серед національних (і міжнародних) зацікавлених сторін з метою залучення більшої зовнішньої підтримки. </a:t>
            </a:r>
            <a:endParaRPr lang="en-UA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07000"/>
              </a:lnSpc>
              <a:spcAft>
                <a:spcPts val="800"/>
              </a:spcAft>
            </a:pPr>
            <a:r>
              <a:rPr lang="uk-UA" sz="1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▪ Взаємодіяти з ВМО та іншими організаціями, що досліджують зв’язки між організованою злочинністю та корупцією в митниці, а також заходи щодо підтримки й захисту митників від впливу.</a:t>
            </a:r>
            <a:endParaRPr lang="en-UA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07000"/>
              </a:lnSpc>
              <a:spcAft>
                <a:spcPts val="800"/>
              </a:spcAft>
            </a:pPr>
            <a:r>
              <a:rPr lang="uk-UA" sz="1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▪ Далі розвивати алгоритм, щоб краще підготувати працівників до реагування у сценаріях тиску з боку організованої злочинності. ▪ Посилити інформаційні повідомлення до персоналу з наголосом, що Держмитслужба підтримуватиме їх у таких випадках (наприклад, </a:t>
            </a:r>
            <a:r>
              <a:rPr lang="uk-UA" sz="14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постери</a:t>
            </a:r>
            <a:r>
              <a:rPr lang="uk-UA" sz="1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 ключовими меседжами). </a:t>
            </a:r>
            <a:endParaRPr lang="en-UA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07000"/>
              </a:lnSpc>
              <a:spcAft>
                <a:spcPts val="800"/>
              </a:spcAft>
            </a:pPr>
            <a:r>
              <a:rPr lang="uk-UA" sz="1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▪ Розглянути можливість додати часову рамку до цього блоку запитань у наступній ітерації CIPS (наприклад: «Чи стикалися ви з цим протягом останнього року?»), щоб забезпечити легше порівняння в часі</a:t>
            </a:r>
            <a:r>
              <a:rPr lang="uk-UA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A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Segoe UI Symbol" panose="020B0502040204020203" pitchFamily="34" charset="0"/>
              </a:rPr>
              <a:t> </a:t>
            </a:r>
            <a:endParaRPr lang="en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A" dirty="0"/>
          </a:p>
        </p:txBody>
      </p:sp>
      <p:pic>
        <p:nvPicPr>
          <p:cNvPr id="73" name="Рисунок 72">
            <a:extLst>
              <a:ext uri="{FF2B5EF4-FFF2-40B4-BE49-F238E27FC236}">
                <a16:creationId xmlns:a16="http://schemas.microsoft.com/office/drawing/2014/main" id="{8030BCCA-DAEC-2022-69D8-CD87DCE9244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5304234">
            <a:off x="401783" y="2179154"/>
            <a:ext cx="329941" cy="329941"/>
          </a:xfrm>
          <a:prstGeom prst="rect">
            <a:avLst/>
          </a:prstGeom>
        </p:spPr>
      </p:pic>
      <p:pic>
        <p:nvPicPr>
          <p:cNvPr id="77" name="Рисунок 76">
            <a:extLst>
              <a:ext uri="{FF2B5EF4-FFF2-40B4-BE49-F238E27FC236}">
                <a16:creationId xmlns:a16="http://schemas.microsoft.com/office/drawing/2014/main" id="{A2B325E6-26D9-DF71-715A-CA483EAB31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5304234">
            <a:off x="395307" y="3476945"/>
            <a:ext cx="335766" cy="335766"/>
          </a:xfrm>
          <a:prstGeom prst="rect">
            <a:avLst/>
          </a:prstGeom>
        </p:spPr>
      </p:pic>
      <p:pic>
        <p:nvPicPr>
          <p:cNvPr id="2" name="УКР Синій.png" descr="УКР Синій.png">
            <a:extLst>
              <a:ext uri="{FF2B5EF4-FFF2-40B4-BE49-F238E27FC236}">
                <a16:creationId xmlns:a16="http://schemas.microsoft.com/office/drawing/2014/main" id="{B86DE976-0A0A-FF95-FA59-C3251B0A4188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-69388" t="468" r="69388" b="468"/>
          <a:stretch/>
        </p:blipFill>
        <p:spPr>
          <a:xfrm>
            <a:off x="8191538" y="156615"/>
            <a:ext cx="3528000" cy="1497855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80168496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10090</TotalTime>
  <Words>792</Words>
  <Application>Microsoft Office PowerPoint</Application>
  <PresentationFormat>Широкоэкранный</PresentationFormat>
  <Paragraphs>54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Customs Integrity Perception Survey (CIPS) — міжнародне опитування, розроблене Всесвітньою митною організацією (ВМО) у межах Програми A-CIP. Воно вимірює сприйняття доброчесності в митній системі серед працівників митних органів та представників бізнесу. CIPS базується на десяти ключових принципах Оновленої декларації Арушаі використовується для виявлення вразливих місць, підвищення прозорості та зниження корупційних ризиків.  CIPS — це незалежне, анонімне та добровільне дослідження, яке дозволяє бізнесу, громадськості та посадовцям оцінити стан доброчесності у митній сфері.</dc:title>
  <dc:creator>Microsoft Office User</dc:creator>
  <cp:lastModifiedBy>Алина Михно</cp:lastModifiedBy>
  <cp:revision>10</cp:revision>
  <dcterms:created xsi:type="dcterms:W3CDTF">2025-11-27T07:02:44Z</dcterms:created>
  <dcterms:modified xsi:type="dcterms:W3CDTF">2025-12-04T13:29:44Z</dcterms:modified>
</cp:coreProperties>
</file>