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6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Semi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i.customs.gov.ua/uk/trade/" TargetMode="External"/><Relationship Id="rId3" Type="http://schemas.openxmlformats.org/officeDocument/2006/relationships/hyperlink" Target="https://open-api.customs.gov.ua/api/doc#/" TargetMode="External"/><Relationship Id="rId4" Type="http://schemas.openxmlformats.org/officeDocument/2006/relationships/hyperlink" Target="https://data.gov.ua/organization/state-customs-service" TargetMode="External"/><Relationship Id="rId10" Type="http://schemas.openxmlformats.org/officeDocument/2006/relationships/hyperlink" Target="mailto:service-desk@customs.gov.ua" TargetMode="External"/><Relationship Id="rId9" Type="http://schemas.openxmlformats.org/officeDocument/2006/relationships/hyperlink" Target="https://bi.customs.gov.ua/uk/trade/value-of-goods-hs-code" TargetMode="External"/><Relationship Id="rId5" Type="http://schemas.openxmlformats.org/officeDocument/2006/relationships/hyperlink" Target="https://customs.gov.ua/open-data" TargetMode="External"/><Relationship Id="rId6" Type="http://schemas.openxmlformats.org/officeDocument/2006/relationships/hyperlink" Target="https://customs.gov.ua/navchalni-materiali-vi-sistemi" TargetMode="External"/><Relationship Id="rId7" Type="http://schemas.openxmlformats.org/officeDocument/2006/relationships/hyperlink" Target="https://customs.gov.ua/mozhlivi-rozbizhnosti-danikh" TargetMode="External"/><Relationship Id="rId8" Type="http://schemas.openxmlformats.org/officeDocument/2006/relationships/hyperlink" Target="https://bi.customs.gov.ua/uk/trade/customs-value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bdbd2396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bdbd2396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c989355c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c989355c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c989355c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c989355c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c989355c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c989355c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c989355cc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c989355cc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c989355cc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c989355cc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ff4894c51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ff4894c51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c989355cc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c989355cc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rabicPeriod"/>
            </a:pPr>
            <a:r>
              <a:rPr lang="uk-UA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Джерела даних та період (зведені дані з 2017, відкриті дані з 13.02.2020)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lphaLcPeriod"/>
            </a:pPr>
            <a:r>
              <a:rPr lang="uk-UA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БІ </a:t>
            </a:r>
            <a:r>
              <a:rPr lang="uk-UA" sz="10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2"/>
              </a:rPr>
              <a:t>https://bi.customs.gov.ua/uk/trade/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lphaLcPeriod"/>
            </a:pPr>
            <a:r>
              <a:rPr lang="uk-UA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АРІ Держмитслужби </a:t>
            </a:r>
            <a:r>
              <a:rPr lang="uk-UA" sz="10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https://open-api.customs.gov.ua/api/doc#/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lphaLcPeriod"/>
            </a:pPr>
            <a:r>
              <a:rPr lang="uk-UA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Єдиний портал відкритих даних </a:t>
            </a:r>
            <a:r>
              <a:rPr lang="uk-UA" sz="10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https://data.gov.ua/organization/state-customs-service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lphaLcPeriod"/>
            </a:pPr>
            <a:r>
              <a:rPr lang="uk-UA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Довідка - </a:t>
            </a:r>
            <a:r>
              <a:rPr lang="uk-UA" sz="10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https://customs.gov.ua/open-data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lphaLcPeriod"/>
            </a:pPr>
            <a:r>
              <a:rPr lang="uk-UA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Навчальні матеріали - </a:t>
            </a:r>
            <a:r>
              <a:rPr lang="uk-UA" sz="10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https://customs.gov.ua/navchalni-materiali-vi-sistemi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lphaLcPeriod"/>
            </a:pPr>
            <a:r>
              <a:rPr lang="uk-UA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Можливі розходження статистичних даних з даними БІ та відкритими даними </a:t>
            </a:r>
            <a:r>
              <a:rPr lang="uk-UA" sz="10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https://customs.gov.ua/mozhlivi-rozbizhnosti-danikh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rabicPeriod"/>
            </a:pPr>
            <a:r>
              <a:rPr lang="uk-UA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BI  - </a:t>
            </a:r>
            <a:r>
              <a:rPr lang="uk-UA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Можливості роботи з даними Держмитслужби - 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lphaLcPeriod"/>
            </a:pPr>
            <a:r>
              <a:rPr lang="uk-UA" sz="1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створення Посібника або нормальної системи пояснень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lphaLcPeriod"/>
            </a:pPr>
            <a:r>
              <a:rPr lang="uk-UA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Батарейки (8506)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lphaLcPeriod"/>
            </a:pPr>
            <a:r>
              <a:rPr lang="uk-UA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Планування логістичних потужностей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lphaLcPeriod"/>
            </a:pPr>
            <a:r>
              <a:rPr lang="uk-UA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Дослідження ніш ринку (зайнятих/незайнятих)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lphaLcPeriod"/>
            </a:pPr>
            <a:r>
              <a:rPr lang="uk-UA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Цікавлять бази даних з інформацією митної вартості в розрізі кодів УКТ ЗЕД. </a:t>
            </a:r>
            <a:r>
              <a:rPr lang="uk-UA" sz="10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8"/>
              </a:rPr>
              <a:t>https://bi.customs.gov.ua/uk/trade/customs-value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lphaLcPeriod"/>
            </a:pPr>
            <a:r>
              <a:rPr lang="uk-UA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Чи є аналітика в тоннах? </a:t>
            </a:r>
            <a:r>
              <a:rPr lang="uk-UA" sz="1000" u="sng">
                <a:solidFill>
                  <a:srgbClr val="0097A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https://bi.customs.gov.ua/uk/trade/value-of-goods-hs-code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lphaLcPeriod"/>
            </a:pPr>
            <a:r>
              <a:rPr lang="uk-UA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Чи є аналітики щодо експорту товарів за видами транспорту? 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lphaLcPeriod"/>
            </a:pPr>
            <a:r>
              <a:rPr lang="uk-UA" sz="1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додавання в Excel таблиці, які завантажуються, параметрів і дати пошуку, 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rabicPeriod"/>
            </a:pPr>
            <a:r>
              <a:rPr lang="uk-UA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Відкриті дані: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lphaLcPeriod"/>
            </a:pPr>
            <a:r>
              <a:rPr lang="uk-UA" sz="1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назви програмних продуктів, в яких можливо відкривати дані держмитслужби</a:t>
            </a:r>
            <a:endParaRPr sz="10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2" marL="137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romanLcPeriod"/>
            </a:pPr>
            <a:r>
              <a:rPr lang="uk-UA" sz="1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Ремарка - щомісячний об’єм 1 ГБ, на жаль, не відкривається в Excel. Тому потрібно застосовувати допоміжні інструменти для роботи з даними:</a:t>
            </a:r>
            <a:endParaRPr sz="10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2" marL="137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romanLcPeriod"/>
            </a:pPr>
            <a:r>
              <a:rPr lang="uk-UA" sz="1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БД - MongoDB для затягування даних</a:t>
            </a:r>
            <a:endParaRPr sz="10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2" marL="137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romanLcPeriod"/>
            </a:pPr>
            <a:r>
              <a:rPr lang="uk-UA" sz="1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Інструмент візуалізації - Qlik, Tableau, Microsoft Power BI</a:t>
            </a:r>
            <a:endParaRPr sz="10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lphaLcPeriod"/>
            </a:pPr>
            <a:r>
              <a:rPr lang="uk-UA" sz="1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Чи можна отримати доступ до оформлених декларацій у знеособленому вигляді?</a:t>
            </a:r>
            <a:endParaRPr sz="10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rabicPeriod"/>
            </a:pPr>
            <a:r>
              <a:rPr lang="uk-UA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Консультації: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lphaLcPeriod"/>
            </a:pPr>
            <a:r>
              <a:rPr lang="uk-UA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Чи є в наявності інформація щодо того, скільки сертифікатів EUR.1 оформлено на певний код товару і яка митниця оформляла? 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lphaLcPeriod"/>
            </a:pPr>
            <a:r>
              <a:rPr lang="uk-UA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Де у відкритих даних Держмитслужби знайти дані за квартал чи рік — призупинень митного оформлення товарів, які підозрюються у порушенні прав інтелектуальної власності; кількості знищень контрафактних товарів; кількість складених протоколів за 476 ст. МКУ?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lphaLcPeriod"/>
            </a:pPr>
            <a:r>
              <a:rPr lang="uk-UA" sz="1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Як визначити країни в які компанії з України експортують продукцію (по типу продукції (коду))?</a:t>
            </a:r>
            <a:endParaRPr sz="10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lphaLcPeriod"/>
            </a:pPr>
            <a:r>
              <a:rPr lang="uk-UA" sz="1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Чи можливо знайти статистику по імпорту\експорту (вартість\об’єм)? Чи можливо виокремити по окремому постачальнику?</a:t>
            </a:r>
            <a:endParaRPr sz="10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lphaLcPeriod"/>
            </a:pPr>
            <a:r>
              <a:rPr lang="uk-UA" sz="1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Митні режими:</a:t>
            </a:r>
            <a:endParaRPr sz="10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2" marL="137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romanLcPeriod"/>
            </a:pPr>
            <a:r>
              <a:rPr lang="uk-UA" sz="1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Імпорт товарів в режимі переробки, Ціна за одиницю продукції в розрізі сировинних товарів.</a:t>
            </a:r>
            <a:endParaRPr sz="10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2" marL="137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romanLcPeriod"/>
            </a:pPr>
            <a:r>
              <a:rPr lang="uk-UA" sz="1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Повернення доступу до даних у розрізі митних режимів.</a:t>
            </a:r>
            <a:endParaRPr sz="10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2" marL="137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romanLcPeriod"/>
            </a:pPr>
            <a:r>
              <a:rPr lang="uk-UA" sz="1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додавання даних щодо імпорту за різними торговельними режимами (вільна торгівля, режим найбільшого сприяння, повна ставка) - eligible &amp; applied (тобто те, за яким режимом можна було б ввезти за умови дотримання правил походження, та фактичне ввезення);</a:t>
            </a:r>
            <a:endParaRPr sz="10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rabicPeriod"/>
            </a:pPr>
            <a:r>
              <a:rPr lang="uk-UA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Можно змінити дизайн шрифту сайту? Він простий, але завеликий, не всі дані вміщається у активному екрані!? Та сірий колір, на білому, погано сприймається зором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rabicPeriod"/>
            </a:pPr>
            <a:r>
              <a:rPr lang="uk-UA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Необхідно уточнення щодо питань: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lphaLcPeriod"/>
            </a:pPr>
            <a:r>
              <a:rPr lang="uk-UA" sz="1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Аналітика щодо “дзеркальної”; митної статистики</a:t>
            </a:r>
            <a:endParaRPr sz="10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lphaLcPeriod"/>
            </a:pPr>
            <a:r>
              <a:rPr lang="uk-UA" sz="1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кращі можливості для скачування за множинними параметрами.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AutoNum type="alphaLcPeriod"/>
            </a:pPr>
            <a:r>
              <a:rPr lang="uk-UA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Civilised Simplificated Procedure VAT Compensation Export Import Avanse Payment etc.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Зауваження, пропозиції щодо подальшого розвитку надсилайте на </a:t>
            </a:r>
            <a:r>
              <a:rPr lang="uk-UA" sz="1000" u="sng">
                <a:solidFill>
                  <a:schemeClr val="hlink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10"/>
              </a:rPr>
              <a:t>service-desk@customs.gov.ua</a:t>
            </a:r>
            <a:endParaRPr sz="1000" u="sng">
              <a:solidFill>
                <a:srgbClr val="24354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500" u="sng">
              <a:solidFill>
                <a:srgbClr val="24354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bdbd2396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bdbd2396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b="17430" l="0" r="0" t="0"/>
          <a:stretch/>
        </p:blipFill>
        <p:spPr>
          <a:xfrm>
            <a:off x="7821020" y="34325"/>
            <a:ext cx="1294848" cy="45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EEEFF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5" Type="http://schemas.openxmlformats.org/officeDocument/2006/relationships/image" Target="../media/image7.jpg"/><Relationship Id="rId6" Type="http://schemas.openxmlformats.org/officeDocument/2006/relationships/image" Target="../media/image18.png"/><Relationship Id="rId7" Type="http://schemas.openxmlformats.org/officeDocument/2006/relationships/image" Target="../media/image20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hyperlink" Target="https://www.epravda.com.ua/news/2020/04/22/659679/" TargetMode="External"/><Relationship Id="rId13" Type="http://schemas.openxmlformats.org/officeDocument/2006/relationships/image" Target="../media/image32.png"/><Relationship Id="rId12" Type="http://schemas.openxmlformats.org/officeDocument/2006/relationships/hyperlink" Target="https://nv.ua/biz/markets/chernaya-ikra-import-ikry-v-ukrainu-vyros-pochti-v-tri-raza-novosti-ukrainy-50085176.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hyperlink" Target="https://tsn.ua/auto/news/ukrayina/import-legkovih-avto-u-2020-roci-komu-ukrayinci-viddayut-perevagu-ta-skilki-vitracheno-1537578.html" TargetMode="External"/><Relationship Id="rId9" Type="http://schemas.openxmlformats.org/officeDocument/2006/relationships/image" Target="../media/image29.png"/><Relationship Id="rId15" Type="http://schemas.openxmlformats.org/officeDocument/2006/relationships/image" Target="../media/image26.png"/><Relationship Id="rId14" Type="http://schemas.openxmlformats.org/officeDocument/2006/relationships/hyperlink" Target="https://www.facebook.com/max.nefyodov/posts/2898486960199394" TargetMode="External"/><Relationship Id="rId5" Type="http://schemas.openxmlformats.org/officeDocument/2006/relationships/image" Target="../media/image21.png"/><Relationship Id="rId6" Type="http://schemas.openxmlformats.org/officeDocument/2006/relationships/hyperlink" Target="https://auto.24tv.ua/mytnytsia_vidkryla_dostup_do_sekretnykh_danykh_n20561" TargetMode="External"/><Relationship Id="rId7" Type="http://schemas.openxmlformats.org/officeDocument/2006/relationships/image" Target="../media/image17.png"/><Relationship Id="rId8" Type="http://schemas.openxmlformats.org/officeDocument/2006/relationships/hyperlink" Target="https://business.ua/news/9778-tovaroobig-mizh-ukrajinoyu-ta-rosieyu-skorotivsya-na-27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bi.customs.gov.ua/" TargetMode="External"/><Relationship Id="rId4" Type="http://schemas.openxmlformats.org/officeDocument/2006/relationships/image" Target="../media/image30.png"/><Relationship Id="rId5" Type="http://schemas.openxmlformats.org/officeDocument/2006/relationships/image" Target="../media/image5.png"/><Relationship Id="rId6" Type="http://schemas.openxmlformats.org/officeDocument/2006/relationships/image" Target="../media/image28.png"/><Relationship Id="rId7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bi.customs.gov.ua/trade/#/" TargetMode="External"/><Relationship Id="rId4" Type="http://schemas.openxmlformats.org/officeDocument/2006/relationships/image" Target="../media/image27.png"/><Relationship Id="rId5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22675" y="1509750"/>
            <a:ext cx="4358700" cy="31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4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Дані ЗЕД України</a:t>
            </a:r>
            <a:endParaRPr sz="34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7" name="Google Shape;5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3450" y="2417025"/>
            <a:ext cx="932150" cy="7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3450" y="3297694"/>
            <a:ext cx="932150" cy="72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93450" y="4178375"/>
            <a:ext cx="932150" cy="72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7">
            <a:alphaModFix/>
          </a:blip>
          <a:srcRect b="16015" l="0" r="0" t="0"/>
          <a:stretch/>
        </p:blipFill>
        <p:spPr>
          <a:xfrm>
            <a:off x="422675" y="255800"/>
            <a:ext cx="1834552" cy="65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0" y="0"/>
            <a:ext cx="91440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23344F"/>
                </a:solidFill>
                <a:latin typeface="Montserrat"/>
                <a:ea typeface="Montserrat"/>
                <a:cs typeface="Montserrat"/>
                <a:sym typeface="Montserrat"/>
              </a:rPr>
              <a:t>Who does use BI solution?</a:t>
            </a:r>
            <a:endParaRPr b="1" sz="2000">
              <a:solidFill>
                <a:srgbClr val="2334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150" y="1494500"/>
            <a:ext cx="2331775" cy="215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1375" y="1381125"/>
            <a:ext cx="2381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160350" y="3918450"/>
            <a:ext cx="28653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23344F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 b="1" sz="2000">
              <a:solidFill>
                <a:srgbClr val="2334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139350" y="3918450"/>
            <a:ext cx="28653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23344F"/>
                </a:solidFill>
                <a:latin typeface="Montserrat"/>
                <a:ea typeface="Montserrat"/>
                <a:cs typeface="Montserrat"/>
                <a:sym typeface="Montserrat"/>
              </a:rPr>
              <a:t>Government</a:t>
            </a:r>
            <a:endParaRPr b="1" sz="2000">
              <a:solidFill>
                <a:srgbClr val="2334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7075" y="1271575"/>
            <a:ext cx="2466975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197913" y="3918450"/>
            <a:ext cx="28653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23344F"/>
                </a:solidFill>
                <a:latin typeface="Montserrat"/>
                <a:ea typeface="Montserrat"/>
                <a:cs typeface="Montserrat"/>
                <a:sym typeface="Montserrat"/>
              </a:rPr>
              <a:t>Customs</a:t>
            </a:r>
            <a:endParaRPr b="1" sz="2000">
              <a:solidFill>
                <a:srgbClr val="2334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0" y="0"/>
            <a:ext cx="91440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23344F"/>
                </a:solidFill>
                <a:latin typeface="Montserrat"/>
                <a:ea typeface="Montserrat"/>
                <a:cs typeface="Montserrat"/>
                <a:sym typeface="Montserrat"/>
              </a:rPr>
              <a:t>BI - Situation "AS IT WAS" </a:t>
            </a:r>
            <a:endParaRPr b="1" sz="2000">
              <a:solidFill>
                <a:srgbClr val="2334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6542" l="0" r="0" t="17383"/>
          <a:stretch/>
        </p:blipFill>
        <p:spPr>
          <a:xfrm>
            <a:off x="307825" y="765288"/>
            <a:ext cx="3261374" cy="33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9424" y="1204038"/>
            <a:ext cx="4862976" cy="273542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37000" y="4137000"/>
            <a:ext cx="38061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23344F"/>
                </a:solidFill>
                <a:latin typeface="Montserrat"/>
                <a:ea typeface="Montserrat"/>
                <a:cs typeface="Montserrat"/>
                <a:sym typeface="Montserrat"/>
              </a:rPr>
              <a:t>Tables in word, pdf, xls </a:t>
            </a:r>
            <a:endParaRPr b="1" sz="1800">
              <a:solidFill>
                <a:srgbClr val="2334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23344F"/>
                </a:solidFill>
                <a:latin typeface="Montserrat"/>
                <a:ea typeface="Montserrat"/>
                <a:cs typeface="Montserrat"/>
                <a:sym typeface="Montserrat"/>
              </a:rPr>
              <a:t>with </a:t>
            </a:r>
            <a:r>
              <a:rPr b="1" lang="uk-UA" sz="18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10-45 days</a:t>
            </a:r>
            <a:r>
              <a:rPr b="1" lang="uk-UA" sz="1800">
                <a:solidFill>
                  <a:srgbClr val="23344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800">
              <a:solidFill>
                <a:srgbClr val="2334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23344F"/>
                </a:solidFill>
                <a:latin typeface="Montserrat"/>
                <a:ea typeface="Montserrat"/>
                <a:cs typeface="Montserrat"/>
                <a:sym typeface="Montserrat"/>
              </a:rPr>
              <a:t>publishing delay :(</a:t>
            </a:r>
            <a:endParaRPr b="1" sz="1800">
              <a:solidFill>
                <a:srgbClr val="2334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/>
          <p:nvPr/>
        </p:nvSpPr>
        <p:spPr>
          <a:xfrm rot="-5400000">
            <a:off x="7917500" y="657675"/>
            <a:ext cx="468525" cy="1561275"/>
          </a:xfrm>
          <a:prstGeom prst="flowChartManualInpu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4069425" y="3939450"/>
            <a:ext cx="48630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23344F"/>
                </a:solidFill>
                <a:latin typeface="Montserrat"/>
                <a:ea typeface="Montserrat"/>
                <a:cs typeface="Montserrat"/>
                <a:sym typeface="Montserrat"/>
              </a:rPr>
              <a:t>Petrivka - DarkNet Market</a:t>
            </a:r>
            <a:endParaRPr b="1" sz="2000">
              <a:solidFill>
                <a:srgbClr val="2334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7667148" y="1238200"/>
            <a:ext cx="126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2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Full DB for 300-400 $</a:t>
            </a:r>
            <a:endParaRPr b="1" sz="1200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6650" y="765300"/>
            <a:ext cx="1082476" cy="83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551" y="3215172"/>
            <a:ext cx="717700" cy="7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5711250" y="3190660"/>
            <a:ext cx="34095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23344F"/>
                </a:solidFill>
                <a:latin typeface="Montserrat"/>
                <a:ea typeface="Montserrat"/>
                <a:cs typeface="Montserrat"/>
                <a:sym typeface="Montserrat"/>
              </a:rPr>
              <a:t>15 filters</a:t>
            </a:r>
            <a:endParaRPr b="1" sz="2000">
              <a:solidFill>
                <a:srgbClr val="2334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0" y="0"/>
            <a:ext cx="91440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23344F"/>
                </a:solidFill>
                <a:latin typeface="Montserrat"/>
                <a:ea typeface="Montserrat"/>
                <a:cs typeface="Montserrat"/>
                <a:sym typeface="Montserrat"/>
              </a:rPr>
              <a:t>BI Trade in figures</a:t>
            </a:r>
            <a:endParaRPr b="1" sz="2000">
              <a:solidFill>
                <a:srgbClr val="2334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5150" y="618763"/>
            <a:ext cx="654490" cy="6378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5688000" y="547250"/>
            <a:ext cx="34560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23344F"/>
                </a:solidFill>
                <a:latin typeface="Montserrat"/>
                <a:ea typeface="Montserrat"/>
                <a:cs typeface="Montserrat"/>
                <a:sym typeface="Montserrat"/>
              </a:rPr>
              <a:t>Opened data for 2017-now</a:t>
            </a:r>
            <a:endParaRPr b="1" sz="2000">
              <a:solidFill>
                <a:srgbClr val="2334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5">
            <a:alphaModFix/>
          </a:blip>
          <a:srcRect b="16897" l="10770" r="11462" t="10237"/>
          <a:stretch/>
        </p:blipFill>
        <p:spPr>
          <a:xfrm>
            <a:off x="4885150" y="1470529"/>
            <a:ext cx="654500" cy="66234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5688000" y="1411250"/>
            <a:ext cx="34560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23344F"/>
                </a:solidFill>
                <a:latin typeface="Montserrat"/>
                <a:ea typeface="Montserrat"/>
                <a:cs typeface="Montserrat"/>
                <a:sym typeface="Montserrat"/>
              </a:rPr>
              <a:t>~2</a:t>
            </a:r>
            <a:r>
              <a:rPr b="1" lang="uk-UA" sz="2000">
                <a:solidFill>
                  <a:srgbClr val="23344F"/>
                </a:solidFill>
                <a:latin typeface="Montserrat"/>
                <a:ea typeface="Montserrat"/>
                <a:cs typeface="Montserrat"/>
                <a:sym typeface="Montserrat"/>
              </a:rPr>
              <a:t>0+ M declarations</a:t>
            </a:r>
            <a:endParaRPr b="1" sz="2000">
              <a:solidFill>
                <a:srgbClr val="2334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5150" y="2346775"/>
            <a:ext cx="654500" cy="65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5711250" y="2297422"/>
            <a:ext cx="34095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23344F"/>
                </a:solidFill>
                <a:latin typeface="Montserrat"/>
                <a:ea typeface="Montserrat"/>
                <a:cs typeface="Montserrat"/>
                <a:sym typeface="Montserrat"/>
              </a:rPr>
              <a:t>20+ analytic sheets</a:t>
            </a:r>
            <a:endParaRPr b="1" sz="2000">
              <a:solidFill>
                <a:srgbClr val="2334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5711250" y="4083897"/>
            <a:ext cx="34095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23344F"/>
                </a:solidFill>
                <a:latin typeface="Montserrat"/>
                <a:ea typeface="Montserrat"/>
                <a:cs typeface="Montserrat"/>
                <a:sym typeface="Montserrat"/>
              </a:rPr>
              <a:t>22 indicators</a:t>
            </a:r>
            <a:endParaRPr b="1" sz="2000">
              <a:solidFill>
                <a:srgbClr val="2334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85150" y="4146775"/>
            <a:ext cx="654500" cy="6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150" y="1328143"/>
            <a:ext cx="4608398" cy="2248994"/>
          </a:xfrm>
          <a:prstGeom prst="rect">
            <a:avLst/>
          </a:prstGeom>
          <a:noFill/>
          <a:ln cap="flat" cmpd="sng" w="9525">
            <a:solidFill>
              <a:srgbClr val="36537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0" name="Google Shape;100;p17"/>
          <p:cNvSpPr txBox="1"/>
          <p:nvPr/>
        </p:nvSpPr>
        <p:spPr>
          <a:xfrm>
            <a:off x="1381013" y="3651700"/>
            <a:ext cx="2661600" cy="780900"/>
          </a:xfrm>
          <a:prstGeom prst="rect">
            <a:avLst/>
          </a:prstGeom>
          <a:noFill/>
          <a:ln cap="flat" cmpd="sng" w="9525">
            <a:solidFill>
              <a:srgbClr val="3653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>
                <a:solidFill>
                  <a:srgbClr val="23344F"/>
                </a:solidFill>
                <a:latin typeface="Montserrat"/>
                <a:ea typeface="Montserrat"/>
                <a:cs typeface="Montserrat"/>
                <a:sym typeface="Montserrat"/>
              </a:rPr>
              <a:t>Regular data update </a:t>
            </a:r>
            <a:endParaRPr b="1">
              <a:solidFill>
                <a:srgbClr val="2334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2nd day</a:t>
            </a:r>
            <a:r>
              <a:rPr b="1" lang="uk-UA">
                <a:solidFill>
                  <a:srgbClr val="23344F"/>
                </a:solidFill>
                <a:latin typeface="Montserrat"/>
                <a:ea typeface="Montserrat"/>
                <a:cs typeface="Montserrat"/>
                <a:sym typeface="Montserrat"/>
              </a:rPr>
              <a:t> of the new month</a:t>
            </a:r>
            <a:endParaRPr b="1">
              <a:solidFill>
                <a:srgbClr val="2334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6087" y="3819700"/>
            <a:ext cx="444900" cy="4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/>
        </p:nvSpPr>
        <p:spPr>
          <a:xfrm>
            <a:off x="0" y="0"/>
            <a:ext cx="91440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23344F"/>
                </a:solidFill>
                <a:latin typeface="Montserrat"/>
                <a:ea typeface="Montserrat"/>
                <a:cs typeface="Montserrat"/>
                <a:sym typeface="Montserrat"/>
              </a:rPr>
              <a:t>Market </a:t>
            </a:r>
            <a:r>
              <a:rPr b="1" lang="uk-UA" sz="2400">
                <a:solidFill>
                  <a:srgbClr val="23344F"/>
                </a:solidFill>
                <a:latin typeface="Montserrat"/>
                <a:ea typeface="Montserrat"/>
                <a:cs typeface="Montserrat"/>
                <a:sym typeface="Montserrat"/>
              </a:rPr>
              <a:t>Feedback is AMAZING :)</a:t>
            </a:r>
            <a:endParaRPr b="1" sz="3000">
              <a:solidFill>
                <a:srgbClr val="2334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254625" y="620800"/>
            <a:ext cx="4259700" cy="1739100"/>
          </a:xfrm>
          <a:prstGeom prst="rect">
            <a:avLst/>
          </a:prstGeom>
          <a:noFill/>
          <a:ln cap="flat" cmpd="sng" w="9525">
            <a:solidFill>
              <a:srgbClr val="3653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latin typeface="Montserrat"/>
                <a:ea typeface="Montserrat"/>
                <a:cs typeface="Montserrat"/>
                <a:sym typeface="Montserrat"/>
              </a:rPr>
              <a:t>Users for last 1.5+y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9400">
                <a:latin typeface="Montserrat"/>
                <a:ea typeface="Montserrat"/>
                <a:cs typeface="Montserrat"/>
                <a:sym typeface="Montserrat"/>
              </a:rPr>
              <a:t>~250 K</a:t>
            </a:r>
            <a:endParaRPr sz="9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5742675" y="620800"/>
            <a:ext cx="3146700" cy="1739100"/>
          </a:xfrm>
          <a:prstGeom prst="rect">
            <a:avLst/>
          </a:prstGeom>
          <a:solidFill>
            <a:srgbClr val="0E4CA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Daily users in business day </a:t>
            </a:r>
            <a:endParaRPr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~1500 </a:t>
            </a:r>
            <a:endParaRPr b="1" sz="4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5742675" y="2490500"/>
            <a:ext cx="3146700" cy="1739100"/>
          </a:xfrm>
          <a:prstGeom prst="rect">
            <a:avLst/>
          </a:prstGeom>
          <a:solidFill>
            <a:srgbClr val="FFCB0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latin typeface="Montserrat"/>
                <a:ea typeface="Montserrat"/>
                <a:cs typeface="Montserrat"/>
                <a:sym typeface="Montserrat"/>
              </a:rPr>
              <a:t>Concurrent users (max)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>
                <a:latin typeface="Montserrat"/>
                <a:ea typeface="Montserrat"/>
                <a:cs typeface="Montserrat"/>
                <a:sym typeface="Montserrat"/>
              </a:rPr>
              <a:t>120+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625" y="2530099"/>
            <a:ext cx="2149201" cy="212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50" y="2444977"/>
            <a:ext cx="3552726" cy="166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37050" y="2490500"/>
            <a:ext cx="1541475" cy="1365918"/>
          </a:xfrm>
          <a:prstGeom prst="rect">
            <a:avLst/>
          </a:prstGeom>
          <a:noFill/>
          <a:ln cap="flat" cmpd="sng" w="2857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3" name="Google Shape;113;p18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38025" y="3361902"/>
            <a:ext cx="1541475" cy="1663125"/>
          </a:xfrm>
          <a:prstGeom prst="rect">
            <a:avLst/>
          </a:prstGeom>
          <a:noFill/>
          <a:ln cap="flat" cmpd="sng" w="2857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4" name="Google Shape;114;p18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674802" y="3476800"/>
            <a:ext cx="1335510" cy="143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6200" y="3296200"/>
            <a:ext cx="1913700" cy="17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8282"/>
          <a:stretch/>
        </p:blipFill>
        <p:spPr>
          <a:xfrm>
            <a:off x="1034750" y="4288312"/>
            <a:ext cx="1913700" cy="772287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idx="4294967295" type="ctrTitle"/>
          </p:nvPr>
        </p:nvSpPr>
        <p:spPr>
          <a:xfrm>
            <a:off x="0" y="0"/>
            <a:ext cx="4902600" cy="5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24354E"/>
                </a:solidFill>
                <a:latin typeface="Montserrat"/>
                <a:ea typeface="Montserrat"/>
                <a:cs typeface="Montserrat"/>
                <a:sym typeface="Montserrat"/>
              </a:rPr>
              <a:t>BIM - Key Benefits for Business</a:t>
            </a:r>
            <a:endParaRPr b="1" sz="2000">
              <a:solidFill>
                <a:srgbClr val="24354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2" name="Google Shape;122;p19"/>
          <p:cNvCxnSpPr/>
          <p:nvPr/>
        </p:nvCxnSpPr>
        <p:spPr>
          <a:xfrm>
            <a:off x="4349425" y="788650"/>
            <a:ext cx="900" cy="3766800"/>
          </a:xfrm>
          <a:prstGeom prst="straightConnector1">
            <a:avLst/>
          </a:prstGeom>
          <a:noFill/>
          <a:ln cap="flat" cmpd="sng" w="28575">
            <a:solidFill>
              <a:srgbClr val="36537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" name="Google Shape;123;p19"/>
          <p:cNvSpPr txBox="1"/>
          <p:nvPr/>
        </p:nvSpPr>
        <p:spPr>
          <a:xfrm>
            <a:off x="4513875" y="919000"/>
            <a:ext cx="4725000" cy="3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Online</a:t>
            </a: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data</a:t>
            </a:r>
            <a:r>
              <a:rPr b="1"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VS </a:t>
            </a:r>
            <a:r>
              <a:rPr lang="uk-UA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days/weeks for manual calculation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Accurate &amp; </a:t>
            </a:r>
            <a:r>
              <a:rPr b="1"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legal </a:t>
            </a: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forecast of average price &amp; taxes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Increased transparency in G2B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Goods Market structure &amp; Volume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Logistic channels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Trend analysis in different angles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Great Basis </a:t>
            </a:r>
            <a:r>
              <a:rPr b="1"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further boost</a:t>
            </a:r>
            <a:r>
              <a:rPr lang="uk-U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extension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47587" y="4629350"/>
            <a:ext cx="41427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bi.customs.gov.ua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3850" y="4656060"/>
            <a:ext cx="1884775" cy="319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19"/>
          <p:cNvGrpSpPr/>
          <p:nvPr/>
        </p:nvGrpSpPr>
        <p:grpSpPr>
          <a:xfrm>
            <a:off x="82925" y="1154925"/>
            <a:ext cx="4146549" cy="3270174"/>
            <a:chOff x="82925" y="1154925"/>
            <a:chExt cx="4146549" cy="3270174"/>
          </a:xfrm>
        </p:grpSpPr>
        <p:pic>
          <p:nvPicPr>
            <p:cNvPr id="127" name="Google Shape;127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7175" y="1154925"/>
              <a:ext cx="2903198" cy="1416826"/>
            </a:xfrm>
            <a:prstGeom prst="rect">
              <a:avLst/>
            </a:prstGeom>
            <a:noFill/>
            <a:ln cap="flat" cmpd="sng" w="9525">
              <a:solidFill>
                <a:srgbClr val="365378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28" name="Google Shape;128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26275" y="1871013"/>
              <a:ext cx="2903198" cy="1416831"/>
            </a:xfrm>
            <a:prstGeom prst="rect">
              <a:avLst/>
            </a:prstGeom>
            <a:noFill/>
            <a:ln cap="flat" cmpd="sng" w="9525">
              <a:solidFill>
                <a:srgbClr val="365378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29" name="Google Shape;129;p1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2925" y="3008290"/>
              <a:ext cx="2903198" cy="1416810"/>
            </a:xfrm>
            <a:prstGeom prst="rect">
              <a:avLst/>
            </a:prstGeom>
            <a:noFill/>
            <a:ln cap="flat" cmpd="sng" w="9525">
              <a:solidFill>
                <a:srgbClr val="365378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/>
        </p:nvSpPr>
        <p:spPr>
          <a:xfrm>
            <a:off x="0" y="0"/>
            <a:ext cx="91440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334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0" y="0"/>
            <a:ext cx="91440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23344F"/>
                </a:solidFill>
                <a:latin typeface="Montserrat"/>
                <a:ea typeface="Montserrat"/>
                <a:cs typeface="Montserrat"/>
                <a:sym typeface="Montserrat"/>
              </a:rPr>
              <a:t>Reuse BI data in own ERP/CRM via API</a:t>
            </a:r>
            <a:endParaRPr b="1" sz="3000">
              <a:solidFill>
                <a:srgbClr val="2334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42600"/>
            <a:ext cx="8839200" cy="4313714"/>
          </a:xfrm>
          <a:prstGeom prst="rect">
            <a:avLst/>
          </a:prstGeom>
          <a:noFill/>
          <a:ln cap="flat" cmpd="sng" w="9525">
            <a:solidFill>
              <a:srgbClr val="36537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/>
        </p:nvSpPr>
        <p:spPr>
          <a:xfrm>
            <a:off x="0" y="0"/>
            <a:ext cx="91440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23344F"/>
                </a:solidFill>
                <a:latin typeface="Montserrat"/>
                <a:ea typeface="Montserrat"/>
                <a:cs typeface="Montserrat"/>
                <a:sym typeface="Montserrat"/>
              </a:rPr>
              <a:t>BI - DEMO of real business cases</a:t>
            </a:r>
            <a:endParaRPr b="1" sz="2000">
              <a:solidFill>
                <a:srgbClr val="2334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-125" y="4459975"/>
            <a:ext cx="74592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23344F"/>
                </a:solidFill>
                <a:latin typeface="Montserrat"/>
                <a:ea typeface="Montserrat"/>
                <a:cs typeface="Montserrat"/>
                <a:sym typeface="Montserrat"/>
              </a:rPr>
              <a:t>Live Demo</a:t>
            </a:r>
            <a:r>
              <a:rPr b="1" lang="uk-UA" sz="2000">
                <a:solidFill>
                  <a:srgbClr val="23344F"/>
                </a:solidFill>
                <a:latin typeface="Montserrat"/>
                <a:ea typeface="Montserrat"/>
                <a:cs typeface="Montserrat"/>
                <a:sym typeface="Montserrat"/>
              </a:rPr>
              <a:t> on </a:t>
            </a:r>
            <a:r>
              <a:rPr b="1" lang="uk-UA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bi.customs.gov.ua</a:t>
            </a:r>
            <a:endParaRPr b="1" sz="2000">
              <a:solidFill>
                <a:srgbClr val="2334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4">
            <a:alphaModFix/>
          </a:blip>
          <a:srcRect b="18101" l="14845" r="15686" t="12090"/>
          <a:stretch/>
        </p:blipFill>
        <p:spPr>
          <a:xfrm>
            <a:off x="7611450" y="1055049"/>
            <a:ext cx="1162400" cy="12615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152400" endA="0" endPos="60000" fadeDir="5400012" kx="0" rotWithShape="0" algn="bl" stPos="0" sy="-100000" ky="0"/>
          </a:effectLst>
        </p:spPr>
      </p:pic>
      <p:pic>
        <p:nvPicPr>
          <p:cNvPr id="144" name="Google Shape;14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642600"/>
            <a:ext cx="7306651" cy="3565798"/>
          </a:xfrm>
          <a:prstGeom prst="rect">
            <a:avLst/>
          </a:prstGeom>
          <a:noFill/>
          <a:ln cap="flat" cmpd="sng" w="9525">
            <a:solidFill>
              <a:srgbClr val="36537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24354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Thanks for your time!</a:t>
            </a:r>
            <a:endParaRPr sz="1800">
              <a:solidFill>
                <a:srgbClr val="24354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4354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u="sng">
                <a:solidFill>
                  <a:srgbClr val="24354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service-desk@customs.gov.ua</a:t>
            </a:r>
            <a:endParaRPr sz="1500" u="sng">
              <a:solidFill>
                <a:srgbClr val="24354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2303550" y="1681275"/>
            <a:ext cx="4536900" cy="15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>
                <a:solidFill>
                  <a:srgbClr val="24354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Analyze</a:t>
            </a:r>
            <a:endParaRPr sz="2600">
              <a:solidFill>
                <a:srgbClr val="24354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24354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>
                <a:solidFill>
                  <a:srgbClr val="24354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with BI and Open Data from Customs ;)</a:t>
            </a:r>
            <a:endParaRPr sz="2600">
              <a:solidFill>
                <a:srgbClr val="24354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2637" y="3605900"/>
            <a:ext cx="932150" cy="7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5913" y="3605894"/>
            <a:ext cx="932150" cy="72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9200" y="3605900"/>
            <a:ext cx="932150" cy="725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